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3" r:id="rId3"/>
  </p:sldMasterIdLst>
  <p:notesMasterIdLst>
    <p:notesMasterId r:id="rId29"/>
  </p:notesMasterIdLst>
  <p:sldIdLst>
    <p:sldId id="257" r:id="rId4"/>
    <p:sldId id="258" r:id="rId5"/>
    <p:sldId id="259" r:id="rId6"/>
    <p:sldId id="287" r:id="rId7"/>
    <p:sldId id="288" r:id="rId8"/>
    <p:sldId id="289" r:id="rId9"/>
    <p:sldId id="298" r:id="rId10"/>
    <p:sldId id="299" r:id="rId11"/>
    <p:sldId id="300" r:id="rId12"/>
    <p:sldId id="302" r:id="rId13"/>
    <p:sldId id="294" r:id="rId14"/>
    <p:sldId id="270" r:id="rId15"/>
    <p:sldId id="358" r:id="rId16"/>
    <p:sldId id="303" r:id="rId17"/>
    <p:sldId id="265" r:id="rId18"/>
    <p:sldId id="261" r:id="rId19"/>
    <p:sldId id="262" r:id="rId20"/>
    <p:sldId id="267" r:id="rId21"/>
    <p:sldId id="282" r:id="rId22"/>
    <p:sldId id="336" r:id="rId23"/>
    <p:sldId id="271" r:id="rId24"/>
    <p:sldId id="296" r:id="rId25"/>
    <p:sldId id="297" r:id="rId26"/>
    <p:sldId id="283" r:id="rId27"/>
    <p:sldId id="286" r:id="rId28"/>
  </p:sldIdLst>
  <p:sldSz cx="9144000" cy="5145088"/>
  <p:notesSz cx="6858000" cy="9144000"/>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2E17"/>
    <a:srgbClr val="2916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80" autoAdjust="0"/>
    <p:restoredTop sz="94660"/>
  </p:normalViewPr>
  <p:slideViewPr>
    <p:cSldViewPr snapToGrid="0">
      <p:cViewPr varScale="1">
        <p:scale>
          <a:sx n="111" d="100"/>
          <a:sy n="111" d="100"/>
        </p:scale>
        <p:origin x="701" y="72"/>
      </p:cViewPr>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presProps" Target="presProps.xml"/><Relationship Id="rId8" Type="http://schemas.openxmlformats.org/officeDocument/2006/relationships/slide" Target="slides/slide5.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9269"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1049270"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5A5268-FB0C-450E-96E9-03F931237804}" type="datetimeFigureOut">
              <a:rPr lang="zh-CN" altLang="en-US" smtClean="0"/>
              <a:t>2022/10/27</a:t>
            </a:fld>
            <a:endParaRPr lang="zh-CN" altLang="en-US"/>
          </a:p>
        </p:txBody>
      </p:sp>
      <p:sp>
        <p:nvSpPr>
          <p:cNvPr id="1049271"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9272"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9273"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1049274"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56156D-592E-4B4D-8772-D689FB057AF4}"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幻灯片图像占位符 1"/>
          <p:cNvSpPr>
            <a:spLocks noGrp="1" noRot="1" noChangeAspect="1" noTextEdit="1"/>
          </p:cNvSpPr>
          <p:nvPr>
            <p:ph type="sldImg"/>
          </p:nvPr>
        </p:nvSpPr>
        <p:spPr/>
      </p:sp>
      <p:sp>
        <p:nvSpPr>
          <p:cNvPr id="1048640" name="备注占位符 2"/>
          <p:cNvSpPr>
            <a:spLocks noGrp="1"/>
          </p:cNvSpPr>
          <p:nvPr>
            <p:ph type="body" idx="1"/>
          </p:nvPr>
        </p:nvSpPr>
        <p:spPr/>
        <p:txBody>
          <a:bodyPr wrap="square" lIns="91440" tIns="45720" rIns="91440" bIns="45720" anchor="ctr"/>
          <a:lstStyle/>
          <a:p>
            <a:pPr lvl="0"/>
            <a:endParaRPr lang="zh-CN" altLang="en-US" dirty="0"/>
          </a:p>
        </p:txBody>
      </p:sp>
      <p:sp>
        <p:nvSpPr>
          <p:cNvPr id="1048641" name="灯片编号占位符 3"/>
          <p:cNvSpPr txBox="1">
            <a:spLocks noGrp="1"/>
          </p:cNvSpPr>
          <p:nvPr>
            <p:ph type="sldNum" sz="quarter"/>
          </p:nvPr>
        </p:nvSpPr>
        <p:spPr>
          <a:xfrm>
            <a:off x="3884613" y="8685213"/>
            <a:ext cx="2971800" cy="457200"/>
          </a:xfrm>
          <a:prstGeom prst="rect">
            <a:avLst/>
          </a:prstGeom>
          <a:noFill/>
          <a:ln w="9525">
            <a:noFill/>
          </a:ln>
        </p:spPr>
        <p:txBody>
          <a:bodyPr anchor="b"/>
          <a:lstStyle/>
          <a:p>
            <a:pPr algn="r"/>
            <a:fld id="{9A0DB2DC-4C9A-4742-B13C-FB6460FD3503}" type="slidenum">
              <a:rPr lang="zh-CN" altLang="en-US" sz="1200" dirty="0">
                <a:solidFill>
                  <a:srgbClr val="000000"/>
                </a:solidFill>
              </a:rPr>
              <a:t>3</a:t>
            </a:fld>
            <a:endParaRPr lang="zh-CN" altLang="en-US" sz="1200" dirty="0">
              <a:solidFill>
                <a:srgbClr val="000000"/>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幻灯片图像占位符 1"/>
          <p:cNvSpPr>
            <a:spLocks noGrp="1" noRot="1" noChangeAspect="1" noTextEdit="1"/>
          </p:cNvSpPr>
          <p:nvPr>
            <p:ph type="sldImg"/>
          </p:nvPr>
        </p:nvSpPr>
        <p:spPr/>
      </p:sp>
      <p:sp>
        <p:nvSpPr>
          <p:cNvPr id="1048640" name="备注占位符 2"/>
          <p:cNvSpPr>
            <a:spLocks noGrp="1"/>
          </p:cNvSpPr>
          <p:nvPr>
            <p:ph type="body" idx="1"/>
          </p:nvPr>
        </p:nvSpPr>
        <p:spPr/>
        <p:txBody>
          <a:bodyPr wrap="square" lIns="91440" tIns="45720" rIns="91440" bIns="45720" anchor="ctr"/>
          <a:lstStyle/>
          <a:p>
            <a:pPr lvl="0"/>
            <a:endParaRPr lang="zh-CN" altLang="en-US" dirty="0"/>
          </a:p>
        </p:txBody>
      </p:sp>
      <p:sp>
        <p:nvSpPr>
          <p:cNvPr id="1048641" name="灯片编号占位符 3"/>
          <p:cNvSpPr txBox="1">
            <a:spLocks noGrp="1"/>
          </p:cNvSpPr>
          <p:nvPr>
            <p:ph type="sldNum" sz="quarter"/>
          </p:nvPr>
        </p:nvSpPr>
        <p:spPr>
          <a:xfrm>
            <a:off x="3884613" y="8685213"/>
            <a:ext cx="2971800" cy="457200"/>
          </a:xfrm>
          <a:prstGeom prst="rect">
            <a:avLst/>
          </a:prstGeom>
          <a:noFill/>
          <a:ln w="9525">
            <a:noFill/>
          </a:ln>
        </p:spPr>
        <p:txBody>
          <a:bodyPr anchor="b"/>
          <a:lstStyle/>
          <a:p>
            <a:pPr algn="r"/>
            <a:fld id="{9A0DB2DC-4C9A-4742-B13C-FB6460FD3503}" type="slidenum">
              <a:rPr lang="zh-CN" altLang="en-US" sz="1200" dirty="0">
                <a:solidFill>
                  <a:srgbClr val="000000"/>
                </a:solidFill>
              </a:rPr>
              <a:t>4</a:t>
            </a:fld>
            <a:endParaRPr lang="zh-CN" altLang="en-US" sz="1200" dirty="0">
              <a:solidFill>
                <a:srgbClr val="000000"/>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幻灯片图像占位符 1"/>
          <p:cNvSpPr>
            <a:spLocks noGrp="1" noRot="1" noChangeAspect="1" noTextEdit="1"/>
          </p:cNvSpPr>
          <p:nvPr>
            <p:ph type="sldImg"/>
          </p:nvPr>
        </p:nvSpPr>
        <p:spPr/>
      </p:sp>
      <p:sp>
        <p:nvSpPr>
          <p:cNvPr id="1048640" name="备注占位符 2"/>
          <p:cNvSpPr>
            <a:spLocks noGrp="1"/>
          </p:cNvSpPr>
          <p:nvPr>
            <p:ph type="body" idx="1"/>
          </p:nvPr>
        </p:nvSpPr>
        <p:spPr/>
        <p:txBody>
          <a:bodyPr wrap="square" lIns="91440" tIns="45720" rIns="91440" bIns="45720" anchor="ctr"/>
          <a:lstStyle/>
          <a:p>
            <a:pPr lvl="0"/>
            <a:endParaRPr lang="zh-CN" altLang="en-US" dirty="0"/>
          </a:p>
        </p:txBody>
      </p:sp>
      <p:sp>
        <p:nvSpPr>
          <p:cNvPr id="1048641" name="灯片编号占位符 3"/>
          <p:cNvSpPr txBox="1">
            <a:spLocks noGrp="1"/>
          </p:cNvSpPr>
          <p:nvPr>
            <p:ph type="sldNum" sz="quarter"/>
          </p:nvPr>
        </p:nvSpPr>
        <p:spPr>
          <a:xfrm>
            <a:off x="3884613" y="8685213"/>
            <a:ext cx="2971800" cy="457200"/>
          </a:xfrm>
          <a:prstGeom prst="rect">
            <a:avLst/>
          </a:prstGeom>
          <a:noFill/>
          <a:ln w="9525">
            <a:noFill/>
          </a:ln>
        </p:spPr>
        <p:txBody>
          <a:bodyPr anchor="b"/>
          <a:lstStyle/>
          <a:p>
            <a:pPr algn="r"/>
            <a:fld id="{9A0DB2DC-4C9A-4742-B13C-FB6460FD3503}" type="slidenum">
              <a:rPr lang="zh-CN" altLang="en-US" sz="1200" dirty="0">
                <a:solidFill>
                  <a:srgbClr val="000000"/>
                </a:solidFill>
              </a:rPr>
              <a:t>7</a:t>
            </a:fld>
            <a:endParaRPr lang="zh-CN" altLang="en-US" sz="1200" dirty="0">
              <a:solidFill>
                <a:srgbClr val="000000"/>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幻灯片图像占位符 1"/>
          <p:cNvSpPr>
            <a:spLocks noGrp="1" noRot="1" noChangeAspect="1" noTextEdit="1"/>
          </p:cNvSpPr>
          <p:nvPr>
            <p:ph type="sldImg"/>
          </p:nvPr>
        </p:nvSpPr>
        <p:spPr/>
      </p:sp>
      <p:sp>
        <p:nvSpPr>
          <p:cNvPr id="1048640" name="备注占位符 2"/>
          <p:cNvSpPr>
            <a:spLocks noGrp="1"/>
          </p:cNvSpPr>
          <p:nvPr>
            <p:ph type="body" idx="1"/>
          </p:nvPr>
        </p:nvSpPr>
        <p:spPr/>
        <p:txBody>
          <a:bodyPr wrap="square" lIns="91440" tIns="45720" rIns="91440" bIns="45720" anchor="ctr"/>
          <a:lstStyle/>
          <a:p>
            <a:pPr lvl="0"/>
            <a:endParaRPr lang="zh-CN" altLang="en-US" dirty="0"/>
          </a:p>
        </p:txBody>
      </p:sp>
      <p:sp>
        <p:nvSpPr>
          <p:cNvPr id="1048641" name="灯片编号占位符 3"/>
          <p:cNvSpPr txBox="1">
            <a:spLocks noGrp="1"/>
          </p:cNvSpPr>
          <p:nvPr>
            <p:ph type="sldNum" sz="quarter"/>
          </p:nvPr>
        </p:nvSpPr>
        <p:spPr>
          <a:xfrm>
            <a:off x="3884613" y="8685213"/>
            <a:ext cx="2971800" cy="457200"/>
          </a:xfrm>
          <a:prstGeom prst="rect">
            <a:avLst/>
          </a:prstGeom>
          <a:noFill/>
          <a:ln w="9525">
            <a:noFill/>
          </a:ln>
        </p:spPr>
        <p:txBody>
          <a:bodyPr anchor="b"/>
          <a:lstStyle/>
          <a:p>
            <a:pPr algn="r"/>
            <a:fld id="{9A0DB2DC-4C9A-4742-B13C-FB6460FD3503}" type="slidenum">
              <a:rPr lang="zh-CN" altLang="en-US" sz="1200" dirty="0">
                <a:solidFill>
                  <a:srgbClr val="000000"/>
                </a:solidFill>
              </a:rPr>
              <a:t>10</a:t>
            </a:fld>
            <a:endParaRPr lang="zh-CN" altLang="en-US" sz="1200" dirty="0">
              <a:solidFill>
                <a:srgbClr val="000000"/>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幻灯片图像占位符 1"/>
          <p:cNvSpPr>
            <a:spLocks noGrp="1" noRot="1" noChangeAspect="1" noTextEdit="1"/>
          </p:cNvSpPr>
          <p:nvPr>
            <p:ph type="sldImg"/>
          </p:nvPr>
        </p:nvSpPr>
        <p:spPr/>
      </p:sp>
      <p:sp>
        <p:nvSpPr>
          <p:cNvPr id="1048640" name="备注占位符 2"/>
          <p:cNvSpPr>
            <a:spLocks noGrp="1"/>
          </p:cNvSpPr>
          <p:nvPr>
            <p:ph type="body" idx="1"/>
          </p:nvPr>
        </p:nvSpPr>
        <p:spPr/>
        <p:txBody>
          <a:bodyPr wrap="square" lIns="91440" tIns="45720" rIns="91440" bIns="45720" anchor="ctr"/>
          <a:lstStyle/>
          <a:p>
            <a:pPr lvl="0"/>
            <a:endParaRPr lang="zh-CN" altLang="en-US" dirty="0"/>
          </a:p>
        </p:txBody>
      </p:sp>
      <p:sp>
        <p:nvSpPr>
          <p:cNvPr id="1048641" name="灯片编号占位符 3"/>
          <p:cNvSpPr txBox="1">
            <a:spLocks noGrp="1"/>
          </p:cNvSpPr>
          <p:nvPr>
            <p:ph type="sldNum" sz="quarter"/>
          </p:nvPr>
        </p:nvSpPr>
        <p:spPr>
          <a:xfrm>
            <a:off x="3884613" y="8685213"/>
            <a:ext cx="2971800" cy="457200"/>
          </a:xfrm>
          <a:prstGeom prst="rect">
            <a:avLst/>
          </a:prstGeom>
          <a:noFill/>
          <a:ln w="9525">
            <a:noFill/>
          </a:ln>
        </p:spPr>
        <p:txBody>
          <a:bodyPr anchor="b"/>
          <a:lstStyle/>
          <a:p>
            <a:pPr algn="r"/>
            <a:fld id="{9A0DB2DC-4C9A-4742-B13C-FB6460FD3503}" type="slidenum">
              <a:rPr lang="zh-CN" altLang="en-US" sz="1200" dirty="0">
                <a:solidFill>
                  <a:srgbClr val="000000"/>
                </a:solidFill>
              </a:rPr>
              <a:t>14</a:t>
            </a:fld>
            <a:endParaRPr lang="zh-CN" altLang="en-US" sz="1200" dirty="0">
              <a:solidFill>
                <a:srgbClr val="000000"/>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幻灯片图像占位符 1"/>
          <p:cNvSpPr>
            <a:spLocks noGrp="1" noRot="1" noChangeAspect="1" noTextEdit="1"/>
          </p:cNvSpPr>
          <p:nvPr>
            <p:ph type="sldImg"/>
          </p:nvPr>
        </p:nvSpPr>
        <p:spPr/>
      </p:sp>
      <p:sp>
        <p:nvSpPr>
          <p:cNvPr id="1048640" name="备注占位符 2"/>
          <p:cNvSpPr>
            <a:spLocks noGrp="1"/>
          </p:cNvSpPr>
          <p:nvPr>
            <p:ph type="body" idx="1"/>
          </p:nvPr>
        </p:nvSpPr>
        <p:spPr/>
        <p:txBody>
          <a:bodyPr wrap="square" lIns="91440" tIns="45720" rIns="91440" bIns="45720" anchor="ctr"/>
          <a:lstStyle/>
          <a:p>
            <a:pPr lvl="0"/>
            <a:endParaRPr lang="zh-CN" altLang="en-US" dirty="0"/>
          </a:p>
        </p:txBody>
      </p:sp>
      <p:sp>
        <p:nvSpPr>
          <p:cNvPr id="1048641" name="灯片编号占位符 3"/>
          <p:cNvSpPr txBox="1">
            <a:spLocks noGrp="1"/>
          </p:cNvSpPr>
          <p:nvPr>
            <p:ph type="sldNum" sz="quarter"/>
          </p:nvPr>
        </p:nvSpPr>
        <p:spPr>
          <a:xfrm>
            <a:off x="3884613" y="8685213"/>
            <a:ext cx="2971800" cy="457200"/>
          </a:xfrm>
          <a:prstGeom prst="rect">
            <a:avLst/>
          </a:prstGeom>
          <a:noFill/>
          <a:ln w="9525">
            <a:noFill/>
          </a:ln>
        </p:spPr>
        <p:txBody>
          <a:bodyPr anchor="b"/>
          <a:lstStyle/>
          <a:p>
            <a:pPr algn="r"/>
            <a:fld id="{9A0DB2DC-4C9A-4742-B13C-FB6460FD3503}" type="slidenum">
              <a:rPr lang="zh-CN" altLang="en-US" sz="1200" dirty="0">
                <a:solidFill>
                  <a:srgbClr val="000000"/>
                </a:solidFill>
              </a:rPr>
              <a:t>20</a:t>
            </a:fld>
            <a:endParaRPr lang="zh-CN" altLang="en-US" sz="1200" dirty="0">
              <a:solidFill>
                <a:srgbClr val="000000"/>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059" name="幻灯片图像占位符 1"/>
          <p:cNvSpPr>
            <a:spLocks noGrp="1" noRot="1" noChangeAspect="1" noTextEdit="1"/>
          </p:cNvSpPr>
          <p:nvPr>
            <p:ph type="sldImg"/>
          </p:nvPr>
        </p:nvSpPr>
        <p:spPr/>
      </p:sp>
      <p:sp>
        <p:nvSpPr>
          <p:cNvPr id="1049060" name="备注占位符 2"/>
          <p:cNvSpPr>
            <a:spLocks noGrp="1"/>
          </p:cNvSpPr>
          <p:nvPr>
            <p:ph type="body" idx="1"/>
          </p:nvPr>
        </p:nvSpPr>
        <p:spPr/>
        <p:txBody>
          <a:bodyPr wrap="square" lIns="91440" tIns="45720" rIns="91440" bIns="45720" anchor="ctr"/>
          <a:lstStyle/>
          <a:p>
            <a:pPr lvl="0"/>
            <a:endParaRPr lang="zh-CN" altLang="en-US" dirty="0"/>
          </a:p>
        </p:txBody>
      </p:sp>
      <p:sp>
        <p:nvSpPr>
          <p:cNvPr id="1049061" name="灯片编号占位符 3"/>
          <p:cNvSpPr txBox="1">
            <a:spLocks noGrp="1"/>
          </p:cNvSpPr>
          <p:nvPr>
            <p:ph type="sldNum" sz="quarter"/>
          </p:nvPr>
        </p:nvSpPr>
        <p:spPr>
          <a:xfrm>
            <a:off x="3884613" y="8685213"/>
            <a:ext cx="2971800" cy="457200"/>
          </a:xfrm>
          <a:prstGeom prst="rect">
            <a:avLst/>
          </a:prstGeom>
          <a:noFill/>
          <a:ln w="9525">
            <a:noFill/>
          </a:ln>
        </p:spPr>
        <p:txBody>
          <a:bodyPr anchor="b"/>
          <a:lstStyle/>
          <a:p>
            <a:pPr algn="r"/>
            <a:fld id="{9A0DB2DC-4C9A-4742-B13C-FB6460FD3503}" type="slidenum">
              <a:rPr lang="zh-CN" altLang="en-US" sz="1200" dirty="0">
                <a:solidFill>
                  <a:srgbClr val="000000"/>
                </a:solidFill>
              </a:rPr>
              <a:t>23</a:t>
            </a:fld>
            <a:endParaRPr lang="zh-CN" altLang="en-US" sz="1200" dirty="0">
              <a:solidFill>
                <a:srgbClr val="00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3.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048581" name="Title 1"/>
          <p:cNvSpPr>
            <a:spLocks noGrp="1"/>
          </p:cNvSpPr>
          <p:nvPr>
            <p:ph type="ctrTitle"/>
          </p:nvPr>
        </p:nvSpPr>
        <p:spPr>
          <a:xfrm>
            <a:off x="1143000" y="842032"/>
            <a:ext cx="6858000" cy="1791253"/>
          </a:xfrm>
        </p:spPr>
        <p:txBody>
          <a:bodyPr anchor="b"/>
          <a:lstStyle>
            <a:lvl1pPr algn="ctr">
              <a:defRPr sz="4500"/>
            </a:lvl1pPr>
          </a:lstStyle>
          <a:p>
            <a:r>
              <a:rPr lang="zh-CN" altLang="en-US"/>
              <a:t>单击此处编辑母版标题样式</a:t>
            </a:r>
            <a:endParaRPr lang="en-US" dirty="0"/>
          </a:p>
        </p:txBody>
      </p:sp>
      <p:sp>
        <p:nvSpPr>
          <p:cNvPr id="1048582" name="Subtitle 2"/>
          <p:cNvSpPr>
            <a:spLocks noGrp="1"/>
          </p:cNvSpPr>
          <p:nvPr>
            <p:ph type="subTitle" idx="1"/>
          </p:nvPr>
        </p:nvSpPr>
        <p:spPr>
          <a:xfrm>
            <a:off x="1143000" y="2702363"/>
            <a:ext cx="6858000" cy="1242205"/>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1048583" name="Date Placeholder 3"/>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8584" name="Footer Placeholder 4"/>
          <p:cNvSpPr>
            <a:spLocks noGrp="1"/>
          </p:cNvSpPr>
          <p:nvPr>
            <p:ph type="ftr" sz="quarter" idx="11"/>
          </p:nvPr>
        </p:nvSpPr>
        <p:spPr/>
        <p:txBody>
          <a:bodyPr/>
          <a:lstStyle/>
          <a:p>
            <a:endParaRPr lang="zh-CN" altLang="en-US"/>
          </a:p>
        </p:txBody>
      </p:sp>
      <p:sp>
        <p:nvSpPr>
          <p:cNvPr id="1048585" name="Slide Number Placeholder 5"/>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9208" name="Title 1"/>
          <p:cNvSpPr>
            <a:spLocks noGrp="1"/>
          </p:cNvSpPr>
          <p:nvPr>
            <p:ph type="title"/>
          </p:nvPr>
        </p:nvSpPr>
        <p:spPr/>
        <p:txBody>
          <a:bodyPr/>
          <a:lstStyle/>
          <a:p>
            <a:r>
              <a:rPr lang="zh-CN" altLang="en-US"/>
              <a:t>单击此处编辑母版标题样式</a:t>
            </a:r>
            <a:endParaRPr lang="en-US" dirty="0"/>
          </a:p>
        </p:txBody>
      </p:sp>
      <p:sp>
        <p:nvSpPr>
          <p:cNvPr id="1049209"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049210" name="Date Placeholder 3"/>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211" name="Footer Placeholder 4"/>
          <p:cNvSpPr>
            <a:spLocks noGrp="1"/>
          </p:cNvSpPr>
          <p:nvPr>
            <p:ph type="ftr" sz="quarter" idx="11"/>
          </p:nvPr>
        </p:nvSpPr>
        <p:spPr/>
        <p:txBody>
          <a:bodyPr/>
          <a:lstStyle/>
          <a:p>
            <a:endParaRPr lang="zh-CN" altLang="en-US"/>
          </a:p>
        </p:txBody>
      </p:sp>
      <p:sp>
        <p:nvSpPr>
          <p:cNvPr id="1049212" name="Slide Number Placeholder 5"/>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1049192" name="Vertical Title 1"/>
          <p:cNvSpPr>
            <a:spLocks noGrp="1"/>
          </p:cNvSpPr>
          <p:nvPr>
            <p:ph type="title" orient="vert"/>
          </p:nvPr>
        </p:nvSpPr>
        <p:spPr>
          <a:xfrm>
            <a:off x="6543675" y="273928"/>
            <a:ext cx="1971675" cy="4360224"/>
          </a:xfrm>
        </p:spPr>
        <p:txBody>
          <a:bodyPr vert="eaVert"/>
          <a:lstStyle/>
          <a:p>
            <a:r>
              <a:rPr lang="zh-CN" altLang="en-US"/>
              <a:t>单击此处编辑母版标题样式</a:t>
            </a:r>
            <a:endParaRPr lang="en-US" dirty="0"/>
          </a:p>
        </p:txBody>
      </p:sp>
      <p:sp>
        <p:nvSpPr>
          <p:cNvPr id="1049193" name="Vertical Text Placeholder 2"/>
          <p:cNvSpPr>
            <a:spLocks noGrp="1"/>
          </p:cNvSpPr>
          <p:nvPr>
            <p:ph type="body" orient="vert" idx="1"/>
          </p:nvPr>
        </p:nvSpPr>
        <p:spPr>
          <a:xfrm>
            <a:off x="628650" y="273928"/>
            <a:ext cx="5800725" cy="436022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049194" name="Date Placeholder 3"/>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195" name="Footer Placeholder 4"/>
          <p:cNvSpPr>
            <a:spLocks noGrp="1"/>
          </p:cNvSpPr>
          <p:nvPr>
            <p:ph type="ftr" sz="quarter" idx="11"/>
          </p:nvPr>
        </p:nvSpPr>
        <p:spPr/>
        <p:txBody>
          <a:bodyPr/>
          <a:lstStyle/>
          <a:p>
            <a:endParaRPr lang="zh-CN" altLang="en-US"/>
          </a:p>
        </p:txBody>
      </p:sp>
      <p:sp>
        <p:nvSpPr>
          <p:cNvPr id="1049196" name="Slide Number Placeholder 5"/>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rgbClr val="F8F8F8"/>
        </a:solidFill>
        <a:effectLst/>
      </p:bgPr>
    </p:bg>
    <p:spTree>
      <p:nvGrpSpPr>
        <p:cNvPr id="1" name=""/>
        <p:cNvGrpSpPr/>
        <p:nvPr/>
      </p:nvGrpSpPr>
      <p:grpSpPr>
        <a:xfrm>
          <a:off x="0" y="0"/>
          <a:ext cx="0" cy="0"/>
          <a:chOff x="0" y="0"/>
          <a:chExt cx="0" cy="0"/>
        </a:xfrm>
      </p:grpSpPr>
      <p:sp>
        <p:nvSpPr>
          <p:cNvPr id="1049165" name="Rectangle 2"/>
          <p:cNvSpPr>
            <a:spLocks noGrp="1" noChangeArrowheads="1"/>
          </p:cNvSpPr>
          <p:nvPr>
            <p:ph type="ctrTitle"/>
          </p:nvPr>
        </p:nvSpPr>
        <p:spPr>
          <a:xfrm>
            <a:off x="2034711" y="1816227"/>
            <a:ext cx="4748738" cy="647900"/>
          </a:xfrm>
        </p:spPr>
        <p:txBody>
          <a:bodyPr/>
          <a:lstStyle>
            <a:lvl1pPr algn="ctr">
              <a:defRPr sz="2700"/>
            </a:lvl1pPr>
          </a:lstStyle>
          <a:p>
            <a:pPr lvl="0"/>
            <a:r>
              <a:rPr lang="zh-CN" noProof="0"/>
              <a:t>单击此处编辑母版标题样式</a:t>
            </a:r>
          </a:p>
        </p:txBody>
      </p:sp>
      <p:sp>
        <p:nvSpPr>
          <p:cNvPr id="1049166" name="Rectangle 3"/>
          <p:cNvSpPr>
            <a:spLocks noGrp="1" noChangeArrowheads="1"/>
          </p:cNvSpPr>
          <p:nvPr>
            <p:ph type="subTitle" idx="1"/>
          </p:nvPr>
        </p:nvSpPr>
        <p:spPr>
          <a:xfrm>
            <a:off x="2035900" y="2626102"/>
            <a:ext cx="4749928" cy="485925"/>
          </a:xfrm>
        </p:spPr>
        <p:txBody>
          <a:bodyPr/>
          <a:lstStyle>
            <a:lvl1pPr marL="0" indent="0" algn="ctr">
              <a:buFontTx/>
              <a:buNone/>
              <a:defRPr sz="1800"/>
            </a:lvl1pPr>
          </a:lstStyle>
          <a:p>
            <a:pPr lvl="0"/>
            <a:r>
              <a:rPr lang="zh-CN" noProof="0"/>
              <a:t>单击此处编辑母版副标题样式</a:t>
            </a:r>
          </a:p>
        </p:txBody>
      </p:sp>
    </p:spTree>
  </p:cSld>
  <p:clrMapOvr>
    <a:masterClrMapping/>
  </p:clrMapOvr>
  <p:transition spd="slow" advTm="0">
    <p:random/>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accent2"/>
        </a:solidFill>
        <a:effectLst/>
      </p:bgPr>
    </p:bg>
    <p:spTree>
      <p:nvGrpSpPr>
        <p:cNvPr id="1" name=""/>
        <p:cNvGrpSpPr/>
        <p:nvPr/>
      </p:nvGrpSpPr>
      <p:grpSpPr>
        <a:xfrm>
          <a:off x="0" y="0"/>
          <a:ext cx="0" cy="0"/>
          <a:chOff x="0" y="0"/>
          <a:chExt cx="0" cy="0"/>
        </a:xfrm>
      </p:grpSpPr>
      <p:sp>
        <p:nvSpPr>
          <p:cNvPr id="1049160" name="矩形 3"/>
          <p:cNvSpPr/>
          <p:nvPr userDrawn="1"/>
        </p:nvSpPr>
        <p:spPr>
          <a:xfrm>
            <a:off x="1" y="5029562"/>
            <a:ext cx="9142810" cy="115526"/>
          </a:xfrm>
          <a:prstGeom prst="rect">
            <a:avLst/>
          </a:prstGeom>
          <a:solidFill>
            <a:schemeClr val="tx1"/>
          </a:solidFill>
          <a:ln w="9525">
            <a:noFill/>
          </a:ln>
        </p:spPr>
        <p:txBody>
          <a:bodyPr/>
          <a:lstStyle/>
          <a:p>
            <a:pPr defTabSz="685165" fontAlgn="base">
              <a:spcBef>
                <a:spcPct val="0"/>
              </a:spcBef>
              <a:spcAft>
                <a:spcPct val="0"/>
              </a:spcAft>
              <a:buFont typeface="Arial" panose="020B0604020202020204" pitchFamily="34" charset="0"/>
              <a:buNone/>
            </a:pPr>
            <a:endParaRPr lang="zh-CN" altLang="en-US" sz="1350" dirty="0">
              <a:solidFill>
                <a:srgbClr val="424554"/>
              </a:solidFill>
              <a:ea typeface="宋体" panose="02010600030101010101" pitchFamily="2" charset="-122"/>
            </a:endParaRPr>
          </a:p>
        </p:txBody>
      </p:sp>
      <p:sp>
        <p:nvSpPr>
          <p:cNvPr id="1049161" name="矩形 4"/>
          <p:cNvSpPr/>
          <p:nvPr userDrawn="1"/>
        </p:nvSpPr>
        <p:spPr>
          <a:xfrm>
            <a:off x="8778669" y="4880687"/>
            <a:ext cx="327251" cy="209615"/>
          </a:xfrm>
          <a:prstGeom prst="rect">
            <a:avLst/>
          </a:prstGeom>
          <a:solidFill>
            <a:schemeClr val="bg1"/>
          </a:solidFill>
          <a:ln w="9525">
            <a:noFill/>
          </a:ln>
        </p:spPr>
        <p:txBody>
          <a:bodyPr/>
          <a:lstStyle/>
          <a:p>
            <a:pPr defTabSz="685165" fontAlgn="base">
              <a:spcBef>
                <a:spcPct val="0"/>
              </a:spcBef>
              <a:spcAft>
                <a:spcPct val="0"/>
              </a:spcAft>
              <a:buFont typeface="Arial" panose="020B0604020202020204" pitchFamily="34" charset="0"/>
              <a:buNone/>
            </a:pPr>
            <a:endParaRPr lang="zh-CN" altLang="en-US" sz="1350" dirty="0">
              <a:solidFill>
                <a:srgbClr val="424554"/>
              </a:solidFill>
              <a:ea typeface="宋体" panose="02010600030101010101" pitchFamily="2" charset="-122"/>
            </a:endParaRPr>
          </a:p>
        </p:txBody>
      </p:sp>
      <p:sp>
        <p:nvSpPr>
          <p:cNvPr id="1049162" name="TextBox 5"/>
          <p:cNvSpPr txBox="1"/>
          <p:nvPr userDrawn="1"/>
        </p:nvSpPr>
        <p:spPr>
          <a:xfrm>
            <a:off x="8770382" y="4880688"/>
            <a:ext cx="349776" cy="253787"/>
          </a:xfrm>
          <a:prstGeom prst="rect">
            <a:avLst/>
          </a:prstGeom>
          <a:noFill/>
          <a:ln w="9525">
            <a:noFill/>
          </a:ln>
        </p:spPr>
        <p:txBody>
          <a:bodyPr wrap="none">
            <a:spAutoFit/>
          </a:bodyPr>
          <a:lstStyle/>
          <a:p>
            <a:pPr algn="ctr" defTabSz="685165" fontAlgn="base">
              <a:spcBef>
                <a:spcPct val="0"/>
              </a:spcBef>
              <a:spcAft>
                <a:spcPct val="0"/>
              </a:spcAft>
              <a:buFont typeface="Arial" panose="020B0604020202020204" pitchFamily="34" charset="0"/>
              <a:buNone/>
            </a:pPr>
            <a:fld id="{9A0DB2DC-4C9A-4742-B13C-FB6460FD3503}" type="slidenum">
              <a:rPr lang="zh-CN" altLang="en-US" sz="1050" dirty="0">
                <a:solidFill>
                  <a:srgbClr val="F8F8F8"/>
                </a:solidFill>
                <a:ea typeface="宋体" panose="02010600030101010101" pitchFamily="2" charset="-122"/>
              </a:rPr>
              <a:t>‹#›</a:t>
            </a:fld>
            <a:endParaRPr lang="zh-CN" altLang="en-US" sz="1050" dirty="0">
              <a:solidFill>
                <a:srgbClr val="F8F8F8"/>
              </a:solidFill>
              <a:ea typeface="宋体" panose="02010600030101010101" pitchFamily="2" charset="-122"/>
            </a:endParaRPr>
          </a:p>
        </p:txBody>
      </p:sp>
      <p:sp>
        <p:nvSpPr>
          <p:cNvPr id="1049163" name="标题 1"/>
          <p:cNvSpPr>
            <a:spLocks noGrp="1"/>
          </p:cNvSpPr>
          <p:nvPr>
            <p:ph type="title"/>
          </p:nvPr>
        </p:nvSpPr>
        <p:spPr/>
        <p:txBody>
          <a:bodyPr/>
          <a:lstStyle>
            <a:lvl1pPr>
              <a:defRPr>
                <a:solidFill>
                  <a:schemeClr val="accent3"/>
                </a:solidFill>
              </a:defRPr>
            </a:lvl1pPr>
          </a:lstStyle>
          <a:p>
            <a:r>
              <a:rPr lang="zh-CN" altLang="en-US"/>
              <a:t>单击此处编辑母版标题样式</a:t>
            </a:r>
          </a:p>
        </p:txBody>
      </p:sp>
      <p:sp>
        <p:nvSpPr>
          <p:cNvPr id="1049164" name="内容占位符 2"/>
          <p:cNvSpPr>
            <a:spLocks noGrp="1"/>
          </p:cNvSpPr>
          <p:nvPr>
            <p:ph idx="1"/>
          </p:nvPr>
        </p:nvSpPr>
        <p:spPr/>
        <p:txBody>
          <a:bodyPr/>
          <a:lstStyle>
            <a:lvl1pPr>
              <a:defRPr>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9177" name="标题 1"/>
          <p:cNvSpPr>
            <a:spLocks noGrp="1"/>
          </p:cNvSpPr>
          <p:nvPr>
            <p:ph type="title"/>
          </p:nvPr>
        </p:nvSpPr>
        <p:spPr>
          <a:xfrm>
            <a:off x="722428" y="3306197"/>
            <a:ext cx="7771745" cy="1021872"/>
          </a:xfrm>
        </p:spPr>
        <p:txBody>
          <a:bodyPr anchor="t"/>
          <a:lstStyle>
            <a:lvl1pPr algn="l">
              <a:defRPr sz="3000" b="1" cap="all"/>
            </a:lvl1pPr>
          </a:lstStyle>
          <a:p>
            <a:r>
              <a:rPr lang="zh-CN" altLang="en-US"/>
              <a:t>单击此处编辑母版标题样式</a:t>
            </a:r>
          </a:p>
        </p:txBody>
      </p:sp>
      <p:sp>
        <p:nvSpPr>
          <p:cNvPr id="1049178" name="文本占位符 2"/>
          <p:cNvSpPr>
            <a:spLocks noGrp="1"/>
          </p:cNvSpPr>
          <p:nvPr>
            <p:ph type="body" idx="1"/>
          </p:nvPr>
        </p:nvSpPr>
        <p:spPr>
          <a:xfrm>
            <a:off x="722428" y="2180708"/>
            <a:ext cx="7771745" cy="1125488"/>
          </a:xfrm>
        </p:spPr>
        <p:txBody>
          <a:bodyPr anchor="b"/>
          <a:lstStyle>
            <a:lvl1pPr marL="0" indent="0">
              <a:buNone/>
              <a:defRPr sz="1500"/>
            </a:lvl1pPr>
            <a:lvl2pPr marL="342900" indent="0">
              <a:buNone/>
              <a:defRPr sz="1350"/>
            </a:lvl2pPr>
            <a:lvl3pPr marL="685165" indent="0">
              <a:buNone/>
              <a:defRPr sz="1200"/>
            </a:lvl3pPr>
            <a:lvl4pPr marL="1028065" indent="0">
              <a:buNone/>
              <a:defRPr sz="1050"/>
            </a:lvl4pPr>
            <a:lvl5pPr marL="1370965" indent="0">
              <a:buNone/>
              <a:defRPr sz="1050"/>
            </a:lvl5pPr>
            <a:lvl6pPr marL="1713865" indent="0">
              <a:buNone/>
              <a:defRPr sz="1050"/>
            </a:lvl6pPr>
            <a:lvl7pPr marL="2056130" indent="0">
              <a:buNone/>
              <a:defRPr sz="1050"/>
            </a:lvl7pPr>
            <a:lvl8pPr marL="2399030" indent="0">
              <a:buNone/>
              <a:defRPr sz="1050"/>
            </a:lvl8pPr>
            <a:lvl9pPr marL="2741930" indent="0">
              <a:buNone/>
              <a:defRPr sz="1050"/>
            </a:lvl9pPr>
          </a:lstStyle>
          <a:p>
            <a:pPr lvl="0"/>
            <a:r>
              <a:rPr lang="zh-CN" altLang="en-US"/>
              <a:t>单击此处编辑母版文本样式</a:t>
            </a:r>
          </a:p>
        </p:txBody>
      </p:sp>
    </p:spTree>
  </p:cSld>
  <p:clrMapOvr>
    <a:masterClrMapping/>
  </p:clrMapOvr>
  <p:transition spd="slow" advTm="0">
    <p:random/>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9174" name="标题 1"/>
          <p:cNvSpPr>
            <a:spLocks noGrp="1"/>
          </p:cNvSpPr>
          <p:nvPr>
            <p:ph type="title"/>
          </p:nvPr>
        </p:nvSpPr>
        <p:spPr/>
        <p:txBody>
          <a:bodyPr/>
          <a:lstStyle/>
          <a:p>
            <a:r>
              <a:rPr lang="zh-CN" altLang="en-US"/>
              <a:t>单击此处编辑母版标题样式</a:t>
            </a:r>
          </a:p>
        </p:txBody>
      </p:sp>
      <p:sp>
        <p:nvSpPr>
          <p:cNvPr id="1049175" name="内容占位符 2"/>
          <p:cNvSpPr>
            <a:spLocks noGrp="1"/>
          </p:cNvSpPr>
          <p:nvPr>
            <p:ph sz="half" idx="1"/>
          </p:nvPr>
        </p:nvSpPr>
        <p:spPr>
          <a:xfrm>
            <a:off x="457022" y="1200523"/>
            <a:ext cx="4057257" cy="339552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9176" name="内容占位符 3"/>
          <p:cNvSpPr>
            <a:spLocks noGrp="1"/>
          </p:cNvSpPr>
          <p:nvPr>
            <p:ph sz="half" idx="2"/>
          </p:nvPr>
        </p:nvSpPr>
        <p:spPr>
          <a:xfrm>
            <a:off x="4628533" y="1200523"/>
            <a:ext cx="4058446" cy="339552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9183" name="标题 1"/>
          <p:cNvSpPr>
            <a:spLocks noGrp="1"/>
          </p:cNvSpPr>
          <p:nvPr>
            <p:ph type="title"/>
          </p:nvPr>
        </p:nvSpPr>
        <p:spPr>
          <a:xfrm>
            <a:off x="457022" y="206042"/>
            <a:ext cx="8229957" cy="857515"/>
          </a:xfrm>
        </p:spPr>
        <p:txBody>
          <a:bodyPr/>
          <a:lstStyle/>
          <a:p>
            <a:r>
              <a:rPr lang="zh-CN" altLang="en-US"/>
              <a:t>单击此处编辑母版标题样式</a:t>
            </a:r>
          </a:p>
        </p:txBody>
      </p:sp>
      <p:sp>
        <p:nvSpPr>
          <p:cNvPr id="1049184" name="文本占位符 2"/>
          <p:cNvSpPr>
            <a:spLocks noGrp="1"/>
          </p:cNvSpPr>
          <p:nvPr>
            <p:ph type="body" idx="1"/>
          </p:nvPr>
        </p:nvSpPr>
        <p:spPr>
          <a:xfrm>
            <a:off x="457022" y="1151690"/>
            <a:ext cx="4040594" cy="479970"/>
          </a:xfrm>
        </p:spPr>
        <p:txBody>
          <a:bodyPr anchor="b"/>
          <a:lstStyle>
            <a:lvl1pPr marL="0" indent="0">
              <a:buNone/>
              <a:defRPr sz="1800" b="1"/>
            </a:lvl1pPr>
            <a:lvl2pPr marL="342900" indent="0">
              <a:buNone/>
              <a:defRPr sz="1500" b="1"/>
            </a:lvl2pPr>
            <a:lvl3pPr marL="685165" indent="0">
              <a:buNone/>
              <a:defRPr sz="1350" b="1"/>
            </a:lvl3pPr>
            <a:lvl4pPr marL="1028065" indent="0">
              <a:buNone/>
              <a:defRPr sz="1200" b="1"/>
            </a:lvl4pPr>
            <a:lvl5pPr marL="1370965" indent="0">
              <a:buNone/>
              <a:defRPr sz="1200" b="1"/>
            </a:lvl5pPr>
            <a:lvl6pPr marL="1713865" indent="0">
              <a:buNone/>
              <a:defRPr sz="1200" b="1"/>
            </a:lvl6pPr>
            <a:lvl7pPr marL="2056130" indent="0">
              <a:buNone/>
              <a:defRPr sz="1200" b="1"/>
            </a:lvl7pPr>
            <a:lvl8pPr marL="2399030" indent="0">
              <a:buNone/>
              <a:defRPr sz="1200" b="1"/>
            </a:lvl8pPr>
            <a:lvl9pPr marL="2741930" indent="0">
              <a:buNone/>
              <a:defRPr sz="1200" b="1"/>
            </a:lvl9pPr>
          </a:lstStyle>
          <a:p>
            <a:pPr lvl="0"/>
            <a:r>
              <a:rPr lang="zh-CN" altLang="en-US"/>
              <a:t>单击此处编辑母版文本样式</a:t>
            </a:r>
          </a:p>
        </p:txBody>
      </p:sp>
      <p:sp>
        <p:nvSpPr>
          <p:cNvPr id="1049185" name="内容占位符 3"/>
          <p:cNvSpPr>
            <a:spLocks noGrp="1"/>
          </p:cNvSpPr>
          <p:nvPr>
            <p:ph sz="half" idx="2"/>
          </p:nvPr>
        </p:nvSpPr>
        <p:spPr>
          <a:xfrm>
            <a:off x="457022" y="1631660"/>
            <a:ext cx="4040594" cy="2964381"/>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9186" name="文本占位符 4"/>
          <p:cNvSpPr>
            <a:spLocks noGrp="1"/>
          </p:cNvSpPr>
          <p:nvPr>
            <p:ph type="body" sz="quarter" idx="3"/>
          </p:nvPr>
        </p:nvSpPr>
        <p:spPr>
          <a:xfrm>
            <a:off x="4645196" y="1151690"/>
            <a:ext cx="4041783" cy="479970"/>
          </a:xfrm>
        </p:spPr>
        <p:txBody>
          <a:bodyPr anchor="b"/>
          <a:lstStyle>
            <a:lvl1pPr marL="0" indent="0">
              <a:buNone/>
              <a:defRPr sz="1800" b="1"/>
            </a:lvl1pPr>
            <a:lvl2pPr marL="342900" indent="0">
              <a:buNone/>
              <a:defRPr sz="1500" b="1"/>
            </a:lvl2pPr>
            <a:lvl3pPr marL="685165" indent="0">
              <a:buNone/>
              <a:defRPr sz="1350" b="1"/>
            </a:lvl3pPr>
            <a:lvl4pPr marL="1028065" indent="0">
              <a:buNone/>
              <a:defRPr sz="1200" b="1"/>
            </a:lvl4pPr>
            <a:lvl5pPr marL="1370965" indent="0">
              <a:buNone/>
              <a:defRPr sz="1200" b="1"/>
            </a:lvl5pPr>
            <a:lvl6pPr marL="1713865" indent="0">
              <a:buNone/>
              <a:defRPr sz="1200" b="1"/>
            </a:lvl6pPr>
            <a:lvl7pPr marL="2056130" indent="0">
              <a:buNone/>
              <a:defRPr sz="1200" b="1"/>
            </a:lvl7pPr>
            <a:lvl8pPr marL="2399030" indent="0">
              <a:buNone/>
              <a:defRPr sz="1200" b="1"/>
            </a:lvl8pPr>
            <a:lvl9pPr marL="2741930" indent="0">
              <a:buNone/>
              <a:defRPr sz="1200" b="1"/>
            </a:lvl9pPr>
          </a:lstStyle>
          <a:p>
            <a:pPr lvl="0"/>
            <a:r>
              <a:rPr lang="zh-CN" altLang="en-US"/>
              <a:t>单击此处编辑母版文本样式</a:t>
            </a:r>
          </a:p>
        </p:txBody>
      </p:sp>
      <p:sp>
        <p:nvSpPr>
          <p:cNvPr id="1049187" name="内容占位符 5"/>
          <p:cNvSpPr>
            <a:spLocks noGrp="1"/>
          </p:cNvSpPr>
          <p:nvPr>
            <p:ph sz="quarter" idx="4"/>
          </p:nvPr>
        </p:nvSpPr>
        <p:spPr>
          <a:xfrm>
            <a:off x="4645196" y="1631660"/>
            <a:ext cx="4041783" cy="2964381"/>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9182" name="标题 1"/>
          <p:cNvSpPr>
            <a:spLocks noGrp="1"/>
          </p:cNvSpPr>
          <p:nvPr>
            <p:ph type="title"/>
          </p:nvPr>
        </p:nvSpPr>
        <p:spPr/>
        <p:txBody>
          <a:bodyPr/>
          <a:lstStyle/>
          <a:p>
            <a:r>
              <a:rPr lang="zh-CN" altLang="en-US"/>
              <a:t>单击此处编辑母版标题样式</a:t>
            </a:r>
          </a:p>
        </p:txBody>
      </p:sp>
    </p:spTree>
  </p:cSld>
  <p:clrMapOvr>
    <a:masterClrMapping/>
  </p:clrMapOvr>
  <p:transition spd="slow" advTm="0">
    <p:random/>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accent2"/>
        </a:solidFill>
        <a:effectLst/>
      </p:bgPr>
    </p:bg>
    <p:spTree>
      <p:nvGrpSpPr>
        <p:cNvPr id="1" name=""/>
        <p:cNvGrpSpPr/>
        <p:nvPr/>
      </p:nvGrpSpPr>
      <p:grpSpPr>
        <a:xfrm>
          <a:off x="0" y="0"/>
          <a:ext cx="0" cy="0"/>
          <a:chOff x="0" y="0"/>
          <a:chExt cx="0" cy="0"/>
        </a:xfrm>
      </p:grpSpPr>
    </p:spTree>
  </p:cSld>
  <p:clrMapOvr>
    <a:masterClrMapping/>
  </p:clrMapOvr>
  <p:transition spd="slow" advTm="0">
    <p:random/>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9179" name="标题 1"/>
          <p:cNvSpPr>
            <a:spLocks noGrp="1"/>
          </p:cNvSpPr>
          <p:nvPr>
            <p:ph type="title"/>
          </p:nvPr>
        </p:nvSpPr>
        <p:spPr>
          <a:xfrm>
            <a:off x="457022" y="204851"/>
            <a:ext cx="3008724" cy="871807"/>
          </a:xfrm>
        </p:spPr>
        <p:txBody>
          <a:bodyPr anchor="b"/>
          <a:lstStyle>
            <a:lvl1pPr algn="l">
              <a:defRPr sz="1500" b="1"/>
            </a:lvl1pPr>
          </a:lstStyle>
          <a:p>
            <a:r>
              <a:rPr lang="zh-CN" altLang="en-US"/>
              <a:t>单击此处编辑母版标题样式</a:t>
            </a:r>
          </a:p>
        </p:txBody>
      </p:sp>
      <p:sp>
        <p:nvSpPr>
          <p:cNvPr id="1049180" name="内容占位符 2"/>
          <p:cNvSpPr>
            <a:spLocks noGrp="1"/>
          </p:cNvSpPr>
          <p:nvPr>
            <p:ph idx="1"/>
          </p:nvPr>
        </p:nvSpPr>
        <p:spPr>
          <a:xfrm>
            <a:off x="3575242" y="204853"/>
            <a:ext cx="5111738" cy="439119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9181" name="文本占位符 3"/>
          <p:cNvSpPr>
            <a:spLocks noGrp="1"/>
          </p:cNvSpPr>
          <p:nvPr>
            <p:ph type="body" sz="half" idx="2"/>
          </p:nvPr>
        </p:nvSpPr>
        <p:spPr>
          <a:xfrm>
            <a:off x="457022" y="1076659"/>
            <a:ext cx="3008724" cy="3519383"/>
          </a:xfrm>
        </p:spPr>
        <p:txBody>
          <a:bodyPr/>
          <a:lstStyle>
            <a:lvl1pPr marL="0" indent="0">
              <a:buNone/>
              <a:defRPr sz="1050"/>
            </a:lvl1pPr>
            <a:lvl2pPr marL="342900" indent="0">
              <a:buNone/>
              <a:defRPr sz="900"/>
            </a:lvl2pPr>
            <a:lvl3pPr marL="685165" indent="0">
              <a:buNone/>
              <a:defRPr sz="750"/>
            </a:lvl3pPr>
            <a:lvl4pPr marL="1028065" indent="0">
              <a:buNone/>
              <a:defRPr sz="675"/>
            </a:lvl4pPr>
            <a:lvl5pPr marL="1370965" indent="0">
              <a:buNone/>
              <a:defRPr sz="675"/>
            </a:lvl5pPr>
            <a:lvl6pPr marL="1713865" indent="0">
              <a:buNone/>
              <a:defRPr sz="675"/>
            </a:lvl6pPr>
            <a:lvl7pPr marL="2056130" indent="0">
              <a:buNone/>
              <a:defRPr sz="675"/>
            </a:lvl7pPr>
            <a:lvl8pPr marL="2399030" indent="0">
              <a:buNone/>
              <a:defRPr sz="675"/>
            </a:lvl8pPr>
            <a:lvl9pPr marL="2741930" indent="0">
              <a:buNone/>
              <a:defRPr sz="675"/>
            </a:lvl9pPr>
          </a:lstStyle>
          <a:p>
            <a:pPr lvl="0"/>
            <a:r>
              <a:rPr lang="zh-CN" altLang="en-US"/>
              <a:t>单击此处编辑母版文本样式</a:t>
            </a:r>
          </a:p>
        </p:txBody>
      </p:sp>
    </p:spTree>
  </p:cSld>
  <p:clrMapOvr>
    <a:masterClrMapping/>
  </p:clrMapOvr>
  <p:transition spd="slow" advTm="0">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49197" name="Title 1"/>
          <p:cNvSpPr>
            <a:spLocks noGrp="1"/>
          </p:cNvSpPr>
          <p:nvPr>
            <p:ph type="title"/>
          </p:nvPr>
        </p:nvSpPr>
        <p:spPr/>
        <p:txBody>
          <a:bodyPr/>
          <a:lstStyle/>
          <a:p>
            <a:r>
              <a:rPr lang="zh-CN" altLang="en-US"/>
              <a:t>单击此处编辑母版标题样式</a:t>
            </a:r>
            <a:endParaRPr lang="en-US" dirty="0"/>
          </a:p>
        </p:txBody>
      </p:sp>
      <p:sp>
        <p:nvSpPr>
          <p:cNvPr id="1049198"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049199" name="Date Placeholder 3"/>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200" name="Footer Placeholder 4"/>
          <p:cNvSpPr>
            <a:spLocks noGrp="1"/>
          </p:cNvSpPr>
          <p:nvPr>
            <p:ph type="ftr" sz="quarter" idx="11"/>
          </p:nvPr>
        </p:nvSpPr>
        <p:spPr/>
        <p:txBody>
          <a:bodyPr/>
          <a:lstStyle/>
          <a:p>
            <a:endParaRPr lang="zh-CN" altLang="en-US"/>
          </a:p>
        </p:txBody>
      </p:sp>
      <p:sp>
        <p:nvSpPr>
          <p:cNvPr id="1049201" name="Slide Number Placeholder 5"/>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9167" name="标题 1"/>
          <p:cNvSpPr>
            <a:spLocks noGrp="1"/>
          </p:cNvSpPr>
          <p:nvPr>
            <p:ph type="title"/>
          </p:nvPr>
        </p:nvSpPr>
        <p:spPr>
          <a:xfrm>
            <a:off x="1792383" y="3601561"/>
            <a:ext cx="5486638" cy="425185"/>
          </a:xfrm>
        </p:spPr>
        <p:txBody>
          <a:bodyPr anchor="b"/>
          <a:lstStyle>
            <a:lvl1pPr algn="l">
              <a:defRPr sz="1500" b="1"/>
            </a:lvl1pPr>
          </a:lstStyle>
          <a:p>
            <a:r>
              <a:rPr lang="zh-CN" altLang="en-US"/>
              <a:t>单击此处编辑母版标题样式</a:t>
            </a:r>
          </a:p>
        </p:txBody>
      </p:sp>
      <p:sp>
        <p:nvSpPr>
          <p:cNvPr id="1049168" name="图片占位符 2"/>
          <p:cNvSpPr>
            <a:spLocks noGrp="1"/>
          </p:cNvSpPr>
          <p:nvPr>
            <p:ph type="pic" idx="1"/>
          </p:nvPr>
        </p:nvSpPr>
        <p:spPr>
          <a:xfrm>
            <a:off x="1792383" y="459723"/>
            <a:ext cx="5486638" cy="3087053"/>
          </a:xfrm>
        </p:spPr>
        <p:txBody>
          <a:bodyPr vert="horz" wrap="square" lIns="91440" tIns="45720" rIns="91440" bIns="45720" numCol="1" anchor="t" anchorCtr="0" compatLnSpc="1"/>
          <a:lstStyle>
            <a:lvl1pPr marL="0" indent="0">
              <a:buNone/>
              <a:defRPr sz="2400"/>
            </a:lvl1pPr>
            <a:lvl2pPr marL="342900" indent="0">
              <a:buNone/>
              <a:defRPr sz="2100"/>
            </a:lvl2pPr>
            <a:lvl3pPr marL="685165" indent="0">
              <a:buNone/>
              <a:defRPr sz="1800"/>
            </a:lvl3pPr>
            <a:lvl4pPr marL="1028065" indent="0">
              <a:buNone/>
              <a:defRPr sz="1500"/>
            </a:lvl4pPr>
            <a:lvl5pPr marL="1370965" indent="0">
              <a:buNone/>
              <a:defRPr sz="1500"/>
            </a:lvl5pPr>
            <a:lvl6pPr marL="1713865" indent="0">
              <a:buNone/>
              <a:defRPr sz="1500"/>
            </a:lvl6pPr>
            <a:lvl7pPr marL="2056130" indent="0">
              <a:buNone/>
              <a:defRPr sz="1500"/>
            </a:lvl7pPr>
            <a:lvl8pPr marL="2399030" indent="0">
              <a:buNone/>
              <a:defRPr sz="1500"/>
            </a:lvl8pPr>
            <a:lvl9pPr marL="2741930" indent="0">
              <a:buNone/>
              <a:defRPr sz="1500"/>
            </a:lvl9pPr>
          </a:lstStyle>
          <a:p>
            <a:pPr marL="0" marR="0" lvl="0" indent="0" algn="l" defTabSz="685165" rtl="0" eaLnBrk="1" fontAlgn="base" latinLnBrk="0" hangingPunct="1">
              <a:lnSpc>
                <a:spcPct val="100000"/>
              </a:lnSpc>
              <a:spcBef>
                <a:spcPct val="20000"/>
              </a:spcBef>
              <a:spcAft>
                <a:spcPct val="0"/>
              </a:spcAft>
              <a:buClrTx/>
              <a:buSzTx/>
              <a:buFontTx/>
              <a:buNone/>
            </a:pPr>
            <a:endParaRPr kumimoji="0" lang="zh-CN" altLang="en-US" sz="2400" b="0" i="0" u="none" strike="noStrike" kern="0" cap="none" spc="0" normalizeH="0" baseline="0" noProof="0">
              <a:ln>
                <a:noFill/>
              </a:ln>
              <a:solidFill>
                <a:schemeClr val="accent3"/>
              </a:solidFill>
              <a:effectLst/>
              <a:uLnTx/>
              <a:uFillTx/>
              <a:latin typeface="+mn-lt"/>
              <a:ea typeface="+mn-ea"/>
              <a:cs typeface="+mn-cs"/>
            </a:endParaRPr>
          </a:p>
        </p:txBody>
      </p:sp>
      <p:sp>
        <p:nvSpPr>
          <p:cNvPr id="1049169" name="文本占位符 3"/>
          <p:cNvSpPr>
            <a:spLocks noGrp="1"/>
          </p:cNvSpPr>
          <p:nvPr>
            <p:ph type="body" sz="half" idx="2"/>
          </p:nvPr>
        </p:nvSpPr>
        <p:spPr>
          <a:xfrm>
            <a:off x="1792383" y="4026746"/>
            <a:ext cx="5486638" cy="603833"/>
          </a:xfrm>
        </p:spPr>
        <p:txBody>
          <a:bodyPr/>
          <a:lstStyle>
            <a:lvl1pPr marL="0" indent="0">
              <a:buNone/>
              <a:defRPr sz="1050"/>
            </a:lvl1pPr>
            <a:lvl2pPr marL="342900" indent="0">
              <a:buNone/>
              <a:defRPr sz="900"/>
            </a:lvl2pPr>
            <a:lvl3pPr marL="685165" indent="0">
              <a:buNone/>
              <a:defRPr sz="750"/>
            </a:lvl3pPr>
            <a:lvl4pPr marL="1028065" indent="0">
              <a:buNone/>
              <a:defRPr sz="675"/>
            </a:lvl4pPr>
            <a:lvl5pPr marL="1370965" indent="0">
              <a:buNone/>
              <a:defRPr sz="675"/>
            </a:lvl5pPr>
            <a:lvl6pPr marL="1713865" indent="0">
              <a:buNone/>
              <a:defRPr sz="675"/>
            </a:lvl6pPr>
            <a:lvl7pPr marL="2056130" indent="0">
              <a:buNone/>
              <a:defRPr sz="675"/>
            </a:lvl7pPr>
            <a:lvl8pPr marL="2399030" indent="0">
              <a:buNone/>
              <a:defRPr sz="675"/>
            </a:lvl8pPr>
            <a:lvl9pPr marL="2741930" indent="0">
              <a:buNone/>
              <a:defRPr sz="675"/>
            </a:lvl9pPr>
          </a:lstStyle>
          <a:p>
            <a:pPr lvl="0"/>
            <a:r>
              <a:rPr lang="zh-CN" altLang="en-US"/>
              <a:t>单击此处编辑母版文本样式</a:t>
            </a:r>
          </a:p>
        </p:txBody>
      </p:sp>
    </p:spTree>
  </p:cSld>
  <p:clrMapOvr>
    <a:masterClrMapping/>
  </p:clrMapOvr>
  <p:transition spd="slow" advTm="0">
    <p:random/>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9170" name="标题 1"/>
          <p:cNvSpPr>
            <a:spLocks noGrp="1"/>
          </p:cNvSpPr>
          <p:nvPr>
            <p:ph type="title"/>
          </p:nvPr>
        </p:nvSpPr>
        <p:spPr/>
        <p:txBody>
          <a:bodyPr/>
          <a:lstStyle/>
          <a:p>
            <a:r>
              <a:rPr lang="zh-CN" altLang="en-US"/>
              <a:t>单击此处编辑母版标题样式</a:t>
            </a:r>
          </a:p>
        </p:txBody>
      </p:sp>
      <p:sp>
        <p:nvSpPr>
          <p:cNvPr id="1049171"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1049172" name="竖排标题 1"/>
          <p:cNvSpPr>
            <a:spLocks noGrp="1"/>
          </p:cNvSpPr>
          <p:nvPr>
            <p:ph type="title" orient="vert"/>
          </p:nvPr>
        </p:nvSpPr>
        <p:spPr>
          <a:xfrm>
            <a:off x="6630382" y="681248"/>
            <a:ext cx="2056597" cy="3914793"/>
          </a:xfrm>
        </p:spPr>
        <p:txBody>
          <a:bodyPr vert="eaVert"/>
          <a:lstStyle/>
          <a:p>
            <a:r>
              <a:rPr lang="zh-CN" altLang="en-US"/>
              <a:t>单击此处编辑母版标题样式</a:t>
            </a:r>
          </a:p>
        </p:txBody>
      </p:sp>
      <p:sp>
        <p:nvSpPr>
          <p:cNvPr id="1049173" name="竖排文字占位符 2"/>
          <p:cNvSpPr>
            <a:spLocks noGrp="1"/>
          </p:cNvSpPr>
          <p:nvPr>
            <p:ph type="body" orient="vert" idx="1"/>
          </p:nvPr>
        </p:nvSpPr>
        <p:spPr>
          <a:xfrm>
            <a:off x="457022" y="681248"/>
            <a:ext cx="6059105" cy="391479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1_标题幻灯片">
    <p:bg>
      <p:bgPr>
        <a:solidFill>
          <a:schemeClr val="accent2"/>
        </a:solidFill>
        <a:effectLst/>
      </p:bgPr>
    </p:bg>
    <p:spTree>
      <p:nvGrpSpPr>
        <p:cNvPr id="1" name=""/>
        <p:cNvGrpSpPr/>
        <p:nvPr/>
      </p:nvGrpSpPr>
      <p:grpSpPr>
        <a:xfrm>
          <a:off x="0" y="0"/>
          <a:ext cx="0" cy="0"/>
          <a:chOff x="0" y="0"/>
          <a:chExt cx="0" cy="0"/>
        </a:xfrm>
      </p:grpSpPr>
      <p:pic>
        <p:nvPicPr>
          <p:cNvPr id="2097166" name="Picture 18" descr="PPECLOGO-eff2-1-3"/>
          <p:cNvPicPr>
            <a:picLocks noChangeAspect="1"/>
          </p:cNvPicPr>
          <p:nvPr userDrawn="1"/>
        </p:nvPicPr>
        <p:blipFill>
          <a:blip r:embed="rId2"/>
          <a:stretch>
            <a:fillRect/>
          </a:stretch>
        </p:blipFill>
        <p:spPr>
          <a:xfrm>
            <a:off x="7305443" y="2585645"/>
            <a:ext cx="211821" cy="177458"/>
          </a:xfrm>
          <a:prstGeom prst="rect">
            <a:avLst/>
          </a:prstGeom>
          <a:noFill/>
          <a:ln w="9525">
            <a:noFill/>
          </a:ln>
        </p:spPr>
      </p:pic>
      <p:pic>
        <p:nvPicPr>
          <p:cNvPr id="2097167" name="Picture 17" descr="PPECLOGO-eff2-1-3"/>
          <p:cNvPicPr>
            <a:picLocks noChangeAspect="1"/>
          </p:cNvPicPr>
          <p:nvPr userDrawn="1"/>
        </p:nvPicPr>
        <p:blipFill>
          <a:blip r:embed="rId2"/>
          <a:stretch>
            <a:fillRect/>
          </a:stretch>
        </p:blipFill>
        <p:spPr>
          <a:xfrm>
            <a:off x="6927021" y="2183090"/>
            <a:ext cx="270131" cy="226289"/>
          </a:xfrm>
          <a:prstGeom prst="rect">
            <a:avLst/>
          </a:prstGeom>
          <a:noFill/>
          <a:ln w="9525">
            <a:noFill/>
          </a:ln>
        </p:spPr>
      </p:pic>
      <p:pic>
        <p:nvPicPr>
          <p:cNvPr id="2097168" name="Picture 16" descr="PPECLOGO-eff2-1-4"/>
          <p:cNvPicPr>
            <a:picLocks noChangeAspect="1"/>
          </p:cNvPicPr>
          <p:nvPr userDrawn="1"/>
        </p:nvPicPr>
        <p:blipFill>
          <a:blip r:embed="rId3"/>
          <a:stretch>
            <a:fillRect/>
          </a:stretch>
        </p:blipFill>
        <p:spPr>
          <a:xfrm>
            <a:off x="6386758" y="2495130"/>
            <a:ext cx="527172" cy="439476"/>
          </a:xfrm>
          <a:prstGeom prst="rect">
            <a:avLst/>
          </a:prstGeom>
          <a:noFill/>
          <a:ln w="9525">
            <a:noFill/>
          </a:ln>
        </p:spPr>
      </p:pic>
      <p:pic>
        <p:nvPicPr>
          <p:cNvPr id="2097169" name="Picture 15" descr="PPECLOGO-eff2-1-3"/>
          <p:cNvPicPr>
            <a:picLocks noChangeAspect="1"/>
          </p:cNvPicPr>
          <p:nvPr userDrawn="1"/>
        </p:nvPicPr>
        <p:blipFill>
          <a:blip r:embed="rId2"/>
          <a:stretch>
            <a:fillRect/>
          </a:stretch>
        </p:blipFill>
        <p:spPr>
          <a:xfrm>
            <a:off x="2986913" y="2090193"/>
            <a:ext cx="327252" cy="273928"/>
          </a:xfrm>
          <a:prstGeom prst="rect">
            <a:avLst/>
          </a:prstGeom>
          <a:noFill/>
          <a:ln w="9525">
            <a:noFill/>
          </a:ln>
        </p:spPr>
      </p:pic>
      <p:pic>
        <p:nvPicPr>
          <p:cNvPr id="2097170" name="Picture 14" descr="PPECLOGO-eff2-1-2"/>
          <p:cNvPicPr>
            <a:picLocks noChangeAspect="1"/>
          </p:cNvPicPr>
          <p:nvPr userDrawn="1"/>
        </p:nvPicPr>
        <p:blipFill>
          <a:blip r:embed="rId4"/>
          <a:stretch>
            <a:fillRect/>
          </a:stretch>
        </p:blipFill>
        <p:spPr>
          <a:xfrm>
            <a:off x="1539867" y="2097338"/>
            <a:ext cx="1273306" cy="1071893"/>
          </a:xfrm>
          <a:prstGeom prst="rect">
            <a:avLst/>
          </a:prstGeom>
          <a:noFill/>
          <a:ln w="9525">
            <a:noFill/>
          </a:ln>
        </p:spPr>
      </p:pic>
      <p:pic>
        <p:nvPicPr>
          <p:cNvPr id="2097171" name="Picture 13" descr="PPECLOGO-eff-0-1"/>
          <p:cNvPicPr>
            <a:picLocks noChangeAspect="1"/>
          </p:cNvPicPr>
          <p:nvPr userDrawn="1"/>
        </p:nvPicPr>
        <p:blipFill>
          <a:blip r:embed="rId5"/>
          <a:stretch>
            <a:fillRect/>
          </a:stretch>
        </p:blipFill>
        <p:spPr>
          <a:xfrm>
            <a:off x="8438328" y="1774579"/>
            <a:ext cx="391511" cy="294176"/>
          </a:xfrm>
          <a:prstGeom prst="rect">
            <a:avLst/>
          </a:prstGeom>
          <a:noFill/>
          <a:ln w="9525">
            <a:noFill/>
          </a:ln>
        </p:spPr>
      </p:pic>
      <p:pic>
        <p:nvPicPr>
          <p:cNvPr id="2097172" name="Picture 12" descr="PPECLOGO-eff-0-1"/>
          <p:cNvPicPr>
            <a:picLocks noChangeAspect="1"/>
          </p:cNvPicPr>
          <p:nvPr userDrawn="1"/>
        </p:nvPicPr>
        <p:blipFill>
          <a:blip r:embed="rId5"/>
          <a:stretch>
            <a:fillRect/>
          </a:stretch>
        </p:blipFill>
        <p:spPr>
          <a:xfrm>
            <a:off x="5954786" y="2719037"/>
            <a:ext cx="391512" cy="295366"/>
          </a:xfrm>
          <a:prstGeom prst="rect">
            <a:avLst/>
          </a:prstGeom>
          <a:noFill/>
          <a:ln w="9525">
            <a:noFill/>
          </a:ln>
        </p:spPr>
      </p:pic>
      <p:pic>
        <p:nvPicPr>
          <p:cNvPr id="2097173" name="Picture 11" descr="PPECLOGO-eff-5-4"/>
          <p:cNvPicPr>
            <a:picLocks noChangeAspect="1"/>
          </p:cNvPicPr>
          <p:nvPr userDrawn="1"/>
        </p:nvPicPr>
        <p:blipFill>
          <a:blip r:embed="rId6"/>
          <a:stretch>
            <a:fillRect/>
          </a:stretch>
        </p:blipFill>
        <p:spPr>
          <a:xfrm>
            <a:off x="7411352" y="2044935"/>
            <a:ext cx="837764" cy="638372"/>
          </a:xfrm>
          <a:prstGeom prst="rect">
            <a:avLst/>
          </a:prstGeom>
          <a:noFill/>
          <a:ln w="9525">
            <a:noFill/>
          </a:ln>
        </p:spPr>
      </p:pic>
      <p:pic>
        <p:nvPicPr>
          <p:cNvPr id="2097174" name="Picture 10" descr="PPECLOGO-eff-5-2"/>
          <p:cNvPicPr>
            <a:picLocks noChangeAspect="1"/>
          </p:cNvPicPr>
          <p:nvPr userDrawn="1"/>
        </p:nvPicPr>
        <p:blipFill>
          <a:blip r:embed="rId7"/>
          <a:stretch>
            <a:fillRect/>
          </a:stretch>
        </p:blipFill>
        <p:spPr>
          <a:xfrm>
            <a:off x="4012698" y="2585645"/>
            <a:ext cx="1375646" cy="1076657"/>
          </a:xfrm>
          <a:prstGeom prst="rect">
            <a:avLst/>
          </a:prstGeom>
          <a:noFill/>
          <a:ln w="9525">
            <a:noFill/>
          </a:ln>
        </p:spPr>
      </p:pic>
      <p:pic>
        <p:nvPicPr>
          <p:cNvPr id="2097175" name="Picture 9" descr="PPECLOGO-eff-5-4"/>
          <p:cNvPicPr>
            <a:picLocks noChangeAspect="1"/>
          </p:cNvPicPr>
          <p:nvPr userDrawn="1"/>
        </p:nvPicPr>
        <p:blipFill>
          <a:blip r:embed="rId8"/>
          <a:stretch>
            <a:fillRect/>
          </a:stretch>
        </p:blipFill>
        <p:spPr>
          <a:xfrm>
            <a:off x="2445461" y="2405805"/>
            <a:ext cx="1107894" cy="843223"/>
          </a:xfrm>
          <a:prstGeom prst="rect">
            <a:avLst/>
          </a:prstGeom>
          <a:noFill/>
          <a:ln w="9525">
            <a:noFill/>
          </a:ln>
        </p:spPr>
      </p:pic>
      <p:pic>
        <p:nvPicPr>
          <p:cNvPr id="2097176" name="Picture 8" descr="PPECLOGO-eff-0-2"/>
          <p:cNvPicPr>
            <a:picLocks noChangeAspect="1"/>
          </p:cNvPicPr>
          <p:nvPr userDrawn="1"/>
        </p:nvPicPr>
        <p:blipFill>
          <a:blip r:embed="rId9"/>
          <a:stretch>
            <a:fillRect/>
          </a:stretch>
        </p:blipFill>
        <p:spPr>
          <a:xfrm>
            <a:off x="3956768" y="1931790"/>
            <a:ext cx="736613" cy="563340"/>
          </a:xfrm>
          <a:prstGeom prst="rect">
            <a:avLst/>
          </a:prstGeom>
          <a:noFill/>
          <a:ln w="9525">
            <a:noFill/>
          </a:ln>
        </p:spPr>
      </p:pic>
      <p:pic>
        <p:nvPicPr>
          <p:cNvPr id="2097177" name="Picture 6" descr="PPECLOGO-eff-0-1"/>
          <p:cNvPicPr>
            <a:picLocks noChangeAspect="1"/>
          </p:cNvPicPr>
          <p:nvPr userDrawn="1"/>
        </p:nvPicPr>
        <p:blipFill>
          <a:blip r:embed="rId10"/>
          <a:stretch>
            <a:fillRect/>
          </a:stretch>
        </p:blipFill>
        <p:spPr>
          <a:xfrm>
            <a:off x="5529955" y="2178326"/>
            <a:ext cx="301071" cy="227479"/>
          </a:xfrm>
          <a:prstGeom prst="rect">
            <a:avLst/>
          </a:prstGeom>
          <a:noFill/>
          <a:ln w="9525">
            <a:noFill/>
          </a:ln>
        </p:spPr>
      </p:pic>
      <p:pic>
        <p:nvPicPr>
          <p:cNvPr id="2097178" name="Picture 5" descr="PPECLOGO-eff-0-1"/>
          <p:cNvPicPr>
            <a:picLocks noChangeAspect="1"/>
          </p:cNvPicPr>
          <p:nvPr userDrawn="1"/>
        </p:nvPicPr>
        <p:blipFill>
          <a:blip r:embed="rId11"/>
          <a:stretch>
            <a:fillRect/>
          </a:stretch>
        </p:blipFill>
        <p:spPr>
          <a:xfrm>
            <a:off x="3348675" y="2828608"/>
            <a:ext cx="393892" cy="297748"/>
          </a:xfrm>
          <a:prstGeom prst="rect">
            <a:avLst/>
          </a:prstGeom>
          <a:noFill/>
          <a:ln w="9525">
            <a:noFill/>
          </a:ln>
        </p:spPr>
      </p:pic>
      <p:pic>
        <p:nvPicPr>
          <p:cNvPr id="2097179" name="Picture 4" descr="PPECLOGO-eff-0-3"/>
          <p:cNvPicPr>
            <a:picLocks noChangeAspect="1"/>
          </p:cNvPicPr>
          <p:nvPr userDrawn="1"/>
        </p:nvPicPr>
        <p:blipFill>
          <a:blip r:embed="rId12"/>
          <a:stretch>
            <a:fillRect/>
          </a:stretch>
        </p:blipFill>
        <p:spPr>
          <a:xfrm>
            <a:off x="779454" y="1086185"/>
            <a:ext cx="2259820" cy="1782916"/>
          </a:xfrm>
          <a:prstGeom prst="rect">
            <a:avLst/>
          </a:prstGeom>
          <a:noFill/>
          <a:ln w="9525">
            <a:noFill/>
          </a:ln>
        </p:spPr>
      </p:pic>
      <p:pic>
        <p:nvPicPr>
          <p:cNvPr id="2097180" name="Picture 3" descr="PPECLOGO-eff-0-2"/>
          <p:cNvPicPr>
            <a:picLocks noChangeAspect="1"/>
          </p:cNvPicPr>
          <p:nvPr userDrawn="1"/>
        </p:nvPicPr>
        <p:blipFill>
          <a:blip r:embed="rId13"/>
          <a:stretch>
            <a:fillRect/>
          </a:stretch>
        </p:blipFill>
        <p:spPr>
          <a:xfrm>
            <a:off x="6320118" y="2068755"/>
            <a:ext cx="822293" cy="630035"/>
          </a:xfrm>
          <a:prstGeom prst="rect">
            <a:avLst/>
          </a:prstGeom>
          <a:noFill/>
          <a:ln w="9525">
            <a:noFill/>
          </a:ln>
        </p:spPr>
      </p:pic>
      <p:pic>
        <p:nvPicPr>
          <p:cNvPr id="2097181" name="Picture 2" descr="PPECLOGO-eff-0-1"/>
          <p:cNvPicPr>
            <a:picLocks noChangeAspect="1"/>
          </p:cNvPicPr>
          <p:nvPr userDrawn="1"/>
        </p:nvPicPr>
        <p:blipFill>
          <a:blip r:embed="rId14"/>
          <a:stretch>
            <a:fillRect/>
          </a:stretch>
        </p:blipFill>
        <p:spPr>
          <a:xfrm>
            <a:off x="3109484" y="2165225"/>
            <a:ext cx="794923" cy="600260"/>
          </a:xfrm>
          <a:prstGeom prst="rect">
            <a:avLst/>
          </a:prstGeom>
          <a:noFill/>
          <a:ln w="9525">
            <a:noFill/>
          </a:ln>
        </p:spPr>
      </p:pic>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97175"/>
                                        </p:tgtEl>
                                        <p:attrNameLst>
                                          <p:attrName>style.visibility</p:attrName>
                                        </p:attrNameLst>
                                      </p:cBhvr>
                                      <p:to>
                                        <p:strVal val="visible"/>
                                      </p:to>
                                    </p:set>
                                    <p:animEffect transition="in" filter="fade">
                                      <p:cBhvr>
                                        <p:cTn id="7" dur="500"/>
                                        <p:tgtEl>
                                          <p:spTgt spid="2097175"/>
                                        </p:tgtEl>
                                      </p:cBhvr>
                                    </p:animEffect>
                                  </p:childTnLst>
                                </p:cTn>
                              </p:par>
                              <p:par>
                                <p:cTn id="8" presetID="10" presetClass="entr" presetSubtype="0" fill="hold" nodeType="withEffect">
                                  <p:stCondLst>
                                    <p:cond delay="0"/>
                                  </p:stCondLst>
                                  <p:childTnLst>
                                    <p:set>
                                      <p:cBhvr>
                                        <p:cTn id="9" dur="1" fill="hold">
                                          <p:stCondLst>
                                            <p:cond delay="0"/>
                                          </p:stCondLst>
                                        </p:cTn>
                                        <p:tgtEl>
                                          <p:spTgt spid="2097178"/>
                                        </p:tgtEl>
                                        <p:attrNameLst>
                                          <p:attrName>style.visibility</p:attrName>
                                        </p:attrNameLst>
                                      </p:cBhvr>
                                      <p:to>
                                        <p:strVal val="visible"/>
                                      </p:to>
                                    </p:set>
                                    <p:animEffect transition="in" filter="fade">
                                      <p:cBhvr>
                                        <p:cTn id="10" dur="500"/>
                                        <p:tgtEl>
                                          <p:spTgt spid="2097178"/>
                                        </p:tgtEl>
                                      </p:cBhvr>
                                    </p:animEffect>
                                  </p:childTnLst>
                                </p:cTn>
                              </p:par>
                              <p:par>
                                <p:cTn id="11" presetID="10" presetClass="entr" presetSubtype="0" fill="hold" nodeType="withEffect">
                                  <p:stCondLst>
                                    <p:cond delay="0"/>
                                  </p:stCondLst>
                                  <p:childTnLst>
                                    <p:set>
                                      <p:cBhvr>
                                        <p:cTn id="12" dur="1" fill="hold">
                                          <p:stCondLst>
                                            <p:cond delay="0"/>
                                          </p:stCondLst>
                                        </p:cTn>
                                        <p:tgtEl>
                                          <p:spTgt spid="2097179"/>
                                        </p:tgtEl>
                                        <p:attrNameLst>
                                          <p:attrName>style.visibility</p:attrName>
                                        </p:attrNameLst>
                                      </p:cBhvr>
                                      <p:to>
                                        <p:strVal val="visible"/>
                                      </p:to>
                                    </p:set>
                                    <p:animEffect transition="in" filter="fade">
                                      <p:cBhvr>
                                        <p:cTn id="13" dur="500"/>
                                        <p:tgtEl>
                                          <p:spTgt spid="2097179"/>
                                        </p:tgtEl>
                                      </p:cBhvr>
                                    </p:animEffect>
                                  </p:childTnLst>
                                </p:cTn>
                              </p:par>
                              <p:par>
                                <p:cTn id="14" presetID="10" presetClass="entr" presetSubtype="0" fill="hold" nodeType="withEffect">
                                  <p:stCondLst>
                                    <p:cond delay="0"/>
                                  </p:stCondLst>
                                  <p:childTnLst>
                                    <p:set>
                                      <p:cBhvr>
                                        <p:cTn id="15" dur="1" fill="hold">
                                          <p:stCondLst>
                                            <p:cond delay="0"/>
                                          </p:stCondLst>
                                        </p:cTn>
                                        <p:tgtEl>
                                          <p:spTgt spid="2097181"/>
                                        </p:tgtEl>
                                        <p:attrNameLst>
                                          <p:attrName>style.visibility</p:attrName>
                                        </p:attrNameLst>
                                      </p:cBhvr>
                                      <p:to>
                                        <p:strVal val="visible"/>
                                      </p:to>
                                    </p:set>
                                    <p:animEffect transition="in" filter="fade">
                                      <p:cBhvr>
                                        <p:cTn id="16" dur="500"/>
                                        <p:tgtEl>
                                          <p:spTgt spid="2097181"/>
                                        </p:tgtEl>
                                      </p:cBhvr>
                                    </p:animEffect>
                                  </p:childTnLst>
                                </p:cTn>
                              </p:par>
                              <p:par>
                                <p:cTn id="17" presetID="10" presetClass="entr" presetSubtype="0" fill="hold" nodeType="withEffect">
                                  <p:stCondLst>
                                    <p:cond delay="0"/>
                                  </p:stCondLst>
                                  <p:childTnLst>
                                    <p:set>
                                      <p:cBhvr>
                                        <p:cTn id="18" dur="1" fill="hold">
                                          <p:stCondLst>
                                            <p:cond delay="0"/>
                                          </p:stCondLst>
                                        </p:cTn>
                                        <p:tgtEl>
                                          <p:spTgt spid="2097176"/>
                                        </p:tgtEl>
                                        <p:attrNameLst>
                                          <p:attrName>style.visibility</p:attrName>
                                        </p:attrNameLst>
                                      </p:cBhvr>
                                      <p:to>
                                        <p:strVal val="visible"/>
                                      </p:to>
                                    </p:set>
                                    <p:animEffect transition="in" filter="fade">
                                      <p:cBhvr>
                                        <p:cTn id="19" dur="500"/>
                                        <p:tgtEl>
                                          <p:spTgt spid="2097176"/>
                                        </p:tgtEl>
                                      </p:cBhvr>
                                    </p:animEffect>
                                  </p:childTnLst>
                                </p:cTn>
                              </p:par>
                              <p:par>
                                <p:cTn id="20" presetID="10" presetClass="entr" presetSubtype="0" fill="hold" nodeType="withEffect">
                                  <p:stCondLst>
                                    <p:cond delay="0"/>
                                  </p:stCondLst>
                                  <p:childTnLst>
                                    <p:set>
                                      <p:cBhvr>
                                        <p:cTn id="21" dur="1" fill="hold">
                                          <p:stCondLst>
                                            <p:cond delay="0"/>
                                          </p:stCondLst>
                                        </p:cTn>
                                        <p:tgtEl>
                                          <p:spTgt spid="2097174"/>
                                        </p:tgtEl>
                                        <p:attrNameLst>
                                          <p:attrName>style.visibility</p:attrName>
                                        </p:attrNameLst>
                                      </p:cBhvr>
                                      <p:to>
                                        <p:strVal val="visible"/>
                                      </p:to>
                                    </p:set>
                                    <p:animEffect transition="in" filter="fade">
                                      <p:cBhvr>
                                        <p:cTn id="22" dur="500"/>
                                        <p:tgtEl>
                                          <p:spTgt spid="2097174"/>
                                        </p:tgtEl>
                                      </p:cBhvr>
                                    </p:animEffect>
                                  </p:childTnLst>
                                </p:cTn>
                              </p:par>
                              <p:par>
                                <p:cTn id="23" presetID="10" presetClass="entr" presetSubtype="0" fill="hold" nodeType="withEffect">
                                  <p:stCondLst>
                                    <p:cond delay="0"/>
                                  </p:stCondLst>
                                  <p:childTnLst>
                                    <p:set>
                                      <p:cBhvr>
                                        <p:cTn id="24" dur="1" fill="hold">
                                          <p:stCondLst>
                                            <p:cond delay="0"/>
                                          </p:stCondLst>
                                        </p:cTn>
                                        <p:tgtEl>
                                          <p:spTgt spid="2097172"/>
                                        </p:tgtEl>
                                        <p:attrNameLst>
                                          <p:attrName>style.visibility</p:attrName>
                                        </p:attrNameLst>
                                      </p:cBhvr>
                                      <p:to>
                                        <p:strVal val="visible"/>
                                      </p:to>
                                    </p:set>
                                    <p:animEffect transition="in" filter="fade">
                                      <p:cBhvr>
                                        <p:cTn id="25" dur="500"/>
                                        <p:tgtEl>
                                          <p:spTgt spid="2097172"/>
                                        </p:tgtEl>
                                      </p:cBhvr>
                                    </p:animEffect>
                                  </p:childTnLst>
                                </p:cTn>
                              </p:par>
                              <p:par>
                                <p:cTn id="26" presetID="10" presetClass="entr" presetSubtype="0" fill="hold" nodeType="withEffect">
                                  <p:stCondLst>
                                    <p:cond delay="0"/>
                                  </p:stCondLst>
                                  <p:childTnLst>
                                    <p:set>
                                      <p:cBhvr>
                                        <p:cTn id="27" dur="1" fill="hold">
                                          <p:stCondLst>
                                            <p:cond delay="0"/>
                                          </p:stCondLst>
                                        </p:cTn>
                                        <p:tgtEl>
                                          <p:spTgt spid="2097180"/>
                                        </p:tgtEl>
                                        <p:attrNameLst>
                                          <p:attrName>style.visibility</p:attrName>
                                        </p:attrNameLst>
                                      </p:cBhvr>
                                      <p:to>
                                        <p:strVal val="visible"/>
                                      </p:to>
                                    </p:set>
                                    <p:animEffect transition="in" filter="fade">
                                      <p:cBhvr>
                                        <p:cTn id="28" dur="500"/>
                                        <p:tgtEl>
                                          <p:spTgt spid="2097180"/>
                                        </p:tgtEl>
                                      </p:cBhvr>
                                    </p:animEffect>
                                  </p:childTnLst>
                                </p:cTn>
                              </p:par>
                              <p:par>
                                <p:cTn id="29" presetID="10" presetClass="entr" presetSubtype="0" fill="hold" nodeType="withEffect">
                                  <p:stCondLst>
                                    <p:cond delay="0"/>
                                  </p:stCondLst>
                                  <p:childTnLst>
                                    <p:set>
                                      <p:cBhvr>
                                        <p:cTn id="30" dur="1" fill="hold">
                                          <p:stCondLst>
                                            <p:cond delay="0"/>
                                          </p:stCondLst>
                                        </p:cTn>
                                        <p:tgtEl>
                                          <p:spTgt spid="2097173"/>
                                        </p:tgtEl>
                                        <p:attrNameLst>
                                          <p:attrName>style.visibility</p:attrName>
                                        </p:attrNameLst>
                                      </p:cBhvr>
                                      <p:to>
                                        <p:strVal val="visible"/>
                                      </p:to>
                                    </p:set>
                                    <p:animEffect transition="in" filter="fade">
                                      <p:cBhvr>
                                        <p:cTn id="31" dur="500"/>
                                        <p:tgtEl>
                                          <p:spTgt spid="2097173"/>
                                        </p:tgtEl>
                                      </p:cBhvr>
                                    </p:animEffect>
                                  </p:childTnLst>
                                </p:cTn>
                              </p:par>
                              <p:par>
                                <p:cTn id="32" presetID="10" presetClass="entr" presetSubtype="0" fill="hold" nodeType="withEffect">
                                  <p:stCondLst>
                                    <p:cond delay="0"/>
                                  </p:stCondLst>
                                  <p:childTnLst>
                                    <p:set>
                                      <p:cBhvr>
                                        <p:cTn id="33" dur="1" fill="hold">
                                          <p:stCondLst>
                                            <p:cond delay="0"/>
                                          </p:stCondLst>
                                        </p:cTn>
                                        <p:tgtEl>
                                          <p:spTgt spid="2097177"/>
                                        </p:tgtEl>
                                        <p:attrNameLst>
                                          <p:attrName>style.visibility</p:attrName>
                                        </p:attrNameLst>
                                      </p:cBhvr>
                                      <p:to>
                                        <p:strVal val="visible"/>
                                      </p:to>
                                    </p:set>
                                    <p:animEffect transition="in" filter="fade">
                                      <p:cBhvr>
                                        <p:cTn id="34" dur="500"/>
                                        <p:tgtEl>
                                          <p:spTgt spid="2097177"/>
                                        </p:tgtEl>
                                      </p:cBhvr>
                                    </p:animEffect>
                                  </p:childTnLst>
                                </p:cTn>
                              </p:par>
                              <p:par>
                                <p:cTn id="35" presetID="10" presetClass="entr" presetSubtype="0" fill="hold" nodeType="withEffect">
                                  <p:stCondLst>
                                    <p:cond delay="0"/>
                                  </p:stCondLst>
                                  <p:childTnLst>
                                    <p:set>
                                      <p:cBhvr>
                                        <p:cTn id="36" dur="1" fill="hold">
                                          <p:stCondLst>
                                            <p:cond delay="0"/>
                                          </p:stCondLst>
                                        </p:cTn>
                                        <p:tgtEl>
                                          <p:spTgt spid="2097171"/>
                                        </p:tgtEl>
                                        <p:attrNameLst>
                                          <p:attrName>style.visibility</p:attrName>
                                        </p:attrNameLst>
                                      </p:cBhvr>
                                      <p:to>
                                        <p:strVal val="visible"/>
                                      </p:to>
                                    </p:set>
                                    <p:animEffect transition="in" filter="fade">
                                      <p:cBhvr>
                                        <p:cTn id="37" dur="500"/>
                                        <p:tgtEl>
                                          <p:spTgt spid="2097171"/>
                                        </p:tgtEl>
                                      </p:cBhvr>
                                    </p:animEffect>
                                  </p:childTnLst>
                                </p:cTn>
                              </p:par>
                              <p:par>
                                <p:cTn id="38" presetID="35" presetClass="path" presetSubtype="0" fill="hold" nodeType="withEffect">
                                  <p:stCondLst>
                                    <p:cond delay="0"/>
                                  </p:stCondLst>
                                  <p:childTnLst>
                                    <p:animMotion origin="layout" path="M 0 0  L -0.25 0  E" pathEditMode="relative" rAng="0" ptsTypes="">
                                      <p:cBhvr>
                                        <p:cTn id="39" dur="3000" fill="hold"/>
                                        <p:tgtEl>
                                          <p:spTgt spid="2097173"/>
                                        </p:tgtEl>
                                        <p:attrNameLst>
                                          <p:attrName>ppt_x</p:attrName>
                                          <p:attrName>ppt_y</p:attrName>
                                        </p:attrNameLst>
                                      </p:cBhvr>
                                      <p:rCtr x="0" y="0"/>
                                    </p:animMotion>
                                  </p:childTnLst>
                                </p:cTn>
                              </p:par>
                              <p:par>
                                <p:cTn id="40" presetID="35" presetClass="path" presetSubtype="0" fill="hold" nodeType="withEffect">
                                  <p:stCondLst>
                                    <p:cond delay="0"/>
                                  </p:stCondLst>
                                  <p:childTnLst>
                                    <p:animMotion origin="layout" path="M 4.16667E-6 3.33333E-6 L -0.31632 3.33333E-6 " pathEditMode="relative" rAng="0" ptsTypes="AA">
                                      <p:cBhvr>
                                        <p:cTn id="41" dur="3000" fill="hold"/>
                                        <p:tgtEl>
                                          <p:spTgt spid="2097180"/>
                                        </p:tgtEl>
                                        <p:attrNameLst>
                                          <p:attrName>ppt_x</p:attrName>
                                          <p:attrName>ppt_y</p:attrName>
                                        </p:attrNameLst>
                                      </p:cBhvr>
                                      <p:rCtr x="-15800" y="0"/>
                                    </p:animMotion>
                                  </p:childTnLst>
                                </p:cTn>
                              </p:par>
                              <p:par>
                                <p:cTn id="42" presetID="35" presetClass="path" presetSubtype="0" fill="hold" nodeType="withEffect">
                                  <p:stCondLst>
                                    <p:cond delay="0"/>
                                  </p:stCondLst>
                                  <p:childTnLst>
                                    <p:animMotion origin="layout" path="M 0.00504 -1.85185E-6 L -0.46684 -1.85185E-6 " pathEditMode="relative" rAng="0" ptsTypes="AA">
                                      <p:cBhvr>
                                        <p:cTn id="43" dur="3000" fill="hold"/>
                                        <p:tgtEl>
                                          <p:spTgt spid="2097177"/>
                                        </p:tgtEl>
                                        <p:attrNameLst>
                                          <p:attrName>ppt_x</p:attrName>
                                          <p:attrName>ppt_y</p:attrName>
                                        </p:attrNameLst>
                                      </p:cBhvr>
                                      <p:rCtr x="-23600" y="0"/>
                                    </p:animMotion>
                                  </p:childTnLst>
                                </p:cTn>
                              </p:par>
                              <p:par>
                                <p:cTn id="44" presetID="35" presetClass="path" presetSubtype="0" fill="hold" nodeType="withEffect">
                                  <p:stCondLst>
                                    <p:cond delay="0"/>
                                  </p:stCondLst>
                                  <p:childTnLst>
                                    <p:animMotion origin="layout" path="M -3.05556E-6 1.11111E-6 L -0.19531 1.11111E-6 " pathEditMode="relative" rAng="0" ptsTypes="AA">
                                      <p:cBhvr>
                                        <p:cTn id="45" dur="3000" fill="hold"/>
                                        <p:tgtEl>
                                          <p:spTgt spid="2097176"/>
                                        </p:tgtEl>
                                        <p:attrNameLst>
                                          <p:attrName>ppt_x</p:attrName>
                                          <p:attrName>ppt_y</p:attrName>
                                        </p:attrNameLst>
                                      </p:cBhvr>
                                      <p:rCtr x="-9800" y="0"/>
                                    </p:animMotion>
                                  </p:childTnLst>
                                </p:cTn>
                              </p:par>
                              <p:par>
                                <p:cTn id="46" presetID="35" presetClass="path" presetSubtype="0" fill="hold" nodeType="withEffect">
                                  <p:stCondLst>
                                    <p:cond delay="0"/>
                                  </p:stCondLst>
                                  <p:childTnLst>
                                    <p:animMotion origin="layout" path="M 5.55556E-7 2.59259E-6 L -0.43594 2.59259E-6 " pathEditMode="relative" rAng="0" ptsTypes="AA">
                                      <p:cBhvr>
                                        <p:cTn id="47" dur="3000" fill="hold"/>
                                        <p:tgtEl>
                                          <p:spTgt spid="2097178"/>
                                        </p:tgtEl>
                                        <p:attrNameLst>
                                          <p:attrName>ppt_x</p:attrName>
                                          <p:attrName>ppt_y</p:attrName>
                                        </p:attrNameLst>
                                      </p:cBhvr>
                                      <p:rCtr x="-21800" y="0"/>
                                    </p:animMotion>
                                  </p:childTnLst>
                                </p:cTn>
                              </p:par>
                              <p:par>
                                <p:cTn id="48" presetID="35" presetClass="path" presetSubtype="0" fill="hold" nodeType="withEffect">
                                  <p:stCondLst>
                                    <p:cond delay="0"/>
                                  </p:stCondLst>
                                  <p:childTnLst>
                                    <p:animMotion origin="layout" path="M 3.05556E-6 -1.85185E-6 L -0.33577 -1.85185E-6 " pathEditMode="relative" rAng="0" ptsTypes="AA">
                                      <p:cBhvr>
                                        <p:cTn id="49" dur="3000" fill="hold"/>
                                        <p:tgtEl>
                                          <p:spTgt spid="2097181"/>
                                        </p:tgtEl>
                                        <p:attrNameLst>
                                          <p:attrName>ppt_x</p:attrName>
                                          <p:attrName>ppt_y</p:attrName>
                                        </p:attrNameLst>
                                      </p:cBhvr>
                                      <p:rCtr x="-16800" y="0"/>
                                    </p:animMotion>
                                  </p:childTnLst>
                                </p:cTn>
                              </p:par>
                              <p:par>
                                <p:cTn id="50" presetID="35" presetClass="path" presetSubtype="0" fill="hold" nodeType="withEffect">
                                  <p:stCondLst>
                                    <p:cond delay="0"/>
                                  </p:stCondLst>
                                  <p:childTnLst>
                                    <p:animMotion origin="layout" path="M 1.66667E-6 -1.85185E-6 L -0.57188 -1.85185E-6 " pathEditMode="relative" rAng="0" ptsTypes="AA">
                                      <p:cBhvr>
                                        <p:cTn id="51" dur="3000" fill="hold"/>
                                        <p:tgtEl>
                                          <p:spTgt spid="2097172"/>
                                        </p:tgtEl>
                                        <p:attrNameLst>
                                          <p:attrName>ppt_x</p:attrName>
                                          <p:attrName>ppt_y</p:attrName>
                                        </p:attrNameLst>
                                      </p:cBhvr>
                                      <p:rCtr x="-28600" y="0"/>
                                    </p:animMotion>
                                  </p:childTnLst>
                                </p:cTn>
                              </p:par>
                              <p:par>
                                <p:cTn id="52" presetID="35" presetClass="path" presetSubtype="0" fill="hold" nodeType="withEffect">
                                  <p:stCondLst>
                                    <p:cond delay="0"/>
                                  </p:stCondLst>
                                  <p:childTnLst>
                                    <p:animMotion origin="layout" path="M 1.66667E-6 -1.85185E-6 L -0.57188 -1.85185E-6 " pathEditMode="relative" rAng="0" ptsTypes="AA">
                                      <p:cBhvr>
                                        <p:cTn id="53" dur="3000" fill="hold"/>
                                        <p:tgtEl>
                                          <p:spTgt spid="2097171"/>
                                        </p:tgtEl>
                                        <p:attrNameLst>
                                          <p:attrName>ppt_x</p:attrName>
                                          <p:attrName>ppt_y</p:attrName>
                                        </p:attrNameLst>
                                      </p:cBhvr>
                                      <p:rCtr x="-28600" y="0"/>
                                    </p:animMotion>
                                  </p:childTnLst>
                                </p:cTn>
                              </p:par>
                              <p:par>
                                <p:cTn id="54" presetID="63" presetClass="path" presetSubtype="0" fill="hold" nodeType="withEffect">
                                  <p:stCondLst>
                                    <p:cond delay="0"/>
                                  </p:stCondLst>
                                  <p:childTnLst>
                                    <p:animMotion origin="layout" path="M 5.55556E-7 2.59259E-6 L 0.43906 2.59259E-6 " pathEditMode="relative" rAng="0" ptsTypes="AA">
                                      <p:cBhvr>
                                        <p:cTn id="55" dur="3000" fill="hold"/>
                                        <p:tgtEl>
                                          <p:spTgt spid="2097174"/>
                                        </p:tgtEl>
                                        <p:attrNameLst>
                                          <p:attrName>ppt_x</p:attrName>
                                          <p:attrName>ppt_y</p:attrName>
                                        </p:attrNameLst>
                                      </p:cBhvr>
                                      <p:rCtr x="21900" y="0"/>
                                    </p:animMotion>
                                  </p:childTnLst>
                                </p:cTn>
                              </p:par>
                              <p:par>
                                <p:cTn id="56" presetID="63" presetClass="path" presetSubtype="0" fill="hold" nodeType="withEffect">
                                  <p:stCondLst>
                                    <p:cond delay="0"/>
                                  </p:stCondLst>
                                  <p:childTnLst>
                                    <p:animMotion origin="layout" path="M -1.38889E-6 2.96296E-6 L 0.62813 2.96296E-6 " pathEditMode="relative" rAng="0" ptsTypes="AA">
                                      <p:cBhvr>
                                        <p:cTn id="57" dur="3000" fill="hold"/>
                                        <p:tgtEl>
                                          <p:spTgt spid="2097175"/>
                                        </p:tgtEl>
                                        <p:attrNameLst>
                                          <p:attrName>ppt_x</p:attrName>
                                          <p:attrName>ppt_y</p:attrName>
                                        </p:attrNameLst>
                                      </p:cBhvr>
                                      <p:rCtr x="31400" y="0"/>
                                    </p:animMotion>
                                  </p:childTnLst>
                                </p:cTn>
                              </p:par>
                              <p:par>
                                <p:cTn id="58" presetID="63" presetClass="path" presetSubtype="0" fill="hold" nodeType="withEffect">
                                  <p:stCondLst>
                                    <p:cond delay="0"/>
                                  </p:stCondLst>
                                  <p:childTnLst>
                                    <p:animMotion origin="layout" path="M 2.77778E-6 -2.96296E-6 L 0.42465 -2.96296E-6 " pathEditMode="relative" rAng="0" ptsTypes="AA">
                                      <p:cBhvr>
                                        <p:cTn id="59" dur="3000" fill="hold"/>
                                        <p:tgtEl>
                                          <p:spTgt spid="2097179"/>
                                        </p:tgtEl>
                                        <p:attrNameLst>
                                          <p:attrName>ppt_x</p:attrName>
                                          <p:attrName>ppt_y</p:attrName>
                                        </p:attrNameLst>
                                      </p:cBhvr>
                                      <p:rCtr x="21200" y="0"/>
                                    </p:animMotion>
                                  </p:childTnLst>
                                </p:cTn>
                              </p:par>
                              <p:par>
                                <p:cTn id="60" presetID="10" presetClass="exit" presetSubtype="0" fill="hold" nodeType="withEffect">
                                  <p:stCondLst>
                                    <p:cond delay="2500"/>
                                  </p:stCondLst>
                                  <p:childTnLst>
                                    <p:animEffect transition="out" filter="fade">
                                      <p:cBhvr>
                                        <p:cTn id="61" dur="500"/>
                                        <p:tgtEl>
                                          <p:spTgt spid="2097175"/>
                                        </p:tgtEl>
                                      </p:cBhvr>
                                    </p:animEffect>
                                    <p:set>
                                      <p:cBhvr>
                                        <p:cTn id="62" dur="1" fill="hold">
                                          <p:stCondLst>
                                            <p:cond delay="499"/>
                                          </p:stCondLst>
                                        </p:cTn>
                                        <p:tgtEl>
                                          <p:spTgt spid="2097175"/>
                                        </p:tgtEl>
                                        <p:attrNameLst>
                                          <p:attrName>style.visibility</p:attrName>
                                        </p:attrNameLst>
                                      </p:cBhvr>
                                      <p:to>
                                        <p:strVal val="hidden"/>
                                      </p:to>
                                    </p:set>
                                  </p:childTnLst>
                                </p:cTn>
                              </p:par>
                              <p:par>
                                <p:cTn id="63" presetID="10" presetClass="exit" presetSubtype="0" fill="hold" nodeType="withEffect">
                                  <p:stCondLst>
                                    <p:cond delay="2500"/>
                                  </p:stCondLst>
                                  <p:childTnLst>
                                    <p:animEffect transition="out" filter="fade">
                                      <p:cBhvr>
                                        <p:cTn id="64" dur="500"/>
                                        <p:tgtEl>
                                          <p:spTgt spid="2097174"/>
                                        </p:tgtEl>
                                      </p:cBhvr>
                                    </p:animEffect>
                                    <p:set>
                                      <p:cBhvr>
                                        <p:cTn id="65" dur="1" fill="hold">
                                          <p:stCondLst>
                                            <p:cond delay="499"/>
                                          </p:stCondLst>
                                        </p:cTn>
                                        <p:tgtEl>
                                          <p:spTgt spid="2097174"/>
                                        </p:tgtEl>
                                        <p:attrNameLst>
                                          <p:attrName>style.visibility</p:attrName>
                                        </p:attrNameLst>
                                      </p:cBhvr>
                                      <p:to>
                                        <p:strVal val="hidden"/>
                                      </p:to>
                                    </p:set>
                                  </p:childTnLst>
                                </p:cTn>
                              </p:par>
                              <p:par>
                                <p:cTn id="66" presetID="10" presetClass="exit" presetSubtype="0" fill="hold" nodeType="withEffect">
                                  <p:stCondLst>
                                    <p:cond delay="2500"/>
                                  </p:stCondLst>
                                  <p:childTnLst>
                                    <p:animEffect transition="out" filter="fade">
                                      <p:cBhvr>
                                        <p:cTn id="67" dur="500"/>
                                        <p:tgtEl>
                                          <p:spTgt spid="2097172"/>
                                        </p:tgtEl>
                                      </p:cBhvr>
                                    </p:animEffect>
                                    <p:set>
                                      <p:cBhvr>
                                        <p:cTn id="68" dur="1" fill="hold">
                                          <p:stCondLst>
                                            <p:cond delay="499"/>
                                          </p:stCondLst>
                                        </p:cTn>
                                        <p:tgtEl>
                                          <p:spTgt spid="2097172"/>
                                        </p:tgtEl>
                                        <p:attrNameLst>
                                          <p:attrName>style.visibility</p:attrName>
                                        </p:attrNameLst>
                                      </p:cBhvr>
                                      <p:to>
                                        <p:strVal val="hidden"/>
                                      </p:to>
                                    </p:set>
                                  </p:childTnLst>
                                </p:cTn>
                              </p:par>
                              <p:par>
                                <p:cTn id="69" presetID="10" presetClass="exit" presetSubtype="0" fill="hold" nodeType="withEffect">
                                  <p:stCondLst>
                                    <p:cond delay="2500"/>
                                  </p:stCondLst>
                                  <p:childTnLst>
                                    <p:animEffect transition="out" filter="fade">
                                      <p:cBhvr>
                                        <p:cTn id="70" dur="500"/>
                                        <p:tgtEl>
                                          <p:spTgt spid="2097178"/>
                                        </p:tgtEl>
                                      </p:cBhvr>
                                    </p:animEffect>
                                    <p:set>
                                      <p:cBhvr>
                                        <p:cTn id="71" dur="1" fill="hold">
                                          <p:stCondLst>
                                            <p:cond delay="499"/>
                                          </p:stCondLst>
                                        </p:cTn>
                                        <p:tgtEl>
                                          <p:spTgt spid="2097178"/>
                                        </p:tgtEl>
                                        <p:attrNameLst>
                                          <p:attrName>style.visibility</p:attrName>
                                        </p:attrNameLst>
                                      </p:cBhvr>
                                      <p:to>
                                        <p:strVal val="hidden"/>
                                      </p:to>
                                    </p:set>
                                  </p:childTnLst>
                                </p:cTn>
                              </p:par>
                              <p:par>
                                <p:cTn id="72" presetID="10" presetClass="exit" presetSubtype="0" fill="hold" nodeType="withEffect">
                                  <p:stCondLst>
                                    <p:cond delay="2500"/>
                                  </p:stCondLst>
                                  <p:childTnLst>
                                    <p:animEffect transition="out" filter="fade">
                                      <p:cBhvr>
                                        <p:cTn id="73" dur="500"/>
                                        <p:tgtEl>
                                          <p:spTgt spid="2097176"/>
                                        </p:tgtEl>
                                      </p:cBhvr>
                                    </p:animEffect>
                                    <p:set>
                                      <p:cBhvr>
                                        <p:cTn id="74" dur="1" fill="hold">
                                          <p:stCondLst>
                                            <p:cond delay="499"/>
                                          </p:stCondLst>
                                        </p:cTn>
                                        <p:tgtEl>
                                          <p:spTgt spid="2097176"/>
                                        </p:tgtEl>
                                        <p:attrNameLst>
                                          <p:attrName>style.visibility</p:attrName>
                                        </p:attrNameLst>
                                      </p:cBhvr>
                                      <p:to>
                                        <p:strVal val="hidden"/>
                                      </p:to>
                                    </p:set>
                                  </p:childTnLst>
                                </p:cTn>
                              </p:par>
                              <p:par>
                                <p:cTn id="75" presetID="10" presetClass="exit" presetSubtype="0" fill="hold" nodeType="withEffect">
                                  <p:stCondLst>
                                    <p:cond delay="2500"/>
                                  </p:stCondLst>
                                  <p:childTnLst>
                                    <p:animEffect transition="out" filter="fade">
                                      <p:cBhvr>
                                        <p:cTn id="76" dur="500"/>
                                        <p:tgtEl>
                                          <p:spTgt spid="2097180"/>
                                        </p:tgtEl>
                                      </p:cBhvr>
                                    </p:animEffect>
                                    <p:set>
                                      <p:cBhvr>
                                        <p:cTn id="77" dur="1" fill="hold">
                                          <p:stCondLst>
                                            <p:cond delay="499"/>
                                          </p:stCondLst>
                                        </p:cTn>
                                        <p:tgtEl>
                                          <p:spTgt spid="2097180"/>
                                        </p:tgtEl>
                                        <p:attrNameLst>
                                          <p:attrName>style.visibility</p:attrName>
                                        </p:attrNameLst>
                                      </p:cBhvr>
                                      <p:to>
                                        <p:strVal val="hidden"/>
                                      </p:to>
                                    </p:set>
                                  </p:childTnLst>
                                </p:cTn>
                              </p:par>
                              <p:par>
                                <p:cTn id="78" presetID="10" presetClass="exit" presetSubtype="0" fill="hold" nodeType="withEffect">
                                  <p:stCondLst>
                                    <p:cond delay="2500"/>
                                  </p:stCondLst>
                                  <p:childTnLst>
                                    <p:animEffect transition="out" filter="fade">
                                      <p:cBhvr>
                                        <p:cTn id="79" dur="500"/>
                                        <p:tgtEl>
                                          <p:spTgt spid="2097173"/>
                                        </p:tgtEl>
                                      </p:cBhvr>
                                    </p:animEffect>
                                    <p:set>
                                      <p:cBhvr>
                                        <p:cTn id="80" dur="1" fill="hold">
                                          <p:stCondLst>
                                            <p:cond delay="499"/>
                                          </p:stCondLst>
                                        </p:cTn>
                                        <p:tgtEl>
                                          <p:spTgt spid="2097173"/>
                                        </p:tgtEl>
                                        <p:attrNameLst>
                                          <p:attrName>style.visibility</p:attrName>
                                        </p:attrNameLst>
                                      </p:cBhvr>
                                      <p:to>
                                        <p:strVal val="hidden"/>
                                      </p:to>
                                    </p:set>
                                  </p:childTnLst>
                                </p:cTn>
                              </p:par>
                              <p:par>
                                <p:cTn id="81" presetID="10" presetClass="exit" presetSubtype="0" fill="hold" nodeType="withEffect">
                                  <p:stCondLst>
                                    <p:cond delay="2500"/>
                                  </p:stCondLst>
                                  <p:childTnLst>
                                    <p:animEffect transition="out" filter="fade">
                                      <p:cBhvr>
                                        <p:cTn id="82" dur="500"/>
                                        <p:tgtEl>
                                          <p:spTgt spid="2097171"/>
                                        </p:tgtEl>
                                      </p:cBhvr>
                                    </p:animEffect>
                                    <p:set>
                                      <p:cBhvr>
                                        <p:cTn id="83" dur="1" fill="hold">
                                          <p:stCondLst>
                                            <p:cond delay="499"/>
                                          </p:stCondLst>
                                        </p:cTn>
                                        <p:tgtEl>
                                          <p:spTgt spid="2097171"/>
                                        </p:tgtEl>
                                        <p:attrNameLst>
                                          <p:attrName>style.visibility</p:attrName>
                                        </p:attrNameLst>
                                      </p:cBhvr>
                                      <p:to>
                                        <p:strVal val="hidden"/>
                                      </p:to>
                                    </p:set>
                                  </p:childTnLst>
                                </p:cTn>
                              </p:par>
                              <p:par>
                                <p:cTn id="84" presetID="10" presetClass="exit" presetSubtype="0" fill="hold" nodeType="withEffect">
                                  <p:stCondLst>
                                    <p:cond delay="2500"/>
                                  </p:stCondLst>
                                  <p:childTnLst>
                                    <p:animEffect transition="out" filter="fade">
                                      <p:cBhvr>
                                        <p:cTn id="85" dur="500"/>
                                        <p:tgtEl>
                                          <p:spTgt spid="2097179"/>
                                        </p:tgtEl>
                                      </p:cBhvr>
                                    </p:animEffect>
                                    <p:set>
                                      <p:cBhvr>
                                        <p:cTn id="86" dur="1" fill="hold">
                                          <p:stCondLst>
                                            <p:cond delay="499"/>
                                          </p:stCondLst>
                                        </p:cTn>
                                        <p:tgtEl>
                                          <p:spTgt spid="2097179"/>
                                        </p:tgtEl>
                                        <p:attrNameLst>
                                          <p:attrName>style.visibility</p:attrName>
                                        </p:attrNameLst>
                                      </p:cBhvr>
                                      <p:to>
                                        <p:strVal val="hidden"/>
                                      </p:to>
                                    </p:set>
                                  </p:childTnLst>
                                </p:cTn>
                              </p:par>
                              <p:par>
                                <p:cTn id="87" presetID="10" presetClass="exit" presetSubtype="0" fill="hold" nodeType="withEffect">
                                  <p:stCondLst>
                                    <p:cond delay="2500"/>
                                  </p:stCondLst>
                                  <p:childTnLst>
                                    <p:animEffect transition="out" filter="fade">
                                      <p:cBhvr>
                                        <p:cTn id="88" dur="500"/>
                                        <p:tgtEl>
                                          <p:spTgt spid="2097181"/>
                                        </p:tgtEl>
                                      </p:cBhvr>
                                    </p:animEffect>
                                    <p:set>
                                      <p:cBhvr>
                                        <p:cTn id="89" dur="1" fill="hold">
                                          <p:stCondLst>
                                            <p:cond delay="499"/>
                                          </p:stCondLst>
                                        </p:cTn>
                                        <p:tgtEl>
                                          <p:spTgt spid="2097181"/>
                                        </p:tgtEl>
                                        <p:attrNameLst>
                                          <p:attrName>style.visibility</p:attrName>
                                        </p:attrNameLst>
                                      </p:cBhvr>
                                      <p:to>
                                        <p:strVal val="hidden"/>
                                      </p:to>
                                    </p:set>
                                  </p:childTnLst>
                                </p:cTn>
                              </p:par>
                              <p:par>
                                <p:cTn id="90" presetID="10" presetClass="exit" presetSubtype="0" fill="hold" nodeType="withEffect">
                                  <p:stCondLst>
                                    <p:cond delay="2500"/>
                                  </p:stCondLst>
                                  <p:childTnLst>
                                    <p:animEffect transition="out" filter="fade">
                                      <p:cBhvr>
                                        <p:cTn id="91" dur="500"/>
                                        <p:tgtEl>
                                          <p:spTgt spid="2097177"/>
                                        </p:tgtEl>
                                      </p:cBhvr>
                                    </p:animEffect>
                                    <p:set>
                                      <p:cBhvr>
                                        <p:cTn id="92" dur="1" fill="hold">
                                          <p:stCondLst>
                                            <p:cond delay="499"/>
                                          </p:stCondLst>
                                        </p:cTn>
                                        <p:tgtEl>
                                          <p:spTgt spid="2097177"/>
                                        </p:tgtEl>
                                        <p:attrNameLst>
                                          <p:attrName>style.visibility</p:attrName>
                                        </p:attrNameLst>
                                      </p:cBhvr>
                                      <p:to>
                                        <p:strVal val="hidden"/>
                                      </p:to>
                                    </p:set>
                                  </p:childTnLst>
                                </p:cTn>
                              </p:par>
                              <p:par>
                                <p:cTn id="93" presetID="10" presetClass="entr" presetSubtype="0" fill="hold" nodeType="withEffect">
                                  <p:stCondLst>
                                    <p:cond delay="0"/>
                                  </p:stCondLst>
                                  <p:childTnLst>
                                    <p:set>
                                      <p:cBhvr>
                                        <p:cTn id="94" dur="1" fill="hold">
                                          <p:stCondLst>
                                            <p:cond delay="0"/>
                                          </p:stCondLst>
                                        </p:cTn>
                                        <p:tgtEl>
                                          <p:spTgt spid="2097170"/>
                                        </p:tgtEl>
                                        <p:attrNameLst>
                                          <p:attrName>style.visibility</p:attrName>
                                        </p:attrNameLst>
                                      </p:cBhvr>
                                      <p:to>
                                        <p:strVal val="visible"/>
                                      </p:to>
                                    </p:set>
                                    <p:animEffect transition="in" filter="fade">
                                      <p:cBhvr>
                                        <p:cTn id="95" dur="100"/>
                                        <p:tgtEl>
                                          <p:spTgt spid="2097170"/>
                                        </p:tgtEl>
                                      </p:cBhvr>
                                    </p:animEffect>
                                  </p:childTnLst>
                                </p:cTn>
                              </p:par>
                              <p:par>
                                <p:cTn id="96" presetID="10" presetClass="entr" presetSubtype="0" fill="hold" nodeType="withEffect">
                                  <p:stCondLst>
                                    <p:cond delay="600"/>
                                  </p:stCondLst>
                                  <p:childTnLst>
                                    <p:set>
                                      <p:cBhvr>
                                        <p:cTn id="97" dur="1" fill="hold">
                                          <p:stCondLst>
                                            <p:cond delay="0"/>
                                          </p:stCondLst>
                                        </p:cTn>
                                        <p:tgtEl>
                                          <p:spTgt spid="2097169"/>
                                        </p:tgtEl>
                                        <p:attrNameLst>
                                          <p:attrName>style.visibility</p:attrName>
                                        </p:attrNameLst>
                                      </p:cBhvr>
                                      <p:to>
                                        <p:strVal val="visible"/>
                                      </p:to>
                                    </p:set>
                                    <p:animEffect transition="in" filter="fade">
                                      <p:cBhvr>
                                        <p:cTn id="98" dur="100"/>
                                        <p:tgtEl>
                                          <p:spTgt spid="2097169"/>
                                        </p:tgtEl>
                                      </p:cBhvr>
                                    </p:animEffect>
                                  </p:childTnLst>
                                </p:cTn>
                              </p:par>
                              <p:par>
                                <p:cTn id="99" presetID="10" presetClass="entr" presetSubtype="0" fill="hold" nodeType="withEffect">
                                  <p:stCondLst>
                                    <p:cond delay="200"/>
                                  </p:stCondLst>
                                  <p:childTnLst>
                                    <p:set>
                                      <p:cBhvr>
                                        <p:cTn id="100" dur="1" fill="hold">
                                          <p:stCondLst>
                                            <p:cond delay="0"/>
                                          </p:stCondLst>
                                        </p:cTn>
                                        <p:tgtEl>
                                          <p:spTgt spid="2097168"/>
                                        </p:tgtEl>
                                        <p:attrNameLst>
                                          <p:attrName>style.visibility</p:attrName>
                                        </p:attrNameLst>
                                      </p:cBhvr>
                                      <p:to>
                                        <p:strVal val="visible"/>
                                      </p:to>
                                    </p:set>
                                    <p:animEffect transition="in" filter="fade">
                                      <p:cBhvr>
                                        <p:cTn id="101" dur="100"/>
                                        <p:tgtEl>
                                          <p:spTgt spid="2097168"/>
                                        </p:tgtEl>
                                      </p:cBhvr>
                                    </p:animEffect>
                                  </p:childTnLst>
                                </p:cTn>
                              </p:par>
                              <p:par>
                                <p:cTn id="102" presetID="10" presetClass="entr" presetSubtype="0" fill="hold" nodeType="withEffect">
                                  <p:stCondLst>
                                    <p:cond delay="1800"/>
                                  </p:stCondLst>
                                  <p:childTnLst>
                                    <p:set>
                                      <p:cBhvr>
                                        <p:cTn id="103" dur="1" fill="hold">
                                          <p:stCondLst>
                                            <p:cond delay="0"/>
                                          </p:stCondLst>
                                        </p:cTn>
                                        <p:tgtEl>
                                          <p:spTgt spid="2097167"/>
                                        </p:tgtEl>
                                        <p:attrNameLst>
                                          <p:attrName>style.visibility</p:attrName>
                                        </p:attrNameLst>
                                      </p:cBhvr>
                                      <p:to>
                                        <p:strVal val="visible"/>
                                      </p:to>
                                    </p:set>
                                    <p:animEffect transition="in" filter="fade">
                                      <p:cBhvr>
                                        <p:cTn id="104" dur="100"/>
                                        <p:tgtEl>
                                          <p:spTgt spid="2097167"/>
                                        </p:tgtEl>
                                      </p:cBhvr>
                                    </p:animEffect>
                                  </p:childTnLst>
                                </p:cTn>
                              </p:par>
                              <p:par>
                                <p:cTn id="105" presetID="10" presetClass="entr" presetSubtype="0" fill="hold" nodeType="withEffect">
                                  <p:stCondLst>
                                    <p:cond delay="2200"/>
                                  </p:stCondLst>
                                  <p:childTnLst>
                                    <p:set>
                                      <p:cBhvr>
                                        <p:cTn id="106" dur="1" fill="hold">
                                          <p:stCondLst>
                                            <p:cond delay="0"/>
                                          </p:stCondLst>
                                        </p:cTn>
                                        <p:tgtEl>
                                          <p:spTgt spid="2097166"/>
                                        </p:tgtEl>
                                        <p:attrNameLst>
                                          <p:attrName>style.visibility</p:attrName>
                                        </p:attrNameLst>
                                      </p:cBhvr>
                                      <p:to>
                                        <p:strVal val="visible"/>
                                      </p:to>
                                    </p:set>
                                    <p:animEffect transition="in" filter="fade">
                                      <p:cBhvr>
                                        <p:cTn id="107" dur="100"/>
                                        <p:tgtEl>
                                          <p:spTgt spid="2097166"/>
                                        </p:tgtEl>
                                      </p:cBhvr>
                                    </p:animEffect>
                                  </p:childTnLst>
                                </p:cTn>
                              </p:par>
                              <p:par>
                                <p:cTn id="108" presetID="53" presetClass="exit" presetSubtype="16" fill="hold" nodeType="withEffect">
                                  <p:stCondLst>
                                    <p:cond delay="100"/>
                                  </p:stCondLst>
                                  <p:childTnLst>
                                    <p:anim calcmode="lin" valueType="num">
                                      <p:cBhvr>
                                        <p:cTn id="109" dur="1000"/>
                                        <p:tgtEl>
                                          <p:spTgt spid="2097170"/>
                                        </p:tgtEl>
                                        <p:attrNameLst>
                                          <p:attrName>ppt_w</p:attrName>
                                        </p:attrNameLst>
                                      </p:cBhvr>
                                      <p:tavLst>
                                        <p:tav tm="0">
                                          <p:val>
                                            <p:strVal val="ppt_w"/>
                                          </p:val>
                                        </p:tav>
                                        <p:tav tm="100000">
                                          <p:val>
                                            <p:fltVal val="0"/>
                                          </p:val>
                                        </p:tav>
                                      </p:tavLst>
                                    </p:anim>
                                    <p:anim calcmode="lin" valueType="num">
                                      <p:cBhvr>
                                        <p:cTn id="110" dur="1000"/>
                                        <p:tgtEl>
                                          <p:spTgt spid="2097170"/>
                                        </p:tgtEl>
                                        <p:attrNameLst>
                                          <p:attrName>ppt_h</p:attrName>
                                        </p:attrNameLst>
                                      </p:cBhvr>
                                      <p:tavLst>
                                        <p:tav tm="0">
                                          <p:val>
                                            <p:strVal val="ppt_h"/>
                                          </p:val>
                                        </p:tav>
                                        <p:tav tm="100000">
                                          <p:val>
                                            <p:fltVal val="0"/>
                                          </p:val>
                                        </p:tav>
                                      </p:tavLst>
                                    </p:anim>
                                    <p:animEffect transition="out" filter="fade">
                                      <p:cBhvr>
                                        <p:cTn id="111" dur="1000"/>
                                        <p:tgtEl>
                                          <p:spTgt spid="2097170"/>
                                        </p:tgtEl>
                                      </p:cBhvr>
                                    </p:animEffect>
                                    <p:set>
                                      <p:cBhvr>
                                        <p:cTn id="112" dur="1" fill="hold">
                                          <p:stCondLst>
                                            <p:cond delay="999"/>
                                          </p:stCondLst>
                                        </p:cTn>
                                        <p:tgtEl>
                                          <p:spTgt spid="2097170"/>
                                        </p:tgtEl>
                                        <p:attrNameLst>
                                          <p:attrName>style.visibility</p:attrName>
                                        </p:attrNameLst>
                                      </p:cBhvr>
                                      <p:to>
                                        <p:strVal val="hidden"/>
                                      </p:to>
                                    </p:set>
                                  </p:childTnLst>
                                </p:cTn>
                              </p:par>
                              <p:par>
                                <p:cTn id="113" presetID="53" presetClass="exit" presetSubtype="16" fill="hold" nodeType="withEffect">
                                  <p:stCondLst>
                                    <p:cond delay="700"/>
                                  </p:stCondLst>
                                  <p:childTnLst>
                                    <p:anim calcmode="lin" valueType="num">
                                      <p:cBhvr>
                                        <p:cTn id="114" dur="500"/>
                                        <p:tgtEl>
                                          <p:spTgt spid="2097169"/>
                                        </p:tgtEl>
                                        <p:attrNameLst>
                                          <p:attrName>ppt_w</p:attrName>
                                        </p:attrNameLst>
                                      </p:cBhvr>
                                      <p:tavLst>
                                        <p:tav tm="0">
                                          <p:val>
                                            <p:strVal val="ppt_w"/>
                                          </p:val>
                                        </p:tav>
                                        <p:tav tm="100000">
                                          <p:val>
                                            <p:fltVal val="0"/>
                                          </p:val>
                                        </p:tav>
                                      </p:tavLst>
                                    </p:anim>
                                    <p:anim calcmode="lin" valueType="num">
                                      <p:cBhvr>
                                        <p:cTn id="115" dur="500"/>
                                        <p:tgtEl>
                                          <p:spTgt spid="2097169"/>
                                        </p:tgtEl>
                                        <p:attrNameLst>
                                          <p:attrName>ppt_h</p:attrName>
                                        </p:attrNameLst>
                                      </p:cBhvr>
                                      <p:tavLst>
                                        <p:tav tm="0">
                                          <p:val>
                                            <p:strVal val="ppt_h"/>
                                          </p:val>
                                        </p:tav>
                                        <p:tav tm="100000">
                                          <p:val>
                                            <p:fltVal val="0"/>
                                          </p:val>
                                        </p:tav>
                                      </p:tavLst>
                                    </p:anim>
                                    <p:animEffect transition="out" filter="fade">
                                      <p:cBhvr>
                                        <p:cTn id="116" dur="500"/>
                                        <p:tgtEl>
                                          <p:spTgt spid="2097169"/>
                                        </p:tgtEl>
                                      </p:cBhvr>
                                    </p:animEffect>
                                    <p:set>
                                      <p:cBhvr>
                                        <p:cTn id="117" dur="1" fill="hold">
                                          <p:stCondLst>
                                            <p:cond delay="499"/>
                                          </p:stCondLst>
                                        </p:cTn>
                                        <p:tgtEl>
                                          <p:spTgt spid="2097169"/>
                                        </p:tgtEl>
                                        <p:attrNameLst>
                                          <p:attrName>style.visibility</p:attrName>
                                        </p:attrNameLst>
                                      </p:cBhvr>
                                      <p:to>
                                        <p:strVal val="hidden"/>
                                      </p:to>
                                    </p:set>
                                  </p:childTnLst>
                                </p:cTn>
                              </p:par>
                              <p:par>
                                <p:cTn id="118" presetID="53" presetClass="exit" presetSubtype="16" fill="hold" nodeType="withEffect">
                                  <p:stCondLst>
                                    <p:cond delay="300"/>
                                  </p:stCondLst>
                                  <p:childTnLst>
                                    <p:anim calcmode="lin" valueType="num">
                                      <p:cBhvr>
                                        <p:cTn id="119" dur="500"/>
                                        <p:tgtEl>
                                          <p:spTgt spid="2097168"/>
                                        </p:tgtEl>
                                        <p:attrNameLst>
                                          <p:attrName>ppt_w</p:attrName>
                                        </p:attrNameLst>
                                      </p:cBhvr>
                                      <p:tavLst>
                                        <p:tav tm="0">
                                          <p:val>
                                            <p:strVal val="ppt_w"/>
                                          </p:val>
                                        </p:tav>
                                        <p:tav tm="100000">
                                          <p:val>
                                            <p:fltVal val="0"/>
                                          </p:val>
                                        </p:tav>
                                      </p:tavLst>
                                    </p:anim>
                                    <p:anim calcmode="lin" valueType="num">
                                      <p:cBhvr>
                                        <p:cTn id="120" dur="500"/>
                                        <p:tgtEl>
                                          <p:spTgt spid="2097168"/>
                                        </p:tgtEl>
                                        <p:attrNameLst>
                                          <p:attrName>ppt_h</p:attrName>
                                        </p:attrNameLst>
                                      </p:cBhvr>
                                      <p:tavLst>
                                        <p:tav tm="0">
                                          <p:val>
                                            <p:strVal val="ppt_h"/>
                                          </p:val>
                                        </p:tav>
                                        <p:tav tm="100000">
                                          <p:val>
                                            <p:fltVal val="0"/>
                                          </p:val>
                                        </p:tav>
                                      </p:tavLst>
                                    </p:anim>
                                    <p:animEffect transition="out" filter="fade">
                                      <p:cBhvr>
                                        <p:cTn id="121" dur="500"/>
                                        <p:tgtEl>
                                          <p:spTgt spid="2097168"/>
                                        </p:tgtEl>
                                      </p:cBhvr>
                                    </p:animEffect>
                                    <p:set>
                                      <p:cBhvr>
                                        <p:cTn id="122" dur="1" fill="hold">
                                          <p:stCondLst>
                                            <p:cond delay="499"/>
                                          </p:stCondLst>
                                        </p:cTn>
                                        <p:tgtEl>
                                          <p:spTgt spid="2097168"/>
                                        </p:tgtEl>
                                        <p:attrNameLst>
                                          <p:attrName>style.visibility</p:attrName>
                                        </p:attrNameLst>
                                      </p:cBhvr>
                                      <p:to>
                                        <p:strVal val="hidden"/>
                                      </p:to>
                                    </p:set>
                                  </p:childTnLst>
                                </p:cTn>
                              </p:par>
                              <p:par>
                                <p:cTn id="123" presetID="53" presetClass="exit" presetSubtype="16" fill="hold" nodeType="withEffect">
                                  <p:stCondLst>
                                    <p:cond delay="1900"/>
                                  </p:stCondLst>
                                  <p:childTnLst>
                                    <p:anim calcmode="lin" valueType="num">
                                      <p:cBhvr>
                                        <p:cTn id="124" dur="500"/>
                                        <p:tgtEl>
                                          <p:spTgt spid="2097167"/>
                                        </p:tgtEl>
                                        <p:attrNameLst>
                                          <p:attrName>ppt_w</p:attrName>
                                        </p:attrNameLst>
                                      </p:cBhvr>
                                      <p:tavLst>
                                        <p:tav tm="0">
                                          <p:val>
                                            <p:strVal val="ppt_w"/>
                                          </p:val>
                                        </p:tav>
                                        <p:tav tm="100000">
                                          <p:val>
                                            <p:fltVal val="0"/>
                                          </p:val>
                                        </p:tav>
                                      </p:tavLst>
                                    </p:anim>
                                    <p:anim calcmode="lin" valueType="num">
                                      <p:cBhvr>
                                        <p:cTn id="125" dur="500"/>
                                        <p:tgtEl>
                                          <p:spTgt spid="2097167"/>
                                        </p:tgtEl>
                                        <p:attrNameLst>
                                          <p:attrName>ppt_h</p:attrName>
                                        </p:attrNameLst>
                                      </p:cBhvr>
                                      <p:tavLst>
                                        <p:tav tm="0">
                                          <p:val>
                                            <p:strVal val="ppt_h"/>
                                          </p:val>
                                        </p:tav>
                                        <p:tav tm="100000">
                                          <p:val>
                                            <p:fltVal val="0"/>
                                          </p:val>
                                        </p:tav>
                                      </p:tavLst>
                                    </p:anim>
                                    <p:animEffect transition="out" filter="fade">
                                      <p:cBhvr>
                                        <p:cTn id="126" dur="500"/>
                                        <p:tgtEl>
                                          <p:spTgt spid="2097167"/>
                                        </p:tgtEl>
                                      </p:cBhvr>
                                    </p:animEffect>
                                    <p:set>
                                      <p:cBhvr>
                                        <p:cTn id="127" dur="1" fill="hold">
                                          <p:stCondLst>
                                            <p:cond delay="499"/>
                                          </p:stCondLst>
                                        </p:cTn>
                                        <p:tgtEl>
                                          <p:spTgt spid="2097167"/>
                                        </p:tgtEl>
                                        <p:attrNameLst>
                                          <p:attrName>style.visibility</p:attrName>
                                        </p:attrNameLst>
                                      </p:cBhvr>
                                      <p:to>
                                        <p:strVal val="hidden"/>
                                      </p:to>
                                    </p:set>
                                  </p:childTnLst>
                                </p:cTn>
                              </p:par>
                              <p:par>
                                <p:cTn id="128" presetID="53" presetClass="exit" presetSubtype="16" fill="hold" nodeType="withEffect">
                                  <p:stCondLst>
                                    <p:cond delay="2300"/>
                                  </p:stCondLst>
                                  <p:childTnLst>
                                    <p:anim calcmode="lin" valueType="num">
                                      <p:cBhvr>
                                        <p:cTn id="129" dur="500"/>
                                        <p:tgtEl>
                                          <p:spTgt spid="2097166"/>
                                        </p:tgtEl>
                                        <p:attrNameLst>
                                          <p:attrName>ppt_w</p:attrName>
                                        </p:attrNameLst>
                                      </p:cBhvr>
                                      <p:tavLst>
                                        <p:tav tm="0">
                                          <p:val>
                                            <p:strVal val="ppt_w"/>
                                          </p:val>
                                        </p:tav>
                                        <p:tav tm="100000">
                                          <p:val>
                                            <p:fltVal val="0"/>
                                          </p:val>
                                        </p:tav>
                                      </p:tavLst>
                                    </p:anim>
                                    <p:anim calcmode="lin" valueType="num">
                                      <p:cBhvr>
                                        <p:cTn id="130" dur="500"/>
                                        <p:tgtEl>
                                          <p:spTgt spid="2097166"/>
                                        </p:tgtEl>
                                        <p:attrNameLst>
                                          <p:attrName>ppt_h</p:attrName>
                                        </p:attrNameLst>
                                      </p:cBhvr>
                                      <p:tavLst>
                                        <p:tav tm="0">
                                          <p:val>
                                            <p:strVal val="ppt_h"/>
                                          </p:val>
                                        </p:tav>
                                        <p:tav tm="100000">
                                          <p:val>
                                            <p:fltVal val="0"/>
                                          </p:val>
                                        </p:tav>
                                      </p:tavLst>
                                    </p:anim>
                                    <p:animEffect transition="out" filter="fade">
                                      <p:cBhvr>
                                        <p:cTn id="131" dur="500"/>
                                        <p:tgtEl>
                                          <p:spTgt spid="2097166"/>
                                        </p:tgtEl>
                                      </p:cBhvr>
                                    </p:animEffect>
                                    <p:set>
                                      <p:cBhvr>
                                        <p:cTn id="132" dur="1" fill="hold">
                                          <p:stCondLst>
                                            <p:cond delay="499"/>
                                          </p:stCondLst>
                                        </p:cTn>
                                        <p:tgtEl>
                                          <p:spTgt spid="209716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rgbClr val="F8F8F8"/>
        </a:solidFill>
        <a:effectLst/>
      </p:bgPr>
    </p:bg>
    <p:spTree>
      <p:nvGrpSpPr>
        <p:cNvPr id="1" name=""/>
        <p:cNvGrpSpPr/>
        <p:nvPr/>
      </p:nvGrpSpPr>
      <p:grpSpPr>
        <a:xfrm>
          <a:off x="0" y="0"/>
          <a:ext cx="0" cy="0"/>
          <a:chOff x="0" y="0"/>
          <a:chExt cx="0" cy="0"/>
        </a:xfrm>
      </p:grpSpPr>
      <p:sp>
        <p:nvSpPr>
          <p:cNvPr id="1049244" name="Rectangle 2"/>
          <p:cNvSpPr>
            <a:spLocks noGrp="1" noChangeArrowheads="1"/>
          </p:cNvSpPr>
          <p:nvPr>
            <p:ph type="ctrTitle"/>
          </p:nvPr>
        </p:nvSpPr>
        <p:spPr>
          <a:xfrm>
            <a:off x="2034711" y="1816227"/>
            <a:ext cx="4748738" cy="647900"/>
          </a:xfrm>
        </p:spPr>
        <p:txBody>
          <a:bodyPr/>
          <a:lstStyle>
            <a:lvl1pPr algn="ctr">
              <a:defRPr sz="2700"/>
            </a:lvl1pPr>
          </a:lstStyle>
          <a:p>
            <a:pPr lvl="0"/>
            <a:r>
              <a:rPr lang="zh-CN" noProof="0"/>
              <a:t>单击此处编辑母版标题样式</a:t>
            </a:r>
          </a:p>
        </p:txBody>
      </p:sp>
      <p:sp>
        <p:nvSpPr>
          <p:cNvPr id="1049245" name="Rectangle 3"/>
          <p:cNvSpPr>
            <a:spLocks noGrp="1" noChangeArrowheads="1"/>
          </p:cNvSpPr>
          <p:nvPr>
            <p:ph type="subTitle" idx="1"/>
          </p:nvPr>
        </p:nvSpPr>
        <p:spPr>
          <a:xfrm>
            <a:off x="2035900" y="2626102"/>
            <a:ext cx="4749928" cy="485925"/>
          </a:xfrm>
        </p:spPr>
        <p:txBody>
          <a:bodyPr/>
          <a:lstStyle>
            <a:lvl1pPr marL="0" indent="0" algn="ctr">
              <a:buFontTx/>
              <a:buNone/>
              <a:defRPr sz="1800"/>
            </a:lvl1pPr>
          </a:lstStyle>
          <a:p>
            <a:pPr lvl="0"/>
            <a:r>
              <a:rPr lang="zh-CN" noProof="0"/>
              <a:t>单击此处编辑母版副标题样式</a:t>
            </a:r>
          </a:p>
        </p:txBody>
      </p:sp>
    </p:spTree>
  </p:cSld>
  <p:clrMapOvr>
    <a:masterClrMapping/>
  </p:clrMapOvr>
  <p:transition spd="slow" advTm="0">
    <p:random/>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accent2"/>
        </a:solidFill>
        <a:effectLst/>
      </p:bgPr>
    </p:bg>
    <p:spTree>
      <p:nvGrpSpPr>
        <p:cNvPr id="1" name=""/>
        <p:cNvGrpSpPr/>
        <p:nvPr/>
      </p:nvGrpSpPr>
      <p:grpSpPr>
        <a:xfrm>
          <a:off x="0" y="0"/>
          <a:ext cx="0" cy="0"/>
          <a:chOff x="0" y="0"/>
          <a:chExt cx="0" cy="0"/>
        </a:xfrm>
      </p:grpSpPr>
      <p:sp>
        <p:nvSpPr>
          <p:cNvPr id="1049246" name="矩形 3"/>
          <p:cNvSpPr/>
          <p:nvPr userDrawn="1"/>
        </p:nvSpPr>
        <p:spPr>
          <a:xfrm>
            <a:off x="1" y="5029562"/>
            <a:ext cx="9142810" cy="115526"/>
          </a:xfrm>
          <a:prstGeom prst="rect">
            <a:avLst/>
          </a:prstGeom>
          <a:solidFill>
            <a:schemeClr val="tx1"/>
          </a:solidFill>
          <a:ln w="9525">
            <a:noFill/>
          </a:ln>
        </p:spPr>
        <p:txBody>
          <a:bodyPr/>
          <a:lstStyle/>
          <a:p>
            <a:pPr defTabSz="685165" fontAlgn="base">
              <a:spcBef>
                <a:spcPct val="0"/>
              </a:spcBef>
              <a:spcAft>
                <a:spcPct val="0"/>
              </a:spcAft>
              <a:buFont typeface="Arial" panose="020B0604020202020204" pitchFamily="34" charset="0"/>
              <a:buNone/>
            </a:pPr>
            <a:endParaRPr lang="zh-CN" altLang="en-US" sz="1350" dirty="0">
              <a:solidFill>
                <a:srgbClr val="424554"/>
              </a:solidFill>
              <a:ea typeface="宋体" panose="02010600030101010101" pitchFamily="2" charset="-122"/>
            </a:endParaRPr>
          </a:p>
        </p:txBody>
      </p:sp>
      <p:sp>
        <p:nvSpPr>
          <p:cNvPr id="1049247" name="矩形 4"/>
          <p:cNvSpPr/>
          <p:nvPr userDrawn="1"/>
        </p:nvSpPr>
        <p:spPr>
          <a:xfrm>
            <a:off x="8778669" y="4880687"/>
            <a:ext cx="327251" cy="209615"/>
          </a:xfrm>
          <a:prstGeom prst="rect">
            <a:avLst/>
          </a:prstGeom>
          <a:solidFill>
            <a:schemeClr val="bg1"/>
          </a:solidFill>
          <a:ln w="9525">
            <a:noFill/>
          </a:ln>
        </p:spPr>
        <p:txBody>
          <a:bodyPr/>
          <a:lstStyle/>
          <a:p>
            <a:pPr defTabSz="685165" fontAlgn="base">
              <a:spcBef>
                <a:spcPct val="0"/>
              </a:spcBef>
              <a:spcAft>
                <a:spcPct val="0"/>
              </a:spcAft>
              <a:buFont typeface="Arial" panose="020B0604020202020204" pitchFamily="34" charset="0"/>
              <a:buNone/>
            </a:pPr>
            <a:endParaRPr lang="zh-CN" altLang="en-US" sz="1350" dirty="0">
              <a:solidFill>
                <a:srgbClr val="424554"/>
              </a:solidFill>
              <a:ea typeface="宋体" panose="02010600030101010101" pitchFamily="2" charset="-122"/>
            </a:endParaRPr>
          </a:p>
        </p:txBody>
      </p:sp>
      <p:sp>
        <p:nvSpPr>
          <p:cNvPr id="1049248" name="TextBox 5"/>
          <p:cNvSpPr txBox="1"/>
          <p:nvPr userDrawn="1"/>
        </p:nvSpPr>
        <p:spPr>
          <a:xfrm>
            <a:off x="8770382" y="4880688"/>
            <a:ext cx="349776" cy="253787"/>
          </a:xfrm>
          <a:prstGeom prst="rect">
            <a:avLst/>
          </a:prstGeom>
          <a:noFill/>
          <a:ln w="9525">
            <a:noFill/>
          </a:ln>
        </p:spPr>
        <p:txBody>
          <a:bodyPr wrap="none">
            <a:spAutoFit/>
          </a:bodyPr>
          <a:lstStyle/>
          <a:p>
            <a:pPr algn="ctr" defTabSz="685165" fontAlgn="base">
              <a:spcBef>
                <a:spcPct val="0"/>
              </a:spcBef>
              <a:spcAft>
                <a:spcPct val="0"/>
              </a:spcAft>
              <a:buFont typeface="Arial" panose="020B0604020202020204" pitchFamily="34" charset="0"/>
              <a:buNone/>
            </a:pPr>
            <a:fld id="{9A0DB2DC-4C9A-4742-B13C-FB6460FD3503}" type="slidenum">
              <a:rPr lang="zh-CN" altLang="en-US" sz="1050" dirty="0">
                <a:solidFill>
                  <a:srgbClr val="F8F8F8"/>
                </a:solidFill>
                <a:ea typeface="宋体" panose="02010600030101010101" pitchFamily="2" charset="-122"/>
              </a:rPr>
              <a:t>‹#›</a:t>
            </a:fld>
            <a:endParaRPr lang="zh-CN" altLang="en-US" sz="1050" dirty="0">
              <a:solidFill>
                <a:srgbClr val="F8F8F8"/>
              </a:solidFill>
              <a:ea typeface="宋体" panose="02010600030101010101" pitchFamily="2" charset="-122"/>
            </a:endParaRPr>
          </a:p>
        </p:txBody>
      </p:sp>
      <p:sp>
        <p:nvSpPr>
          <p:cNvPr id="1049249" name="标题 1"/>
          <p:cNvSpPr>
            <a:spLocks noGrp="1"/>
          </p:cNvSpPr>
          <p:nvPr>
            <p:ph type="title"/>
          </p:nvPr>
        </p:nvSpPr>
        <p:spPr/>
        <p:txBody>
          <a:bodyPr/>
          <a:lstStyle>
            <a:lvl1pPr>
              <a:defRPr>
                <a:solidFill>
                  <a:schemeClr val="accent3"/>
                </a:solidFill>
              </a:defRPr>
            </a:lvl1pPr>
          </a:lstStyle>
          <a:p>
            <a:r>
              <a:rPr lang="zh-CN" altLang="en-US"/>
              <a:t>单击此处编辑母版标题样式</a:t>
            </a:r>
          </a:p>
        </p:txBody>
      </p:sp>
      <p:sp>
        <p:nvSpPr>
          <p:cNvPr id="1049250" name="内容占位符 2"/>
          <p:cNvSpPr>
            <a:spLocks noGrp="1"/>
          </p:cNvSpPr>
          <p:nvPr>
            <p:ph idx="1"/>
          </p:nvPr>
        </p:nvSpPr>
        <p:spPr/>
        <p:txBody>
          <a:bodyPr/>
          <a:lstStyle>
            <a:lvl1pPr>
              <a:defRPr>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9261" name="标题 1"/>
          <p:cNvSpPr>
            <a:spLocks noGrp="1"/>
          </p:cNvSpPr>
          <p:nvPr>
            <p:ph type="title"/>
          </p:nvPr>
        </p:nvSpPr>
        <p:spPr>
          <a:xfrm>
            <a:off x="722428" y="3306197"/>
            <a:ext cx="7771745" cy="1021872"/>
          </a:xfrm>
        </p:spPr>
        <p:txBody>
          <a:bodyPr anchor="t"/>
          <a:lstStyle>
            <a:lvl1pPr algn="l">
              <a:defRPr sz="3000" b="1" cap="all"/>
            </a:lvl1pPr>
          </a:lstStyle>
          <a:p>
            <a:r>
              <a:rPr lang="zh-CN" altLang="en-US"/>
              <a:t>单击此处编辑母版标题样式</a:t>
            </a:r>
          </a:p>
        </p:txBody>
      </p:sp>
      <p:sp>
        <p:nvSpPr>
          <p:cNvPr id="1049262" name="文本占位符 2"/>
          <p:cNvSpPr>
            <a:spLocks noGrp="1"/>
          </p:cNvSpPr>
          <p:nvPr>
            <p:ph type="body" idx="1"/>
          </p:nvPr>
        </p:nvSpPr>
        <p:spPr>
          <a:xfrm>
            <a:off x="722428" y="2180708"/>
            <a:ext cx="7771745" cy="1125488"/>
          </a:xfrm>
        </p:spPr>
        <p:txBody>
          <a:bodyPr anchor="b"/>
          <a:lstStyle>
            <a:lvl1pPr marL="0" indent="0">
              <a:buNone/>
              <a:defRPr sz="1500"/>
            </a:lvl1pPr>
            <a:lvl2pPr marL="342900" indent="0">
              <a:buNone/>
              <a:defRPr sz="1350"/>
            </a:lvl2pPr>
            <a:lvl3pPr marL="685165" indent="0">
              <a:buNone/>
              <a:defRPr sz="1200"/>
            </a:lvl3pPr>
            <a:lvl4pPr marL="1028065" indent="0">
              <a:buNone/>
              <a:defRPr sz="1050"/>
            </a:lvl4pPr>
            <a:lvl5pPr marL="1370965" indent="0">
              <a:buNone/>
              <a:defRPr sz="1050"/>
            </a:lvl5pPr>
            <a:lvl6pPr marL="1713865" indent="0">
              <a:buNone/>
              <a:defRPr sz="1050"/>
            </a:lvl6pPr>
            <a:lvl7pPr marL="2056130" indent="0">
              <a:buNone/>
              <a:defRPr sz="1050"/>
            </a:lvl7pPr>
            <a:lvl8pPr marL="2399030" indent="0">
              <a:buNone/>
              <a:defRPr sz="1050"/>
            </a:lvl8pPr>
            <a:lvl9pPr marL="2741930" indent="0">
              <a:buNone/>
              <a:defRPr sz="1050"/>
            </a:lvl9pPr>
          </a:lstStyle>
          <a:p>
            <a:pPr lvl="0"/>
            <a:r>
              <a:rPr lang="zh-CN" altLang="en-US"/>
              <a:t>单击此处编辑母版文本样式</a:t>
            </a:r>
          </a:p>
        </p:txBody>
      </p:sp>
    </p:spTree>
  </p:cSld>
  <p:clrMapOvr>
    <a:masterClrMapping/>
  </p:clrMapOvr>
  <p:transition spd="slow" advTm="0">
    <p:random/>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9254" name="标题 1"/>
          <p:cNvSpPr>
            <a:spLocks noGrp="1"/>
          </p:cNvSpPr>
          <p:nvPr>
            <p:ph type="title"/>
          </p:nvPr>
        </p:nvSpPr>
        <p:spPr/>
        <p:txBody>
          <a:bodyPr/>
          <a:lstStyle/>
          <a:p>
            <a:r>
              <a:rPr lang="zh-CN" altLang="en-US"/>
              <a:t>单击此处编辑母版标题样式</a:t>
            </a:r>
          </a:p>
        </p:txBody>
      </p:sp>
      <p:sp>
        <p:nvSpPr>
          <p:cNvPr id="1049255" name="内容占位符 2"/>
          <p:cNvSpPr>
            <a:spLocks noGrp="1"/>
          </p:cNvSpPr>
          <p:nvPr>
            <p:ph sz="half" idx="1"/>
          </p:nvPr>
        </p:nvSpPr>
        <p:spPr>
          <a:xfrm>
            <a:off x="457022" y="1200523"/>
            <a:ext cx="4057257" cy="339552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9256" name="内容占位符 3"/>
          <p:cNvSpPr>
            <a:spLocks noGrp="1"/>
          </p:cNvSpPr>
          <p:nvPr>
            <p:ph sz="half" idx="2"/>
          </p:nvPr>
        </p:nvSpPr>
        <p:spPr>
          <a:xfrm>
            <a:off x="4628533" y="1200523"/>
            <a:ext cx="4058446" cy="339552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9263" name="标题 1"/>
          <p:cNvSpPr>
            <a:spLocks noGrp="1"/>
          </p:cNvSpPr>
          <p:nvPr>
            <p:ph type="title"/>
          </p:nvPr>
        </p:nvSpPr>
        <p:spPr>
          <a:xfrm>
            <a:off x="457022" y="206042"/>
            <a:ext cx="8229957" cy="857515"/>
          </a:xfrm>
        </p:spPr>
        <p:txBody>
          <a:bodyPr/>
          <a:lstStyle/>
          <a:p>
            <a:r>
              <a:rPr lang="zh-CN" altLang="en-US"/>
              <a:t>单击此处编辑母版标题样式</a:t>
            </a:r>
          </a:p>
        </p:txBody>
      </p:sp>
      <p:sp>
        <p:nvSpPr>
          <p:cNvPr id="1049264" name="文本占位符 2"/>
          <p:cNvSpPr>
            <a:spLocks noGrp="1"/>
          </p:cNvSpPr>
          <p:nvPr>
            <p:ph type="body" idx="1"/>
          </p:nvPr>
        </p:nvSpPr>
        <p:spPr>
          <a:xfrm>
            <a:off x="457022" y="1151690"/>
            <a:ext cx="4040594" cy="479970"/>
          </a:xfrm>
        </p:spPr>
        <p:txBody>
          <a:bodyPr anchor="b"/>
          <a:lstStyle>
            <a:lvl1pPr marL="0" indent="0">
              <a:buNone/>
              <a:defRPr sz="1800" b="1"/>
            </a:lvl1pPr>
            <a:lvl2pPr marL="342900" indent="0">
              <a:buNone/>
              <a:defRPr sz="1500" b="1"/>
            </a:lvl2pPr>
            <a:lvl3pPr marL="685165" indent="0">
              <a:buNone/>
              <a:defRPr sz="1350" b="1"/>
            </a:lvl3pPr>
            <a:lvl4pPr marL="1028065" indent="0">
              <a:buNone/>
              <a:defRPr sz="1200" b="1"/>
            </a:lvl4pPr>
            <a:lvl5pPr marL="1370965" indent="0">
              <a:buNone/>
              <a:defRPr sz="1200" b="1"/>
            </a:lvl5pPr>
            <a:lvl6pPr marL="1713865" indent="0">
              <a:buNone/>
              <a:defRPr sz="1200" b="1"/>
            </a:lvl6pPr>
            <a:lvl7pPr marL="2056130" indent="0">
              <a:buNone/>
              <a:defRPr sz="1200" b="1"/>
            </a:lvl7pPr>
            <a:lvl8pPr marL="2399030" indent="0">
              <a:buNone/>
              <a:defRPr sz="1200" b="1"/>
            </a:lvl8pPr>
            <a:lvl9pPr marL="2741930" indent="0">
              <a:buNone/>
              <a:defRPr sz="1200" b="1"/>
            </a:lvl9pPr>
          </a:lstStyle>
          <a:p>
            <a:pPr lvl="0"/>
            <a:r>
              <a:rPr lang="zh-CN" altLang="en-US"/>
              <a:t>单击此处编辑母版文本样式</a:t>
            </a:r>
          </a:p>
        </p:txBody>
      </p:sp>
      <p:sp>
        <p:nvSpPr>
          <p:cNvPr id="1049265" name="内容占位符 3"/>
          <p:cNvSpPr>
            <a:spLocks noGrp="1"/>
          </p:cNvSpPr>
          <p:nvPr>
            <p:ph sz="half" idx="2"/>
          </p:nvPr>
        </p:nvSpPr>
        <p:spPr>
          <a:xfrm>
            <a:off x="457022" y="1631660"/>
            <a:ext cx="4040594" cy="2964381"/>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9266" name="文本占位符 4"/>
          <p:cNvSpPr>
            <a:spLocks noGrp="1"/>
          </p:cNvSpPr>
          <p:nvPr>
            <p:ph type="body" sz="quarter" idx="3"/>
          </p:nvPr>
        </p:nvSpPr>
        <p:spPr>
          <a:xfrm>
            <a:off x="4645196" y="1151690"/>
            <a:ext cx="4041783" cy="479970"/>
          </a:xfrm>
        </p:spPr>
        <p:txBody>
          <a:bodyPr anchor="b"/>
          <a:lstStyle>
            <a:lvl1pPr marL="0" indent="0">
              <a:buNone/>
              <a:defRPr sz="1800" b="1"/>
            </a:lvl1pPr>
            <a:lvl2pPr marL="342900" indent="0">
              <a:buNone/>
              <a:defRPr sz="1500" b="1"/>
            </a:lvl2pPr>
            <a:lvl3pPr marL="685165" indent="0">
              <a:buNone/>
              <a:defRPr sz="1350" b="1"/>
            </a:lvl3pPr>
            <a:lvl4pPr marL="1028065" indent="0">
              <a:buNone/>
              <a:defRPr sz="1200" b="1"/>
            </a:lvl4pPr>
            <a:lvl5pPr marL="1370965" indent="0">
              <a:buNone/>
              <a:defRPr sz="1200" b="1"/>
            </a:lvl5pPr>
            <a:lvl6pPr marL="1713865" indent="0">
              <a:buNone/>
              <a:defRPr sz="1200" b="1"/>
            </a:lvl6pPr>
            <a:lvl7pPr marL="2056130" indent="0">
              <a:buNone/>
              <a:defRPr sz="1200" b="1"/>
            </a:lvl7pPr>
            <a:lvl8pPr marL="2399030" indent="0">
              <a:buNone/>
              <a:defRPr sz="1200" b="1"/>
            </a:lvl8pPr>
            <a:lvl9pPr marL="2741930" indent="0">
              <a:buNone/>
              <a:defRPr sz="1200" b="1"/>
            </a:lvl9pPr>
          </a:lstStyle>
          <a:p>
            <a:pPr lvl="0"/>
            <a:r>
              <a:rPr lang="zh-CN" altLang="en-US"/>
              <a:t>单击此处编辑母版文本样式</a:t>
            </a:r>
          </a:p>
        </p:txBody>
      </p:sp>
      <p:sp>
        <p:nvSpPr>
          <p:cNvPr id="1049267" name="内容占位符 5"/>
          <p:cNvSpPr>
            <a:spLocks noGrp="1"/>
          </p:cNvSpPr>
          <p:nvPr>
            <p:ph sz="quarter" idx="4"/>
          </p:nvPr>
        </p:nvSpPr>
        <p:spPr>
          <a:xfrm>
            <a:off x="4645196" y="1631660"/>
            <a:ext cx="4041783" cy="2964381"/>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9268" name="标题 1"/>
          <p:cNvSpPr>
            <a:spLocks noGrp="1"/>
          </p:cNvSpPr>
          <p:nvPr>
            <p:ph type="title"/>
          </p:nvPr>
        </p:nvSpPr>
        <p:spPr/>
        <p:txBody>
          <a:bodyPr/>
          <a:lstStyle/>
          <a:p>
            <a:r>
              <a:rPr lang="zh-CN" altLang="en-US"/>
              <a:t>单击此处编辑母版标题样式</a:t>
            </a:r>
          </a:p>
        </p:txBody>
      </p:sp>
    </p:spTree>
  </p:cSld>
  <p:clrMapOvr>
    <a:masterClrMapping/>
  </p:clrMapOvr>
  <p:transition spd="slow" advTm="0">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9213" name="Title 1"/>
          <p:cNvSpPr>
            <a:spLocks noGrp="1"/>
          </p:cNvSpPr>
          <p:nvPr>
            <p:ph type="title"/>
          </p:nvPr>
        </p:nvSpPr>
        <p:spPr>
          <a:xfrm>
            <a:off x="623888" y="1282700"/>
            <a:ext cx="7886700" cy="2140213"/>
          </a:xfrm>
        </p:spPr>
        <p:txBody>
          <a:bodyPr anchor="b"/>
          <a:lstStyle>
            <a:lvl1pPr>
              <a:defRPr sz="4500"/>
            </a:lvl1pPr>
          </a:lstStyle>
          <a:p>
            <a:r>
              <a:rPr lang="zh-CN" altLang="en-US"/>
              <a:t>单击此处编辑母版标题样式</a:t>
            </a:r>
            <a:endParaRPr lang="en-US" dirty="0"/>
          </a:p>
        </p:txBody>
      </p:sp>
      <p:sp>
        <p:nvSpPr>
          <p:cNvPr id="1049214" name="Text Placeholder 2"/>
          <p:cNvSpPr>
            <a:spLocks noGrp="1"/>
          </p:cNvSpPr>
          <p:nvPr>
            <p:ph type="body" idx="1"/>
          </p:nvPr>
        </p:nvSpPr>
        <p:spPr>
          <a:xfrm>
            <a:off x="623888" y="3443160"/>
            <a:ext cx="7886700" cy="1125488"/>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1049215" name="Date Placeholder 3"/>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216" name="Footer Placeholder 4"/>
          <p:cNvSpPr>
            <a:spLocks noGrp="1"/>
          </p:cNvSpPr>
          <p:nvPr>
            <p:ph type="ftr" sz="quarter" idx="11"/>
          </p:nvPr>
        </p:nvSpPr>
        <p:spPr/>
        <p:txBody>
          <a:bodyPr/>
          <a:lstStyle/>
          <a:p>
            <a:endParaRPr lang="zh-CN" altLang="en-US"/>
          </a:p>
        </p:txBody>
      </p:sp>
      <p:sp>
        <p:nvSpPr>
          <p:cNvPr id="1049217" name="Slide Number Placeholder 5"/>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accent2"/>
        </a:solidFill>
        <a:effectLst/>
      </p:bgPr>
    </p:bg>
    <p:spTree>
      <p:nvGrpSpPr>
        <p:cNvPr id="1" name=""/>
        <p:cNvGrpSpPr/>
        <p:nvPr/>
      </p:nvGrpSpPr>
      <p:grpSpPr>
        <a:xfrm>
          <a:off x="0" y="0"/>
          <a:ext cx="0" cy="0"/>
          <a:chOff x="0" y="0"/>
          <a:chExt cx="0" cy="0"/>
        </a:xfrm>
      </p:grpSpPr>
    </p:spTree>
  </p:cSld>
  <p:clrMapOvr>
    <a:masterClrMapping/>
  </p:clrMapOvr>
  <p:transition spd="slow" advTm="0">
    <p:random/>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9241" name="标题 1"/>
          <p:cNvSpPr>
            <a:spLocks noGrp="1"/>
          </p:cNvSpPr>
          <p:nvPr>
            <p:ph type="title"/>
          </p:nvPr>
        </p:nvSpPr>
        <p:spPr>
          <a:xfrm>
            <a:off x="457022" y="204851"/>
            <a:ext cx="3008724" cy="871807"/>
          </a:xfrm>
        </p:spPr>
        <p:txBody>
          <a:bodyPr anchor="b"/>
          <a:lstStyle>
            <a:lvl1pPr algn="l">
              <a:defRPr sz="1500" b="1"/>
            </a:lvl1pPr>
          </a:lstStyle>
          <a:p>
            <a:r>
              <a:rPr lang="zh-CN" altLang="en-US"/>
              <a:t>单击此处编辑母版标题样式</a:t>
            </a:r>
          </a:p>
        </p:txBody>
      </p:sp>
      <p:sp>
        <p:nvSpPr>
          <p:cNvPr id="1049242" name="内容占位符 2"/>
          <p:cNvSpPr>
            <a:spLocks noGrp="1"/>
          </p:cNvSpPr>
          <p:nvPr>
            <p:ph idx="1"/>
          </p:nvPr>
        </p:nvSpPr>
        <p:spPr>
          <a:xfrm>
            <a:off x="3575242" y="204853"/>
            <a:ext cx="5111738" cy="439119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9243" name="文本占位符 3"/>
          <p:cNvSpPr>
            <a:spLocks noGrp="1"/>
          </p:cNvSpPr>
          <p:nvPr>
            <p:ph type="body" sz="half" idx="2"/>
          </p:nvPr>
        </p:nvSpPr>
        <p:spPr>
          <a:xfrm>
            <a:off x="457022" y="1076659"/>
            <a:ext cx="3008724" cy="3519383"/>
          </a:xfrm>
        </p:spPr>
        <p:txBody>
          <a:bodyPr/>
          <a:lstStyle>
            <a:lvl1pPr marL="0" indent="0">
              <a:buNone/>
              <a:defRPr sz="1050"/>
            </a:lvl1pPr>
            <a:lvl2pPr marL="342900" indent="0">
              <a:buNone/>
              <a:defRPr sz="900"/>
            </a:lvl2pPr>
            <a:lvl3pPr marL="685165" indent="0">
              <a:buNone/>
              <a:defRPr sz="750"/>
            </a:lvl3pPr>
            <a:lvl4pPr marL="1028065" indent="0">
              <a:buNone/>
              <a:defRPr sz="675"/>
            </a:lvl4pPr>
            <a:lvl5pPr marL="1370965" indent="0">
              <a:buNone/>
              <a:defRPr sz="675"/>
            </a:lvl5pPr>
            <a:lvl6pPr marL="1713865" indent="0">
              <a:buNone/>
              <a:defRPr sz="675"/>
            </a:lvl6pPr>
            <a:lvl7pPr marL="2056130" indent="0">
              <a:buNone/>
              <a:defRPr sz="675"/>
            </a:lvl7pPr>
            <a:lvl8pPr marL="2399030" indent="0">
              <a:buNone/>
              <a:defRPr sz="675"/>
            </a:lvl8pPr>
            <a:lvl9pPr marL="2741930" indent="0">
              <a:buNone/>
              <a:defRPr sz="675"/>
            </a:lvl9pPr>
          </a:lstStyle>
          <a:p>
            <a:pPr lvl="0"/>
            <a:r>
              <a:rPr lang="zh-CN" altLang="en-US"/>
              <a:t>单击此处编辑母版文本样式</a:t>
            </a:r>
          </a:p>
        </p:txBody>
      </p:sp>
    </p:spTree>
  </p:cSld>
  <p:clrMapOvr>
    <a:masterClrMapping/>
  </p:clrMapOvr>
  <p:transition spd="slow" advTm="0">
    <p:random/>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9251" name="标题 1"/>
          <p:cNvSpPr>
            <a:spLocks noGrp="1"/>
          </p:cNvSpPr>
          <p:nvPr>
            <p:ph type="title"/>
          </p:nvPr>
        </p:nvSpPr>
        <p:spPr>
          <a:xfrm>
            <a:off x="1792383" y="3601561"/>
            <a:ext cx="5486638" cy="425185"/>
          </a:xfrm>
        </p:spPr>
        <p:txBody>
          <a:bodyPr anchor="b"/>
          <a:lstStyle>
            <a:lvl1pPr algn="l">
              <a:defRPr sz="1500" b="1"/>
            </a:lvl1pPr>
          </a:lstStyle>
          <a:p>
            <a:r>
              <a:rPr lang="zh-CN" altLang="en-US"/>
              <a:t>单击此处编辑母版标题样式</a:t>
            </a:r>
          </a:p>
        </p:txBody>
      </p:sp>
      <p:sp>
        <p:nvSpPr>
          <p:cNvPr id="1049252" name="图片占位符 2"/>
          <p:cNvSpPr>
            <a:spLocks noGrp="1"/>
          </p:cNvSpPr>
          <p:nvPr>
            <p:ph type="pic" idx="1"/>
          </p:nvPr>
        </p:nvSpPr>
        <p:spPr>
          <a:xfrm>
            <a:off x="1792383" y="459723"/>
            <a:ext cx="5486638" cy="3087053"/>
          </a:xfrm>
        </p:spPr>
        <p:txBody>
          <a:bodyPr vert="horz" wrap="square" lIns="91440" tIns="45720" rIns="91440" bIns="45720" numCol="1" anchor="t" anchorCtr="0" compatLnSpc="1"/>
          <a:lstStyle>
            <a:lvl1pPr marL="0" indent="0">
              <a:buNone/>
              <a:defRPr sz="2400"/>
            </a:lvl1pPr>
            <a:lvl2pPr marL="342900" indent="0">
              <a:buNone/>
              <a:defRPr sz="2100"/>
            </a:lvl2pPr>
            <a:lvl3pPr marL="685165" indent="0">
              <a:buNone/>
              <a:defRPr sz="1800"/>
            </a:lvl3pPr>
            <a:lvl4pPr marL="1028065" indent="0">
              <a:buNone/>
              <a:defRPr sz="1500"/>
            </a:lvl4pPr>
            <a:lvl5pPr marL="1370965" indent="0">
              <a:buNone/>
              <a:defRPr sz="1500"/>
            </a:lvl5pPr>
            <a:lvl6pPr marL="1713865" indent="0">
              <a:buNone/>
              <a:defRPr sz="1500"/>
            </a:lvl6pPr>
            <a:lvl7pPr marL="2056130" indent="0">
              <a:buNone/>
              <a:defRPr sz="1500"/>
            </a:lvl7pPr>
            <a:lvl8pPr marL="2399030" indent="0">
              <a:buNone/>
              <a:defRPr sz="1500"/>
            </a:lvl8pPr>
            <a:lvl9pPr marL="2741930" indent="0">
              <a:buNone/>
              <a:defRPr sz="1500"/>
            </a:lvl9pPr>
          </a:lstStyle>
          <a:p>
            <a:pPr marL="0" marR="0" lvl="0" indent="0" algn="l" defTabSz="685165" rtl="0" eaLnBrk="1" fontAlgn="base" latinLnBrk="0" hangingPunct="1">
              <a:lnSpc>
                <a:spcPct val="100000"/>
              </a:lnSpc>
              <a:spcBef>
                <a:spcPct val="20000"/>
              </a:spcBef>
              <a:spcAft>
                <a:spcPct val="0"/>
              </a:spcAft>
              <a:buClrTx/>
              <a:buSzTx/>
              <a:buFontTx/>
              <a:buNone/>
            </a:pPr>
            <a:endParaRPr kumimoji="0" lang="zh-CN" altLang="en-US" sz="2400" b="0" i="0" u="none" strike="noStrike" kern="0" cap="none" spc="0" normalizeH="0" baseline="0" noProof="0">
              <a:ln>
                <a:noFill/>
              </a:ln>
              <a:solidFill>
                <a:schemeClr val="accent3"/>
              </a:solidFill>
              <a:effectLst/>
              <a:uLnTx/>
              <a:uFillTx/>
              <a:latin typeface="+mn-lt"/>
              <a:ea typeface="+mn-ea"/>
              <a:cs typeface="+mn-cs"/>
            </a:endParaRPr>
          </a:p>
        </p:txBody>
      </p:sp>
      <p:sp>
        <p:nvSpPr>
          <p:cNvPr id="1049253" name="文本占位符 3"/>
          <p:cNvSpPr>
            <a:spLocks noGrp="1"/>
          </p:cNvSpPr>
          <p:nvPr>
            <p:ph type="body" sz="half" idx="2"/>
          </p:nvPr>
        </p:nvSpPr>
        <p:spPr>
          <a:xfrm>
            <a:off x="1792383" y="4026746"/>
            <a:ext cx="5486638" cy="603833"/>
          </a:xfrm>
        </p:spPr>
        <p:txBody>
          <a:bodyPr/>
          <a:lstStyle>
            <a:lvl1pPr marL="0" indent="0">
              <a:buNone/>
              <a:defRPr sz="1050"/>
            </a:lvl1pPr>
            <a:lvl2pPr marL="342900" indent="0">
              <a:buNone/>
              <a:defRPr sz="900"/>
            </a:lvl2pPr>
            <a:lvl3pPr marL="685165" indent="0">
              <a:buNone/>
              <a:defRPr sz="750"/>
            </a:lvl3pPr>
            <a:lvl4pPr marL="1028065" indent="0">
              <a:buNone/>
              <a:defRPr sz="675"/>
            </a:lvl4pPr>
            <a:lvl5pPr marL="1370965" indent="0">
              <a:buNone/>
              <a:defRPr sz="675"/>
            </a:lvl5pPr>
            <a:lvl6pPr marL="1713865" indent="0">
              <a:buNone/>
              <a:defRPr sz="675"/>
            </a:lvl6pPr>
            <a:lvl7pPr marL="2056130" indent="0">
              <a:buNone/>
              <a:defRPr sz="675"/>
            </a:lvl7pPr>
            <a:lvl8pPr marL="2399030" indent="0">
              <a:buNone/>
              <a:defRPr sz="675"/>
            </a:lvl8pPr>
            <a:lvl9pPr marL="2741930" indent="0">
              <a:buNone/>
              <a:defRPr sz="675"/>
            </a:lvl9pPr>
          </a:lstStyle>
          <a:p>
            <a:pPr lvl="0"/>
            <a:r>
              <a:rPr lang="zh-CN" altLang="en-US"/>
              <a:t>单击此处编辑母版文本样式</a:t>
            </a:r>
          </a:p>
        </p:txBody>
      </p:sp>
    </p:spTree>
  </p:cSld>
  <p:clrMapOvr>
    <a:masterClrMapping/>
  </p:clrMapOvr>
  <p:transition spd="slow" advTm="0">
    <p:random/>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9259" name="标题 1"/>
          <p:cNvSpPr>
            <a:spLocks noGrp="1"/>
          </p:cNvSpPr>
          <p:nvPr>
            <p:ph type="title"/>
          </p:nvPr>
        </p:nvSpPr>
        <p:spPr/>
        <p:txBody>
          <a:bodyPr/>
          <a:lstStyle/>
          <a:p>
            <a:r>
              <a:rPr lang="zh-CN" altLang="en-US"/>
              <a:t>单击此处编辑母版标题样式</a:t>
            </a:r>
          </a:p>
        </p:txBody>
      </p:sp>
      <p:sp>
        <p:nvSpPr>
          <p:cNvPr id="1049260"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1049257" name="竖排标题 1"/>
          <p:cNvSpPr>
            <a:spLocks noGrp="1"/>
          </p:cNvSpPr>
          <p:nvPr>
            <p:ph type="title" orient="vert"/>
          </p:nvPr>
        </p:nvSpPr>
        <p:spPr>
          <a:xfrm>
            <a:off x="6630382" y="681248"/>
            <a:ext cx="2056597" cy="3914793"/>
          </a:xfrm>
        </p:spPr>
        <p:txBody>
          <a:bodyPr vert="eaVert"/>
          <a:lstStyle/>
          <a:p>
            <a:r>
              <a:rPr lang="zh-CN" altLang="en-US"/>
              <a:t>单击此处编辑母版标题样式</a:t>
            </a:r>
          </a:p>
        </p:txBody>
      </p:sp>
      <p:sp>
        <p:nvSpPr>
          <p:cNvPr id="1049258" name="竖排文字占位符 2"/>
          <p:cNvSpPr>
            <a:spLocks noGrp="1"/>
          </p:cNvSpPr>
          <p:nvPr>
            <p:ph type="body" orient="vert" idx="1"/>
          </p:nvPr>
        </p:nvSpPr>
        <p:spPr>
          <a:xfrm>
            <a:off x="457022" y="681248"/>
            <a:ext cx="6059105" cy="391479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transition spd="slow" advTm="0">
    <p:random/>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1_标题幻灯片">
    <p:bg>
      <p:bgPr>
        <a:solidFill>
          <a:schemeClr val="accent2"/>
        </a:solidFill>
        <a:effectLst/>
      </p:bgPr>
    </p:bg>
    <p:spTree>
      <p:nvGrpSpPr>
        <p:cNvPr id="1" name=""/>
        <p:cNvGrpSpPr/>
        <p:nvPr/>
      </p:nvGrpSpPr>
      <p:grpSpPr>
        <a:xfrm>
          <a:off x="0" y="0"/>
          <a:ext cx="0" cy="0"/>
          <a:chOff x="0" y="0"/>
          <a:chExt cx="0" cy="0"/>
        </a:xfrm>
      </p:grpSpPr>
      <p:pic>
        <p:nvPicPr>
          <p:cNvPr id="2097182" name="Picture 18" descr="PPECLOGO-eff2-1-3"/>
          <p:cNvPicPr>
            <a:picLocks noChangeAspect="1"/>
          </p:cNvPicPr>
          <p:nvPr userDrawn="1"/>
        </p:nvPicPr>
        <p:blipFill>
          <a:blip r:embed="rId2"/>
          <a:stretch>
            <a:fillRect/>
          </a:stretch>
        </p:blipFill>
        <p:spPr>
          <a:xfrm>
            <a:off x="7305443" y="2585645"/>
            <a:ext cx="211821" cy="177458"/>
          </a:xfrm>
          <a:prstGeom prst="rect">
            <a:avLst/>
          </a:prstGeom>
          <a:noFill/>
          <a:ln w="9525">
            <a:noFill/>
          </a:ln>
        </p:spPr>
      </p:pic>
      <p:pic>
        <p:nvPicPr>
          <p:cNvPr id="2097183" name="Picture 17" descr="PPECLOGO-eff2-1-3"/>
          <p:cNvPicPr>
            <a:picLocks noChangeAspect="1"/>
          </p:cNvPicPr>
          <p:nvPr userDrawn="1"/>
        </p:nvPicPr>
        <p:blipFill>
          <a:blip r:embed="rId2"/>
          <a:stretch>
            <a:fillRect/>
          </a:stretch>
        </p:blipFill>
        <p:spPr>
          <a:xfrm>
            <a:off x="6927021" y="2183090"/>
            <a:ext cx="270131" cy="226289"/>
          </a:xfrm>
          <a:prstGeom prst="rect">
            <a:avLst/>
          </a:prstGeom>
          <a:noFill/>
          <a:ln w="9525">
            <a:noFill/>
          </a:ln>
        </p:spPr>
      </p:pic>
      <p:pic>
        <p:nvPicPr>
          <p:cNvPr id="2097184" name="Picture 16" descr="PPECLOGO-eff2-1-4"/>
          <p:cNvPicPr>
            <a:picLocks noChangeAspect="1"/>
          </p:cNvPicPr>
          <p:nvPr userDrawn="1"/>
        </p:nvPicPr>
        <p:blipFill>
          <a:blip r:embed="rId3"/>
          <a:stretch>
            <a:fillRect/>
          </a:stretch>
        </p:blipFill>
        <p:spPr>
          <a:xfrm>
            <a:off x="6386758" y="2495130"/>
            <a:ext cx="527172" cy="439476"/>
          </a:xfrm>
          <a:prstGeom prst="rect">
            <a:avLst/>
          </a:prstGeom>
          <a:noFill/>
          <a:ln w="9525">
            <a:noFill/>
          </a:ln>
        </p:spPr>
      </p:pic>
      <p:pic>
        <p:nvPicPr>
          <p:cNvPr id="2097185" name="Picture 15" descr="PPECLOGO-eff2-1-3"/>
          <p:cNvPicPr>
            <a:picLocks noChangeAspect="1"/>
          </p:cNvPicPr>
          <p:nvPr userDrawn="1"/>
        </p:nvPicPr>
        <p:blipFill>
          <a:blip r:embed="rId2"/>
          <a:stretch>
            <a:fillRect/>
          </a:stretch>
        </p:blipFill>
        <p:spPr>
          <a:xfrm>
            <a:off x="2986913" y="2090193"/>
            <a:ext cx="327252" cy="273928"/>
          </a:xfrm>
          <a:prstGeom prst="rect">
            <a:avLst/>
          </a:prstGeom>
          <a:noFill/>
          <a:ln w="9525">
            <a:noFill/>
          </a:ln>
        </p:spPr>
      </p:pic>
      <p:pic>
        <p:nvPicPr>
          <p:cNvPr id="2097186" name="Picture 14" descr="PPECLOGO-eff2-1-2"/>
          <p:cNvPicPr>
            <a:picLocks noChangeAspect="1"/>
          </p:cNvPicPr>
          <p:nvPr userDrawn="1"/>
        </p:nvPicPr>
        <p:blipFill>
          <a:blip r:embed="rId4"/>
          <a:stretch>
            <a:fillRect/>
          </a:stretch>
        </p:blipFill>
        <p:spPr>
          <a:xfrm>
            <a:off x="1539867" y="2097338"/>
            <a:ext cx="1273306" cy="1071893"/>
          </a:xfrm>
          <a:prstGeom prst="rect">
            <a:avLst/>
          </a:prstGeom>
          <a:noFill/>
          <a:ln w="9525">
            <a:noFill/>
          </a:ln>
        </p:spPr>
      </p:pic>
      <p:pic>
        <p:nvPicPr>
          <p:cNvPr id="2097187" name="Picture 13" descr="PPECLOGO-eff-0-1"/>
          <p:cNvPicPr>
            <a:picLocks noChangeAspect="1"/>
          </p:cNvPicPr>
          <p:nvPr userDrawn="1"/>
        </p:nvPicPr>
        <p:blipFill>
          <a:blip r:embed="rId5"/>
          <a:stretch>
            <a:fillRect/>
          </a:stretch>
        </p:blipFill>
        <p:spPr>
          <a:xfrm>
            <a:off x="8438328" y="1774579"/>
            <a:ext cx="391511" cy="294176"/>
          </a:xfrm>
          <a:prstGeom prst="rect">
            <a:avLst/>
          </a:prstGeom>
          <a:noFill/>
          <a:ln w="9525">
            <a:noFill/>
          </a:ln>
        </p:spPr>
      </p:pic>
      <p:pic>
        <p:nvPicPr>
          <p:cNvPr id="2097188" name="Picture 12" descr="PPECLOGO-eff-0-1"/>
          <p:cNvPicPr>
            <a:picLocks noChangeAspect="1"/>
          </p:cNvPicPr>
          <p:nvPr userDrawn="1"/>
        </p:nvPicPr>
        <p:blipFill>
          <a:blip r:embed="rId5"/>
          <a:stretch>
            <a:fillRect/>
          </a:stretch>
        </p:blipFill>
        <p:spPr>
          <a:xfrm>
            <a:off x="5954786" y="2719037"/>
            <a:ext cx="391512" cy="295366"/>
          </a:xfrm>
          <a:prstGeom prst="rect">
            <a:avLst/>
          </a:prstGeom>
          <a:noFill/>
          <a:ln w="9525">
            <a:noFill/>
          </a:ln>
        </p:spPr>
      </p:pic>
      <p:pic>
        <p:nvPicPr>
          <p:cNvPr id="2097189" name="Picture 11" descr="PPECLOGO-eff-5-4"/>
          <p:cNvPicPr>
            <a:picLocks noChangeAspect="1"/>
          </p:cNvPicPr>
          <p:nvPr userDrawn="1"/>
        </p:nvPicPr>
        <p:blipFill>
          <a:blip r:embed="rId6"/>
          <a:stretch>
            <a:fillRect/>
          </a:stretch>
        </p:blipFill>
        <p:spPr>
          <a:xfrm>
            <a:off x="7411352" y="2044935"/>
            <a:ext cx="837764" cy="638372"/>
          </a:xfrm>
          <a:prstGeom prst="rect">
            <a:avLst/>
          </a:prstGeom>
          <a:noFill/>
          <a:ln w="9525">
            <a:noFill/>
          </a:ln>
        </p:spPr>
      </p:pic>
      <p:pic>
        <p:nvPicPr>
          <p:cNvPr id="2097190" name="Picture 10" descr="PPECLOGO-eff-5-2"/>
          <p:cNvPicPr>
            <a:picLocks noChangeAspect="1"/>
          </p:cNvPicPr>
          <p:nvPr userDrawn="1"/>
        </p:nvPicPr>
        <p:blipFill>
          <a:blip r:embed="rId7"/>
          <a:stretch>
            <a:fillRect/>
          </a:stretch>
        </p:blipFill>
        <p:spPr>
          <a:xfrm>
            <a:off x="4012698" y="2585645"/>
            <a:ext cx="1375646" cy="1076657"/>
          </a:xfrm>
          <a:prstGeom prst="rect">
            <a:avLst/>
          </a:prstGeom>
          <a:noFill/>
          <a:ln w="9525">
            <a:noFill/>
          </a:ln>
        </p:spPr>
      </p:pic>
      <p:pic>
        <p:nvPicPr>
          <p:cNvPr id="2097191" name="Picture 9" descr="PPECLOGO-eff-5-4"/>
          <p:cNvPicPr>
            <a:picLocks noChangeAspect="1"/>
          </p:cNvPicPr>
          <p:nvPr userDrawn="1"/>
        </p:nvPicPr>
        <p:blipFill>
          <a:blip r:embed="rId8"/>
          <a:stretch>
            <a:fillRect/>
          </a:stretch>
        </p:blipFill>
        <p:spPr>
          <a:xfrm>
            <a:off x="2445461" y="2405805"/>
            <a:ext cx="1107894" cy="843223"/>
          </a:xfrm>
          <a:prstGeom prst="rect">
            <a:avLst/>
          </a:prstGeom>
          <a:noFill/>
          <a:ln w="9525">
            <a:noFill/>
          </a:ln>
        </p:spPr>
      </p:pic>
      <p:pic>
        <p:nvPicPr>
          <p:cNvPr id="2097192" name="Picture 8" descr="PPECLOGO-eff-0-2"/>
          <p:cNvPicPr>
            <a:picLocks noChangeAspect="1"/>
          </p:cNvPicPr>
          <p:nvPr userDrawn="1"/>
        </p:nvPicPr>
        <p:blipFill>
          <a:blip r:embed="rId9"/>
          <a:stretch>
            <a:fillRect/>
          </a:stretch>
        </p:blipFill>
        <p:spPr>
          <a:xfrm>
            <a:off x="3956768" y="1931790"/>
            <a:ext cx="736613" cy="563340"/>
          </a:xfrm>
          <a:prstGeom prst="rect">
            <a:avLst/>
          </a:prstGeom>
          <a:noFill/>
          <a:ln w="9525">
            <a:noFill/>
          </a:ln>
        </p:spPr>
      </p:pic>
      <p:pic>
        <p:nvPicPr>
          <p:cNvPr id="2097193" name="Picture 6" descr="PPECLOGO-eff-0-1"/>
          <p:cNvPicPr>
            <a:picLocks noChangeAspect="1"/>
          </p:cNvPicPr>
          <p:nvPr userDrawn="1"/>
        </p:nvPicPr>
        <p:blipFill>
          <a:blip r:embed="rId10"/>
          <a:stretch>
            <a:fillRect/>
          </a:stretch>
        </p:blipFill>
        <p:spPr>
          <a:xfrm>
            <a:off x="5529955" y="2178326"/>
            <a:ext cx="301071" cy="227479"/>
          </a:xfrm>
          <a:prstGeom prst="rect">
            <a:avLst/>
          </a:prstGeom>
          <a:noFill/>
          <a:ln w="9525">
            <a:noFill/>
          </a:ln>
        </p:spPr>
      </p:pic>
      <p:pic>
        <p:nvPicPr>
          <p:cNvPr id="2097194" name="Picture 5" descr="PPECLOGO-eff-0-1"/>
          <p:cNvPicPr>
            <a:picLocks noChangeAspect="1"/>
          </p:cNvPicPr>
          <p:nvPr userDrawn="1"/>
        </p:nvPicPr>
        <p:blipFill>
          <a:blip r:embed="rId11"/>
          <a:stretch>
            <a:fillRect/>
          </a:stretch>
        </p:blipFill>
        <p:spPr>
          <a:xfrm>
            <a:off x="3348675" y="2828608"/>
            <a:ext cx="393892" cy="297748"/>
          </a:xfrm>
          <a:prstGeom prst="rect">
            <a:avLst/>
          </a:prstGeom>
          <a:noFill/>
          <a:ln w="9525">
            <a:noFill/>
          </a:ln>
        </p:spPr>
      </p:pic>
      <p:pic>
        <p:nvPicPr>
          <p:cNvPr id="2097195" name="Picture 4" descr="PPECLOGO-eff-0-3"/>
          <p:cNvPicPr>
            <a:picLocks noChangeAspect="1"/>
          </p:cNvPicPr>
          <p:nvPr userDrawn="1"/>
        </p:nvPicPr>
        <p:blipFill>
          <a:blip r:embed="rId12"/>
          <a:stretch>
            <a:fillRect/>
          </a:stretch>
        </p:blipFill>
        <p:spPr>
          <a:xfrm>
            <a:off x="779454" y="1086185"/>
            <a:ext cx="2259820" cy="1782916"/>
          </a:xfrm>
          <a:prstGeom prst="rect">
            <a:avLst/>
          </a:prstGeom>
          <a:noFill/>
          <a:ln w="9525">
            <a:noFill/>
          </a:ln>
        </p:spPr>
      </p:pic>
      <p:pic>
        <p:nvPicPr>
          <p:cNvPr id="2097196" name="Picture 3" descr="PPECLOGO-eff-0-2"/>
          <p:cNvPicPr>
            <a:picLocks noChangeAspect="1"/>
          </p:cNvPicPr>
          <p:nvPr userDrawn="1"/>
        </p:nvPicPr>
        <p:blipFill>
          <a:blip r:embed="rId13"/>
          <a:stretch>
            <a:fillRect/>
          </a:stretch>
        </p:blipFill>
        <p:spPr>
          <a:xfrm>
            <a:off x="6320118" y="2068755"/>
            <a:ext cx="822293" cy="630035"/>
          </a:xfrm>
          <a:prstGeom prst="rect">
            <a:avLst/>
          </a:prstGeom>
          <a:noFill/>
          <a:ln w="9525">
            <a:noFill/>
          </a:ln>
        </p:spPr>
      </p:pic>
      <p:pic>
        <p:nvPicPr>
          <p:cNvPr id="2097197" name="Picture 2" descr="PPECLOGO-eff-0-1"/>
          <p:cNvPicPr>
            <a:picLocks noChangeAspect="1"/>
          </p:cNvPicPr>
          <p:nvPr userDrawn="1"/>
        </p:nvPicPr>
        <p:blipFill>
          <a:blip r:embed="rId14"/>
          <a:stretch>
            <a:fillRect/>
          </a:stretch>
        </p:blipFill>
        <p:spPr>
          <a:xfrm>
            <a:off x="3109484" y="2165225"/>
            <a:ext cx="794923" cy="600260"/>
          </a:xfrm>
          <a:prstGeom prst="rect">
            <a:avLst/>
          </a:prstGeom>
          <a:noFill/>
          <a:ln w="9525">
            <a:noFill/>
          </a:ln>
        </p:spPr>
      </p:pic>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97191"/>
                                        </p:tgtEl>
                                        <p:attrNameLst>
                                          <p:attrName>style.visibility</p:attrName>
                                        </p:attrNameLst>
                                      </p:cBhvr>
                                      <p:to>
                                        <p:strVal val="visible"/>
                                      </p:to>
                                    </p:set>
                                    <p:animEffect transition="in" filter="fade">
                                      <p:cBhvr>
                                        <p:cTn id="7" dur="500"/>
                                        <p:tgtEl>
                                          <p:spTgt spid="2097191"/>
                                        </p:tgtEl>
                                      </p:cBhvr>
                                    </p:animEffect>
                                  </p:childTnLst>
                                </p:cTn>
                              </p:par>
                              <p:par>
                                <p:cTn id="8" presetID="10" presetClass="entr" presetSubtype="0" fill="hold" nodeType="withEffect">
                                  <p:stCondLst>
                                    <p:cond delay="0"/>
                                  </p:stCondLst>
                                  <p:childTnLst>
                                    <p:set>
                                      <p:cBhvr>
                                        <p:cTn id="9" dur="1" fill="hold">
                                          <p:stCondLst>
                                            <p:cond delay="0"/>
                                          </p:stCondLst>
                                        </p:cTn>
                                        <p:tgtEl>
                                          <p:spTgt spid="2097194"/>
                                        </p:tgtEl>
                                        <p:attrNameLst>
                                          <p:attrName>style.visibility</p:attrName>
                                        </p:attrNameLst>
                                      </p:cBhvr>
                                      <p:to>
                                        <p:strVal val="visible"/>
                                      </p:to>
                                    </p:set>
                                    <p:animEffect transition="in" filter="fade">
                                      <p:cBhvr>
                                        <p:cTn id="10" dur="500"/>
                                        <p:tgtEl>
                                          <p:spTgt spid="2097194"/>
                                        </p:tgtEl>
                                      </p:cBhvr>
                                    </p:animEffect>
                                  </p:childTnLst>
                                </p:cTn>
                              </p:par>
                              <p:par>
                                <p:cTn id="11" presetID="10" presetClass="entr" presetSubtype="0" fill="hold" nodeType="withEffect">
                                  <p:stCondLst>
                                    <p:cond delay="0"/>
                                  </p:stCondLst>
                                  <p:childTnLst>
                                    <p:set>
                                      <p:cBhvr>
                                        <p:cTn id="12" dur="1" fill="hold">
                                          <p:stCondLst>
                                            <p:cond delay="0"/>
                                          </p:stCondLst>
                                        </p:cTn>
                                        <p:tgtEl>
                                          <p:spTgt spid="2097195"/>
                                        </p:tgtEl>
                                        <p:attrNameLst>
                                          <p:attrName>style.visibility</p:attrName>
                                        </p:attrNameLst>
                                      </p:cBhvr>
                                      <p:to>
                                        <p:strVal val="visible"/>
                                      </p:to>
                                    </p:set>
                                    <p:animEffect transition="in" filter="fade">
                                      <p:cBhvr>
                                        <p:cTn id="13" dur="500"/>
                                        <p:tgtEl>
                                          <p:spTgt spid="2097195"/>
                                        </p:tgtEl>
                                      </p:cBhvr>
                                    </p:animEffect>
                                  </p:childTnLst>
                                </p:cTn>
                              </p:par>
                              <p:par>
                                <p:cTn id="14" presetID="10" presetClass="entr" presetSubtype="0" fill="hold" nodeType="withEffect">
                                  <p:stCondLst>
                                    <p:cond delay="0"/>
                                  </p:stCondLst>
                                  <p:childTnLst>
                                    <p:set>
                                      <p:cBhvr>
                                        <p:cTn id="15" dur="1" fill="hold">
                                          <p:stCondLst>
                                            <p:cond delay="0"/>
                                          </p:stCondLst>
                                        </p:cTn>
                                        <p:tgtEl>
                                          <p:spTgt spid="2097197"/>
                                        </p:tgtEl>
                                        <p:attrNameLst>
                                          <p:attrName>style.visibility</p:attrName>
                                        </p:attrNameLst>
                                      </p:cBhvr>
                                      <p:to>
                                        <p:strVal val="visible"/>
                                      </p:to>
                                    </p:set>
                                    <p:animEffect transition="in" filter="fade">
                                      <p:cBhvr>
                                        <p:cTn id="16" dur="500"/>
                                        <p:tgtEl>
                                          <p:spTgt spid="2097197"/>
                                        </p:tgtEl>
                                      </p:cBhvr>
                                    </p:animEffect>
                                  </p:childTnLst>
                                </p:cTn>
                              </p:par>
                              <p:par>
                                <p:cTn id="17" presetID="10" presetClass="entr" presetSubtype="0" fill="hold" nodeType="withEffect">
                                  <p:stCondLst>
                                    <p:cond delay="0"/>
                                  </p:stCondLst>
                                  <p:childTnLst>
                                    <p:set>
                                      <p:cBhvr>
                                        <p:cTn id="18" dur="1" fill="hold">
                                          <p:stCondLst>
                                            <p:cond delay="0"/>
                                          </p:stCondLst>
                                        </p:cTn>
                                        <p:tgtEl>
                                          <p:spTgt spid="2097192"/>
                                        </p:tgtEl>
                                        <p:attrNameLst>
                                          <p:attrName>style.visibility</p:attrName>
                                        </p:attrNameLst>
                                      </p:cBhvr>
                                      <p:to>
                                        <p:strVal val="visible"/>
                                      </p:to>
                                    </p:set>
                                    <p:animEffect transition="in" filter="fade">
                                      <p:cBhvr>
                                        <p:cTn id="19" dur="500"/>
                                        <p:tgtEl>
                                          <p:spTgt spid="2097192"/>
                                        </p:tgtEl>
                                      </p:cBhvr>
                                    </p:animEffect>
                                  </p:childTnLst>
                                </p:cTn>
                              </p:par>
                              <p:par>
                                <p:cTn id="20" presetID="10" presetClass="entr" presetSubtype="0" fill="hold" nodeType="withEffect">
                                  <p:stCondLst>
                                    <p:cond delay="0"/>
                                  </p:stCondLst>
                                  <p:childTnLst>
                                    <p:set>
                                      <p:cBhvr>
                                        <p:cTn id="21" dur="1" fill="hold">
                                          <p:stCondLst>
                                            <p:cond delay="0"/>
                                          </p:stCondLst>
                                        </p:cTn>
                                        <p:tgtEl>
                                          <p:spTgt spid="2097190"/>
                                        </p:tgtEl>
                                        <p:attrNameLst>
                                          <p:attrName>style.visibility</p:attrName>
                                        </p:attrNameLst>
                                      </p:cBhvr>
                                      <p:to>
                                        <p:strVal val="visible"/>
                                      </p:to>
                                    </p:set>
                                    <p:animEffect transition="in" filter="fade">
                                      <p:cBhvr>
                                        <p:cTn id="22" dur="500"/>
                                        <p:tgtEl>
                                          <p:spTgt spid="2097190"/>
                                        </p:tgtEl>
                                      </p:cBhvr>
                                    </p:animEffect>
                                  </p:childTnLst>
                                </p:cTn>
                              </p:par>
                              <p:par>
                                <p:cTn id="23" presetID="10" presetClass="entr" presetSubtype="0" fill="hold" nodeType="withEffect">
                                  <p:stCondLst>
                                    <p:cond delay="0"/>
                                  </p:stCondLst>
                                  <p:childTnLst>
                                    <p:set>
                                      <p:cBhvr>
                                        <p:cTn id="24" dur="1" fill="hold">
                                          <p:stCondLst>
                                            <p:cond delay="0"/>
                                          </p:stCondLst>
                                        </p:cTn>
                                        <p:tgtEl>
                                          <p:spTgt spid="2097188"/>
                                        </p:tgtEl>
                                        <p:attrNameLst>
                                          <p:attrName>style.visibility</p:attrName>
                                        </p:attrNameLst>
                                      </p:cBhvr>
                                      <p:to>
                                        <p:strVal val="visible"/>
                                      </p:to>
                                    </p:set>
                                    <p:animEffect transition="in" filter="fade">
                                      <p:cBhvr>
                                        <p:cTn id="25" dur="500"/>
                                        <p:tgtEl>
                                          <p:spTgt spid="2097188"/>
                                        </p:tgtEl>
                                      </p:cBhvr>
                                    </p:animEffect>
                                  </p:childTnLst>
                                </p:cTn>
                              </p:par>
                              <p:par>
                                <p:cTn id="26" presetID="10" presetClass="entr" presetSubtype="0" fill="hold" nodeType="withEffect">
                                  <p:stCondLst>
                                    <p:cond delay="0"/>
                                  </p:stCondLst>
                                  <p:childTnLst>
                                    <p:set>
                                      <p:cBhvr>
                                        <p:cTn id="27" dur="1" fill="hold">
                                          <p:stCondLst>
                                            <p:cond delay="0"/>
                                          </p:stCondLst>
                                        </p:cTn>
                                        <p:tgtEl>
                                          <p:spTgt spid="2097196"/>
                                        </p:tgtEl>
                                        <p:attrNameLst>
                                          <p:attrName>style.visibility</p:attrName>
                                        </p:attrNameLst>
                                      </p:cBhvr>
                                      <p:to>
                                        <p:strVal val="visible"/>
                                      </p:to>
                                    </p:set>
                                    <p:animEffect transition="in" filter="fade">
                                      <p:cBhvr>
                                        <p:cTn id="28" dur="500"/>
                                        <p:tgtEl>
                                          <p:spTgt spid="2097196"/>
                                        </p:tgtEl>
                                      </p:cBhvr>
                                    </p:animEffect>
                                  </p:childTnLst>
                                </p:cTn>
                              </p:par>
                              <p:par>
                                <p:cTn id="29" presetID="10" presetClass="entr" presetSubtype="0" fill="hold" nodeType="withEffect">
                                  <p:stCondLst>
                                    <p:cond delay="0"/>
                                  </p:stCondLst>
                                  <p:childTnLst>
                                    <p:set>
                                      <p:cBhvr>
                                        <p:cTn id="30" dur="1" fill="hold">
                                          <p:stCondLst>
                                            <p:cond delay="0"/>
                                          </p:stCondLst>
                                        </p:cTn>
                                        <p:tgtEl>
                                          <p:spTgt spid="2097189"/>
                                        </p:tgtEl>
                                        <p:attrNameLst>
                                          <p:attrName>style.visibility</p:attrName>
                                        </p:attrNameLst>
                                      </p:cBhvr>
                                      <p:to>
                                        <p:strVal val="visible"/>
                                      </p:to>
                                    </p:set>
                                    <p:animEffect transition="in" filter="fade">
                                      <p:cBhvr>
                                        <p:cTn id="31" dur="500"/>
                                        <p:tgtEl>
                                          <p:spTgt spid="2097189"/>
                                        </p:tgtEl>
                                      </p:cBhvr>
                                    </p:animEffect>
                                  </p:childTnLst>
                                </p:cTn>
                              </p:par>
                              <p:par>
                                <p:cTn id="32" presetID="10" presetClass="entr" presetSubtype="0" fill="hold" nodeType="withEffect">
                                  <p:stCondLst>
                                    <p:cond delay="0"/>
                                  </p:stCondLst>
                                  <p:childTnLst>
                                    <p:set>
                                      <p:cBhvr>
                                        <p:cTn id="33" dur="1" fill="hold">
                                          <p:stCondLst>
                                            <p:cond delay="0"/>
                                          </p:stCondLst>
                                        </p:cTn>
                                        <p:tgtEl>
                                          <p:spTgt spid="2097193"/>
                                        </p:tgtEl>
                                        <p:attrNameLst>
                                          <p:attrName>style.visibility</p:attrName>
                                        </p:attrNameLst>
                                      </p:cBhvr>
                                      <p:to>
                                        <p:strVal val="visible"/>
                                      </p:to>
                                    </p:set>
                                    <p:animEffect transition="in" filter="fade">
                                      <p:cBhvr>
                                        <p:cTn id="34" dur="500"/>
                                        <p:tgtEl>
                                          <p:spTgt spid="2097193"/>
                                        </p:tgtEl>
                                      </p:cBhvr>
                                    </p:animEffect>
                                  </p:childTnLst>
                                </p:cTn>
                              </p:par>
                              <p:par>
                                <p:cTn id="35" presetID="10" presetClass="entr" presetSubtype="0" fill="hold" nodeType="withEffect">
                                  <p:stCondLst>
                                    <p:cond delay="0"/>
                                  </p:stCondLst>
                                  <p:childTnLst>
                                    <p:set>
                                      <p:cBhvr>
                                        <p:cTn id="36" dur="1" fill="hold">
                                          <p:stCondLst>
                                            <p:cond delay="0"/>
                                          </p:stCondLst>
                                        </p:cTn>
                                        <p:tgtEl>
                                          <p:spTgt spid="2097187"/>
                                        </p:tgtEl>
                                        <p:attrNameLst>
                                          <p:attrName>style.visibility</p:attrName>
                                        </p:attrNameLst>
                                      </p:cBhvr>
                                      <p:to>
                                        <p:strVal val="visible"/>
                                      </p:to>
                                    </p:set>
                                    <p:animEffect transition="in" filter="fade">
                                      <p:cBhvr>
                                        <p:cTn id="37" dur="500"/>
                                        <p:tgtEl>
                                          <p:spTgt spid="2097187"/>
                                        </p:tgtEl>
                                      </p:cBhvr>
                                    </p:animEffect>
                                  </p:childTnLst>
                                </p:cTn>
                              </p:par>
                              <p:par>
                                <p:cTn id="38" presetID="35" presetClass="path" presetSubtype="0" fill="hold" nodeType="withEffect">
                                  <p:stCondLst>
                                    <p:cond delay="0"/>
                                  </p:stCondLst>
                                  <p:childTnLst>
                                    <p:animMotion origin="layout" path="M 0 0  L -0.25 0  E" pathEditMode="relative" rAng="0" ptsTypes="">
                                      <p:cBhvr>
                                        <p:cTn id="39" dur="3000" fill="hold"/>
                                        <p:tgtEl>
                                          <p:spTgt spid="2097189"/>
                                        </p:tgtEl>
                                        <p:attrNameLst>
                                          <p:attrName>ppt_x</p:attrName>
                                          <p:attrName>ppt_y</p:attrName>
                                        </p:attrNameLst>
                                      </p:cBhvr>
                                      <p:rCtr x="0" y="0"/>
                                    </p:animMotion>
                                  </p:childTnLst>
                                </p:cTn>
                              </p:par>
                              <p:par>
                                <p:cTn id="40" presetID="35" presetClass="path" presetSubtype="0" fill="hold" nodeType="withEffect">
                                  <p:stCondLst>
                                    <p:cond delay="0"/>
                                  </p:stCondLst>
                                  <p:childTnLst>
                                    <p:animMotion origin="layout" path="M 4.16667E-6 3.33333E-6 L -0.31632 3.33333E-6 " pathEditMode="relative" rAng="0" ptsTypes="AA">
                                      <p:cBhvr>
                                        <p:cTn id="41" dur="3000" fill="hold"/>
                                        <p:tgtEl>
                                          <p:spTgt spid="2097196"/>
                                        </p:tgtEl>
                                        <p:attrNameLst>
                                          <p:attrName>ppt_x</p:attrName>
                                          <p:attrName>ppt_y</p:attrName>
                                        </p:attrNameLst>
                                      </p:cBhvr>
                                      <p:rCtr x="-15800" y="0"/>
                                    </p:animMotion>
                                  </p:childTnLst>
                                </p:cTn>
                              </p:par>
                              <p:par>
                                <p:cTn id="42" presetID="35" presetClass="path" presetSubtype="0" fill="hold" nodeType="withEffect">
                                  <p:stCondLst>
                                    <p:cond delay="0"/>
                                  </p:stCondLst>
                                  <p:childTnLst>
                                    <p:animMotion origin="layout" path="M 0.00504 -1.85185E-6 L -0.46684 -1.85185E-6 " pathEditMode="relative" rAng="0" ptsTypes="AA">
                                      <p:cBhvr>
                                        <p:cTn id="43" dur="3000" fill="hold"/>
                                        <p:tgtEl>
                                          <p:spTgt spid="2097193"/>
                                        </p:tgtEl>
                                        <p:attrNameLst>
                                          <p:attrName>ppt_x</p:attrName>
                                          <p:attrName>ppt_y</p:attrName>
                                        </p:attrNameLst>
                                      </p:cBhvr>
                                      <p:rCtr x="-23600" y="0"/>
                                    </p:animMotion>
                                  </p:childTnLst>
                                </p:cTn>
                              </p:par>
                              <p:par>
                                <p:cTn id="44" presetID="35" presetClass="path" presetSubtype="0" fill="hold" nodeType="withEffect">
                                  <p:stCondLst>
                                    <p:cond delay="0"/>
                                  </p:stCondLst>
                                  <p:childTnLst>
                                    <p:animMotion origin="layout" path="M -3.05556E-6 1.11111E-6 L -0.19531 1.11111E-6 " pathEditMode="relative" rAng="0" ptsTypes="AA">
                                      <p:cBhvr>
                                        <p:cTn id="45" dur="3000" fill="hold"/>
                                        <p:tgtEl>
                                          <p:spTgt spid="2097192"/>
                                        </p:tgtEl>
                                        <p:attrNameLst>
                                          <p:attrName>ppt_x</p:attrName>
                                          <p:attrName>ppt_y</p:attrName>
                                        </p:attrNameLst>
                                      </p:cBhvr>
                                      <p:rCtr x="-9800" y="0"/>
                                    </p:animMotion>
                                  </p:childTnLst>
                                </p:cTn>
                              </p:par>
                              <p:par>
                                <p:cTn id="46" presetID="35" presetClass="path" presetSubtype="0" fill="hold" nodeType="withEffect">
                                  <p:stCondLst>
                                    <p:cond delay="0"/>
                                  </p:stCondLst>
                                  <p:childTnLst>
                                    <p:animMotion origin="layout" path="M 5.55556E-7 2.59259E-6 L -0.43594 2.59259E-6 " pathEditMode="relative" rAng="0" ptsTypes="AA">
                                      <p:cBhvr>
                                        <p:cTn id="47" dur="3000" fill="hold"/>
                                        <p:tgtEl>
                                          <p:spTgt spid="2097194"/>
                                        </p:tgtEl>
                                        <p:attrNameLst>
                                          <p:attrName>ppt_x</p:attrName>
                                          <p:attrName>ppt_y</p:attrName>
                                        </p:attrNameLst>
                                      </p:cBhvr>
                                      <p:rCtr x="-21800" y="0"/>
                                    </p:animMotion>
                                  </p:childTnLst>
                                </p:cTn>
                              </p:par>
                              <p:par>
                                <p:cTn id="48" presetID="35" presetClass="path" presetSubtype="0" fill="hold" nodeType="withEffect">
                                  <p:stCondLst>
                                    <p:cond delay="0"/>
                                  </p:stCondLst>
                                  <p:childTnLst>
                                    <p:animMotion origin="layout" path="M 3.05556E-6 -1.85185E-6 L -0.33577 -1.85185E-6 " pathEditMode="relative" rAng="0" ptsTypes="AA">
                                      <p:cBhvr>
                                        <p:cTn id="49" dur="3000" fill="hold"/>
                                        <p:tgtEl>
                                          <p:spTgt spid="2097197"/>
                                        </p:tgtEl>
                                        <p:attrNameLst>
                                          <p:attrName>ppt_x</p:attrName>
                                          <p:attrName>ppt_y</p:attrName>
                                        </p:attrNameLst>
                                      </p:cBhvr>
                                      <p:rCtr x="-16800" y="0"/>
                                    </p:animMotion>
                                  </p:childTnLst>
                                </p:cTn>
                              </p:par>
                              <p:par>
                                <p:cTn id="50" presetID="35" presetClass="path" presetSubtype="0" fill="hold" nodeType="withEffect">
                                  <p:stCondLst>
                                    <p:cond delay="0"/>
                                  </p:stCondLst>
                                  <p:childTnLst>
                                    <p:animMotion origin="layout" path="M 1.66667E-6 -1.85185E-6 L -0.57188 -1.85185E-6 " pathEditMode="relative" rAng="0" ptsTypes="AA">
                                      <p:cBhvr>
                                        <p:cTn id="51" dur="3000" fill="hold"/>
                                        <p:tgtEl>
                                          <p:spTgt spid="2097188"/>
                                        </p:tgtEl>
                                        <p:attrNameLst>
                                          <p:attrName>ppt_x</p:attrName>
                                          <p:attrName>ppt_y</p:attrName>
                                        </p:attrNameLst>
                                      </p:cBhvr>
                                      <p:rCtr x="-28600" y="0"/>
                                    </p:animMotion>
                                  </p:childTnLst>
                                </p:cTn>
                              </p:par>
                              <p:par>
                                <p:cTn id="52" presetID="35" presetClass="path" presetSubtype="0" fill="hold" nodeType="withEffect">
                                  <p:stCondLst>
                                    <p:cond delay="0"/>
                                  </p:stCondLst>
                                  <p:childTnLst>
                                    <p:animMotion origin="layout" path="M 1.66667E-6 -1.85185E-6 L -0.57188 -1.85185E-6 " pathEditMode="relative" rAng="0" ptsTypes="AA">
                                      <p:cBhvr>
                                        <p:cTn id="53" dur="3000" fill="hold"/>
                                        <p:tgtEl>
                                          <p:spTgt spid="2097187"/>
                                        </p:tgtEl>
                                        <p:attrNameLst>
                                          <p:attrName>ppt_x</p:attrName>
                                          <p:attrName>ppt_y</p:attrName>
                                        </p:attrNameLst>
                                      </p:cBhvr>
                                      <p:rCtr x="-28600" y="0"/>
                                    </p:animMotion>
                                  </p:childTnLst>
                                </p:cTn>
                              </p:par>
                              <p:par>
                                <p:cTn id="54" presetID="63" presetClass="path" presetSubtype="0" fill="hold" nodeType="withEffect">
                                  <p:stCondLst>
                                    <p:cond delay="0"/>
                                  </p:stCondLst>
                                  <p:childTnLst>
                                    <p:animMotion origin="layout" path="M 5.55556E-7 2.59259E-6 L 0.43906 2.59259E-6 " pathEditMode="relative" rAng="0" ptsTypes="AA">
                                      <p:cBhvr>
                                        <p:cTn id="55" dur="3000" fill="hold"/>
                                        <p:tgtEl>
                                          <p:spTgt spid="2097190"/>
                                        </p:tgtEl>
                                        <p:attrNameLst>
                                          <p:attrName>ppt_x</p:attrName>
                                          <p:attrName>ppt_y</p:attrName>
                                        </p:attrNameLst>
                                      </p:cBhvr>
                                      <p:rCtr x="21900" y="0"/>
                                    </p:animMotion>
                                  </p:childTnLst>
                                </p:cTn>
                              </p:par>
                              <p:par>
                                <p:cTn id="56" presetID="63" presetClass="path" presetSubtype="0" fill="hold" nodeType="withEffect">
                                  <p:stCondLst>
                                    <p:cond delay="0"/>
                                  </p:stCondLst>
                                  <p:childTnLst>
                                    <p:animMotion origin="layout" path="M -1.38889E-6 2.96296E-6 L 0.62813 2.96296E-6 " pathEditMode="relative" rAng="0" ptsTypes="AA">
                                      <p:cBhvr>
                                        <p:cTn id="57" dur="3000" fill="hold"/>
                                        <p:tgtEl>
                                          <p:spTgt spid="2097191"/>
                                        </p:tgtEl>
                                        <p:attrNameLst>
                                          <p:attrName>ppt_x</p:attrName>
                                          <p:attrName>ppt_y</p:attrName>
                                        </p:attrNameLst>
                                      </p:cBhvr>
                                      <p:rCtr x="31400" y="0"/>
                                    </p:animMotion>
                                  </p:childTnLst>
                                </p:cTn>
                              </p:par>
                              <p:par>
                                <p:cTn id="58" presetID="63" presetClass="path" presetSubtype="0" fill="hold" nodeType="withEffect">
                                  <p:stCondLst>
                                    <p:cond delay="0"/>
                                  </p:stCondLst>
                                  <p:childTnLst>
                                    <p:animMotion origin="layout" path="M 2.77778E-6 -2.96296E-6 L 0.42465 -2.96296E-6 " pathEditMode="relative" rAng="0" ptsTypes="AA">
                                      <p:cBhvr>
                                        <p:cTn id="59" dur="3000" fill="hold"/>
                                        <p:tgtEl>
                                          <p:spTgt spid="2097195"/>
                                        </p:tgtEl>
                                        <p:attrNameLst>
                                          <p:attrName>ppt_x</p:attrName>
                                          <p:attrName>ppt_y</p:attrName>
                                        </p:attrNameLst>
                                      </p:cBhvr>
                                      <p:rCtr x="21200" y="0"/>
                                    </p:animMotion>
                                  </p:childTnLst>
                                </p:cTn>
                              </p:par>
                              <p:par>
                                <p:cTn id="60" presetID="10" presetClass="exit" presetSubtype="0" fill="hold" nodeType="withEffect">
                                  <p:stCondLst>
                                    <p:cond delay="2500"/>
                                  </p:stCondLst>
                                  <p:childTnLst>
                                    <p:animEffect transition="out" filter="fade">
                                      <p:cBhvr>
                                        <p:cTn id="61" dur="500"/>
                                        <p:tgtEl>
                                          <p:spTgt spid="2097191"/>
                                        </p:tgtEl>
                                      </p:cBhvr>
                                    </p:animEffect>
                                    <p:set>
                                      <p:cBhvr>
                                        <p:cTn id="62" dur="1" fill="hold">
                                          <p:stCondLst>
                                            <p:cond delay="499"/>
                                          </p:stCondLst>
                                        </p:cTn>
                                        <p:tgtEl>
                                          <p:spTgt spid="2097191"/>
                                        </p:tgtEl>
                                        <p:attrNameLst>
                                          <p:attrName>style.visibility</p:attrName>
                                        </p:attrNameLst>
                                      </p:cBhvr>
                                      <p:to>
                                        <p:strVal val="hidden"/>
                                      </p:to>
                                    </p:set>
                                  </p:childTnLst>
                                </p:cTn>
                              </p:par>
                              <p:par>
                                <p:cTn id="63" presetID="10" presetClass="exit" presetSubtype="0" fill="hold" nodeType="withEffect">
                                  <p:stCondLst>
                                    <p:cond delay="2500"/>
                                  </p:stCondLst>
                                  <p:childTnLst>
                                    <p:animEffect transition="out" filter="fade">
                                      <p:cBhvr>
                                        <p:cTn id="64" dur="500"/>
                                        <p:tgtEl>
                                          <p:spTgt spid="2097190"/>
                                        </p:tgtEl>
                                      </p:cBhvr>
                                    </p:animEffect>
                                    <p:set>
                                      <p:cBhvr>
                                        <p:cTn id="65" dur="1" fill="hold">
                                          <p:stCondLst>
                                            <p:cond delay="499"/>
                                          </p:stCondLst>
                                        </p:cTn>
                                        <p:tgtEl>
                                          <p:spTgt spid="2097190"/>
                                        </p:tgtEl>
                                        <p:attrNameLst>
                                          <p:attrName>style.visibility</p:attrName>
                                        </p:attrNameLst>
                                      </p:cBhvr>
                                      <p:to>
                                        <p:strVal val="hidden"/>
                                      </p:to>
                                    </p:set>
                                  </p:childTnLst>
                                </p:cTn>
                              </p:par>
                              <p:par>
                                <p:cTn id="66" presetID="10" presetClass="exit" presetSubtype="0" fill="hold" nodeType="withEffect">
                                  <p:stCondLst>
                                    <p:cond delay="2500"/>
                                  </p:stCondLst>
                                  <p:childTnLst>
                                    <p:animEffect transition="out" filter="fade">
                                      <p:cBhvr>
                                        <p:cTn id="67" dur="500"/>
                                        <p:tgtEl>
                                          <p:spTgt spid="2097188"/>
                                        </p:tgtEl>
                                      </p:cBhvr>
                                    </p:animEffect>
                                    <p:set>
                                      <p:cBhvr>
                                        <p:cTn id="68" dur="1" fill="hold">
                                          <p:stCondLst>
                                            <p:cond delay="499"/>
                                          </p:stCondLst>
                                        </p:cTn>
                                        <p:tgtEl>
                                          <p:spTgt spid="2097188"/>
                                        </p:tgtEl>
                                        <p:attrNameLst>
                                          <p:attrName>style.visibility</p:attrName>
                                        </p:attrNameLst>
                                      </p:cBhvr>
                                      <p:to>
                                        <p:strVal val="hidden"/>
                                      </p:to>
                                    </p:set>
                                  </p:childTnLst>
                                </p:cTn>
                              </p:par>
                              <p:par>
                                <p:cTn id="69" presetID="10" presetClass="exit" presetSubtype="0" fill="hold" nodeType="withEffect">
                                  <p:stCondLst>
                                    <p:cond delay="2500"/>
                                  </p:stCondLst>
                                  <p:childTnLst>
                                    <p:animEffect transition="out" filter="fade">
                                      <p:cBhvr>
                                        <p:cTn id="70" dur="500"/>
                                        <p:tgtEl>
                                          <p:spTgt spid="2097194"/>
                                        </p:tgtEl>
                                      </p:cBhvr>
                                    </p:animEffect>
                                    <p:set>
                                      <p:cBhvr>
                                        <p:cTn id="71" dur="1" fill="hold">
                                          <p:stCondLst>
                                            <p:cond delay="499"/>
                                          </p:stCondLst>
                                        </p:cTn>
                                        <p:tgtEl>
                                          <p:spTgt spid="2097194"/>
                                        </p:tgtEl>
                                        <p:attrNameLst>
                                          <p:attrName>style.visibility</p:attrName>
                                        </p:attrNameLst>
                                      </p:cBhvr>
                                      <p:to>
                                        <p:strVal val="hidden"/>
                                      </p:to>
                                    </p:set>
                                  </p:childTnLst>
                                </p:cTn>
                              </p:par>
                              <p:par>
                                <p:cTn id="72" presetID="10" presetClass="exit" presetSubtype="0" fill="hold" nodeType="withEffect">
                                  <p:stCondLst>
                                    <p:cond delay="2500"/>
                                  </p:stCondLst>
                                  <p:childTnLst>
                                    <p:animEffect transition="out" filter="fade">
                                      <p:cBhvr>
                                        <p:cTn id="73" dur="500"/>
                                        <p:tgtEl>
                                          <p:spTgt spid="2097192"/>
                                        </p:tgtEl>
                                      </p:cBhvr>
                                    </p:animEffect>
                                    <p:set>
                                      <p:cBhvr>
                                        <p:cTn id="74" dur="1" fill="hold">
                                          <p:stCondLst>
                                            <p:cond delay="499"/>
                                          </p:stCondLst>
                                        </p:cTn>
                                        <p:tgtEl>
                                          <p:spTgt spid="2097192"/>
                                        </p:tgtEl>
                                        <p:attrNameLst>
                                          <p:attrName>style.visibility</p:attrName>
                                        </p:attrNameLst>
                                      </p:cBhvr>
                                      <p:to>
                                        <p:strVal val="hidden"/>
                                      </p:to>
                                    </p:set>
                                  </p:childTnLst>
                                </p:cTn>
                              </p:par>
                              <p:par>
                                <p:cTn id="75" presetID="10" presetClass="exit" presetSubtype="0" fill="hold" nodeType="withEffect">
                                  <p:stCondLst>
                                    <p:cond delay="2500"/>
                                  </p:stCondLst>
                                  <p:childTnLst>
                                    <p:animEffect transition="out" filter="fade">
                                      <p:cBhvr>
                                        <p:cTn id="76" dur="500"/>
                                        <p:tgtEl>
                                          <p:spTgt spid="2097196"/>
                                        </p:tgtEl>
                                      </p:cBhvr>
                                    </p:animEffect>
                                    <p:set>
                                      <p:cBhvr>
                                        <p:cTn id="77" dur="1" fill="hold">
                                          <p:stCondLst>
                                            <p:cond delay="499"/>
                                          </p:stCondLst>
                                        </p:cTn>
                                        <p:tgtEl>
                                          <p:spTgt spid="2097196"/>
                                        </p:tgtEl>
                                        <p:attrNameLst>
                                          <p:attrName>style.visibility</p:attrName>
                                        </p:attrNameLst>
                                      </p:cBhvr>
                                      <p:to>
                                        <p:strVal val="hidden"/>
                                      </p:to>
                                    </p:set>
                                  </p:childTnLst>
                                </p:cTn>
                              </p:par>
                              <p:par>
                                <p:cTn id="78" presetID="10" presetClass="exit" presetSubtype="0" fill="hold" nodeType="withEffect">
                                  <p:stCondLst>
                                    <p:cond delay="2500"/>
                                  </p:stCondLst>
                                  <p:childTnLst>
                                    <p:animEffect transition="out" filter="fade">
                                      <p:cBhvr>
                                        <p:cTn id="79" dur="500"/>
                                        <p:tgtEl>
                                          <p:spTgt spid="2097189"/>
                                        </p:tgtEl>
                                      </p:cBhvr>
                                    </p:animEffect>
                                    <p:set>
                                      <p:cBhvr>
                                        <p:cTn id="80" dur="1" fill="hold">
                                          <p:stCondLst>
                                            <p:cond delay="499"/>
                                          </p:stCondLst>
                                        </p:cTn>
                                        <p:tgtEl>
                                          <p:spTgt spid="2097189"/>
                                        </p:tgtEl>
                                        <p:attrNameLst>
                                          <p:attrName>style.visibility</p:attrName>
                                        </p:attrNameLst>
                                      </p:cBhvr>
                                      <p:to>
                                        <p:strVal val="hidden"/>
                                      </p:to>
                                    </p:set>
                                  </p:childTnLst>
                                </p:cTn>
                              </p:par>
                              <p:par>
                                <p:cTn id="81" presetID="10" presetClass="exit" presetSubtype="0" fill="hold" nodeType="withEffect">
                                  <p:stCondLst>
                                    <p:cond delay="2500"/>
                                  </p:stCondLst>
                                  <p:childTnLst>
                                    <p:animEffect transition="out" filter="fade">
                                      <p:cBhvr>
                                        <p:cTn id="82" dur="500"/>
                                        <p:tgtEl>
                                          <p:spTgt spid="2097187"/>
                                        </p:tgtEl>
                                      </p:cBhvr>
                                    </p:animEffect>
                                    <p:set>
                                      <p:cBhvr>
                                        <p:cTn id="83" dur="1" fill="hold">
                                          <p:stCondLst>
                                            <p:cond delay="499"/>
                                          </p:stCondLst>
                                        </p:cTn>
                                        <p:tgtEl>
                                          <p:spTgt spid="2097187"/>
                                        </p:tgtEl>
                                        <p:attrNameLst>
                                          <p:attrName>style.visibility</p:attrName>
                                        </p:attrNameLst>
                                      </p:cBhvr>
                                      <p:to>
                                        <p:strVal val="hidden"/>
                                      </p:to>
                                    </p:set>
                                  </p:childTnLst>
                                </p:cTn>
                              </p:par>
                              <p:par>
                                <p:cTn id="84" presetID="10" presetClass="exit" presetSubtype="0" fill="hold" nodeType="withEffect">
                                  <p:stCondLst>
                                    <p:cond delay="2500"/>
                                  </p:stCondLst>
                                  <p:childTnLst>
                                    <p:animEffect transition="out" filter="fade">
                                      <p:cBhvr>
                                        <p:cTn id="85" dur="500"/>
                                        <p:tgtEl>
                                          <p:spTgt spid="2097195"/>
                                        </p:tgtEl>
                                      </p:cBhvr>
                                    </p:animEffect>
                                    <p:set>
                                      <p:cBhvr>
                                        <p:cTn id="86" dur="1" fill="hold">
                                          <p:stCondLst>
                                            <p:cond delay="499"/>
                                          </p:stCondLst>
                                        </p:cTn>
                                        <p:tgtEl>
                                          <p:spTgt spid="2097195"/>
                                        </p:tgtEl>
                                        <p:attrNameLst>
                                          <p:attrName>style.visibility</p:attrName>
                                        </p:attrNameLst>
                                      </p:cBhvr>
                                      <p:to>
                                        <p:strVal val="hidden"/>
                                      </p:to>
                                    </p:set>
                                  </p:childTnLst>
                                </p:cTn>
                              </p:par>
                              <p:par>
                                <p:cTn id="87" presetID="10" presetClass="exit" presetSubtype="0" fill="hold" nodeType="withEffect">
                                  <p:stCondLst>
                                    <p:cond delay="2500"/>
                                  </p:stCondLst>
                                  <p:childTnLst>
                                    <p:animEffect transition="out" filter="fade">
                                      <p:cBhvr>
                                        <p:cTn id="88" dur="500"/>
                                        <p:tgtEl>
                                          <p:spTgt spid="2097197"/>
                                        </p:tgtEl>
                                      </p:cBhvr>
                                    </p:animEffect>
                                    <p:set>
                                      <p:cBhvr>
                                        <p:cTn id="89" dur="1" fill="hold">
                                          <p:stCondLst>
                                            <p:cond delay="499"/>
                                          </p:stCondLst>
                                        </p:cTn>
                                        <p:tgtEl>
                                          <p:spTgt spid="2097197"/>
                                        </p:tgtEl>
                                        <p:attrNameLst>
                                          <p:attrName>style.visibility</p:attrName>
                                        </p:attrNameLst>
                                      </p:cBhvr>
                                      <p:to>
                                        <p:strVal val="hidden"/>
                                      </p:to>
                                    </p:set>
                                  </p:childTnLst>
                                </p:cTn>
                              </p:par>
                              <p:par>
                                <p:cTn id="90" presetID="10" presetClass="exit" presetSubtype="0" fill="hold" nodeType="withEffect">
                                  <p:stCondLst>
                                    <p:cond delay="2500"/>
                                  </p:stCondLst>
                                  <p:childTnLst>
                                    <p:animEffect transition="out" filter="fade">
                                      <p:cBhvr>
                                        <p:cTn id="91" dur="500"/>
                                        <p:tgtEl>
                                          <p:spTgt spid="2097193"/>
                                        </p:tgtEl>
                                      </p:cBhvr>
                                    </p:animEffect>
                                    <p:set>
                                      <p:cBhvr>
                                        <p:cTn id="92" dur="1" fill="hold">
                                          <p:stCondLst>
                                            <p:cond delay="499"/>
                                          </p:stCondLst>
                                        </p:cTn>
                                        <p:tgtEl>
                                          <p:spTgt spid="2097193"/>
                                        </p:tgtEl>
                                        <p:attrNameLst>
                                          <p:attrName>style.visibility</p:attrName>
                                        </p:attrNameLst>
                                      </p:cBhvr>
                                      <p:to>
                                        <p:strVal val="hidden"/>
                                      </p:to>
                                    </p:set>
                                  </p:childTnLst>
                                </p:cTn>
                              </p:par>
                              <p:par>
                                <p:cTn id="93" presetID="10" presetClass="entr" presetSubtype="0" fill="hold" nodeType="withEffect">
                                  <p:stCondLst>
                                    <p:cond delay="0"/>
                                  </p:stCondLst>
                                  <p:childTnLst>
                                    <p:set>
                                      <p:cBhvr>
                                        <p:cTn id="94" dur="1" fill="hold">
                                          <p:stCondLst>
                                            <p:cond delay="0"/>
                                          </p:stCondLst>
                                        </p:cTn>
                                        <p:tgtEl>
                                          <p:spTgt spid="2097186"/>
                                        </p:tgtEl>
                                        <p:attrNameLst>
                                          <p:attrName>style.visibility</p:attrName>
                                        </p:attrNameLst>
                                      </p:cBhvr>
                                      <p:to>
                                        <p:strVal val="visible"/>
                                      </p:to>
                                    </p:set>
                                    <p:animEffect transition="in" filter="fade">
                                      <p:cBhvr>
                                        <p:cTn id="95" dur="100"/>
                                        <p:tgtEl>
                                          <p:spTgt spid="2097186"/>
                                        </p:tgtEl>
                                      </p:cBhvr>
                                    </p:animEffect>
                                  </p:childTnLst>
                                </p:cTn>
                              </p:par>
                              <p:par>
                                <p:cTn id="96" presetID="10" presetClass="entr" presetSubtype="0" fill="hold" nodeType="withEffect">
                                  <p:stCondLst>
                                    <p:cond delay="600"/>
                                  </p:stCondLst>
                                  <p:childTnLst>
                                    <p:set>
                                      <p:cBhvr>
                                        <p:cTn id="97" dur="1" fill="hold">
                                          <p:stCondLst>
                                            <p:cond delay="0"/>
                                          </p:stCondLst>
                                        </p:cTn>
                                        <p:tgtEl>
                                          <p:spTgt spid="2097185"/>
                                        </p:tgtEl>
                                        <p:attrNameLst>
                                          <p:attrName>style.visibility</p:attrName>
                                        </p:attrNameLst>
                                      </p:cBhvr>
                                      <p:to>
                                        <p:strVal val="visible"/>
                                      </p:to>
                                    </p:set>
                                    <p:animEffect transition="in" filter="fade">
                                      <p:cBhvr>
                                        <p:cTn id="98" dur="100"/>
                                        <p:tgtEl>
                                          <p:spTgt spid="2097185"/>
                                        </p:tgtEl>
                                      </p:cBhvr>
                                    </p:animEffect>
                                  </p:childTnLst>
                                </p:cTn>
                              </p:par>
                              <p:par>
                                <p:cTn id="99" presetID="10" presetClass="entr" presetSubtype="0" fill="hold" nodeType="withEffect">
                                  <p:stCondLst>
                                    <p:cond delay="200"/>
                                  </p:stCondLst>
                                  <p:childTnLst>
                                    <p:set>
                                      <p:cBhvr>
                                        <p:cTn id="100" dur="1" fill="hold">
                                          <p:stCondLst>
                                            <p:cond delay="0"/>
                                          </p:stCondLst>
                                        </p:cTn>
                                        <p:tgtEl>
                                          <p:spTgt spid="2097184"/>
                                        </p:tgtEl>
                                        <p:attrNameLst>
                                          <p:attrName>style.visibility</p:attrName>
                                        </p:attrNameLst>
                                      </p:cBhvr>
                                      <p:to>
                                        <p:strVal val="visible"/>
                                      </p:to>
                                    </p:set>
                                    <p:animEffect transition="in" filter="fade">
                                      <p:cBhvr>
                                        <p:cTn id="101" dur="100"/>
                                        <p:tgtEl>
                                          <p:spTgt spid="2097184"/>
                                        </p:tgtEl>
                                      </p:cBhvr>
                                    </p:animEffect>
                                  </p:childTnLst>
                                </p:cTn>
                              </p:par>
                              <p:par>
                                <p:cTn id="102" presetID="10" presetClass="entr" presetSubtype="0" fill="hold" nodeType="withEffect">
                                  <p:stCondLst>
                                    <p:cond delay="1800"/>
                                  </p:stCondLst>
                                  <p:childTnLst>
                                    <p:set>
                                      <p:cBhvr>
                                        <p:cTn id="103" dur="1" fill="hold">
                                          <p:stCondLst>
                                            <p:cond delay="0"/>
                                          </p:stCondLst>
                                        </p:cTn>
                                        <p:tgtEl>
                                          <p:spTgt spid="2097183"/>
                                        </p:tgtEl>
                                        <p:attrNameLst>
                                          <p:attrName>style.visibility</p:attrName>
                                        </p:attrNameLst>
                                      </p:cBhvr>
                                      <p:to>
                                        <p:strVal val="visible"/>
                                      </p:to>
                                    </p:set>
                                    <p:animEffect transition="in" filter="fade">
                                      <p:cBhvr>
                                        <p:cTn id="104" dur="100"/>
                                        <p:tgtEl>
                                          <p:spTgt spid="2097183"/>
                                        </p:tgtEl>
                                      </p:cBhvr>
                                    </p:animEffect>
                                  </p:childTnLst>
                                </p:cTn>
                              </p:par>
                              <p:par>
                                <p:cTn id="105" presetID="10" presetClass="entr" presetSubtype="0" fill="hold" nodeType="withEffect">
                                  <p:stCondLst>
                                    <p:cond delay="2200"/>
                                  </p:stCondLst>
                                  <p:childTnLst>
                                    <p:set>
                                      <p:cBhvr>
                                        <p:cTn id="106" dur="1" fill="hold">
                                          <p:stCondLst>
                                            <p:cond delay="0"/>
                                          </p:stCondLst>
                                        </p:cTn>
                                        <p:tgtEl>
                                          <p:spTgt spid="2097182"/>
                                        </p:tgtEl>
                                        <p:attrNameLst>
                                          <p:attrName>style.visibility</p:attrName>
                                        </p:attrNameLst>
                                      </p:cBhvr>
                                      <p:to>
                                        <p:strVal val="visible"/>
                                      </p:to>
                                    </p:set>
                                    <p:animEffect transition="in" filter="fade">
                                      <p:cBhvr>
                                        <p:cTn id="107" dur="100"/>
                                        <p:tgtEl>
                                          <p:spTgt spid="2097182"/>
                                        </p:tgtEl>
                                      </p:cBhvr>
                                    </p:animEffect>
                                  </p:childTnLst>
                                </p:cTn>
                              </p:par>
                              <p:par>
                                <p:cTn id="108" presetID="53" presetClass="exit" presetSubtype="16" fill="hold" nodeType="withEffect">
                                  <p:stCondLst>
                                    <p:cond delay="100"/>
                                  </p:stCondLst>
                                  <p:childTnLst>
                                    <p:anim calcmode="lin" valueType="num">
                                      <p:cBhvr>
                                        <p:cTn id="109" dur="1000"/>
                                        <p:tgtEl>
                                          <p:spTgt spid="2097186"/>
                                        </p:tgtEl>
                                        <p:attrNameLst>
                                          <p:attrName>ppt_w</p:attrName>
                                        </p:attrNameLst>
                                      </p:cBhvr>
                                      <p:tavLst>
                                        <p:tav tm="0">
                                          <p:val>
                                            <p:strVal val="ppt_w"/>
                                          </p:val>
                                        </p:tav>
                                        <p:tav tm="100000">
                                          <p:val>
                                            <p:fltVal val="0"/>
                                          </p:val>
                                        </p:tav>
                                      </p:tavLst>
                                    </p:anim>
                                    <p:anim calcmode="lin" valueType="num">
                                      <p:cBhvr>
                                        <p:cTn id="110" dur="1000"/>
                                        <p:tgtEl>
                                          <p:spTgt spid="2097186"/>
                                        </p:tgtEl>
                                        <p:attrNameLst>
                                          <p:attrName>ppt_h</p:attrName>
                                        </p:attrNameLst>
                                      </p:cBhvr>
                                      <p:tavLst>
                                        <p:tav tm="0">
                                          <p:val>
                                            <p:strVal val="ppt_h"/>
                                          </p:val>
                                        </p:tav>
                                        <p:tav tm="100000">
                                          <p:val>
                                            <p:fltVal val="0"/>
                                          </p:val>
                                        </p:tav>
                                      </p:tavLst>
                                    </p:anim>
                                    <p:animEffect transition="out" filter="fade">
                                      <p:cBhvr>
                                        <p:cTn id="111" dur="1000"/>
                                        <p:tgtEl>
                                          <p:spTgt spid="2097186"/>
                                        </p:tgtEl>
                                      </p:cBhvr>
                                    </p:animEffect>
                                    <p:set>
                                      <p:cBhvr>
                                        <p:cTn id="112" dur="1" fill="hold">
                                          <p:stCondLst>
                                            <p:cond delay="999"/>
                                          </p:stCondLst>
                                        </p:cTn>
                                        <p:tgtEl>
                                          <p:spTgt spid="2097186"/>
                                        </p:tgtEl>
                                        <p:attrNameLst>
                                          <p:attrName>style.visibility</p:attrName>
                                        </p:attrNameLst>
                                      </p:cBhvr>
                                      <p:to>
                                        <p:strVal val="hidden"/>
                                      </p:to>
                                    </p:set>
                                  </p:childTnLst>
                                </p:cTn>
                              </p:par>
                              <p:par>
                                <p:cTn id="113" presetID="53" presetClass="exit" presetSubtype="16" fill="hold" nodeType="withEffect">
                                  <p:stCondLst>
                                    <p:cond delay="700"/>
                                  </p:stCondLst>
                                  <p:childTnLst>
                                    <p:anim calcmode="lin" valueType="num">
                                      <p:cBhvr>
                                        <p:cTn id="114" dur="500"/>
                                        <p:tgtEl>
                                          <p:spTgt spid="2097185"/>
                                        </p:tgtEl>
                                        <p:attrNameLst>
                                          <p:attrName>ppt_w</p:attrName>
                                        </p:attrNameLst>
                                      </p:cBhvr>
                                      <p:tavLst>
                                        <p:tav tm="0">
                                          <p:val>
                                            <p:strVal val="ppt_w"/>
                                          </p:val>
                                        </p:tav>
                                        <p:tav tm="100000">
                                          <p:val>
                                            <p:fltVal val="0"/>
                                          </p:val>
                                        </p:tav>
                                      </p:tavLst>
                                    </p:anim>
                                    <p:anim calcmode="lin" valueType="num">
                                      <p:cBhvr>
                                        <p:cTn id="115" dur="500"/>
                                        <p:tgtEl>
                                          <p:spTgt spid="2097185"/>
                                        </p:tgtEl>
                                        <p:attrNameLst>
                                          <p:attrName>ppt_h</p:attrName>
                                        </p:attrNameLst>
                                      </p:cBhvr>
                                      <p:tavLst>
                                        <p:tav tm="0">
                                          <p:val>
                                            <p:strVal val="ppt_h"/>
                                          </p:val>
                                        </p:tav>
                                        <p:tav tm="100000">
                                          <p:val>
                                            <p:fltVal val="0"/>
                                          </p:val>
                                        </p:tav>
                                      </p:tavLst>
                                    </p:anim>
                                    <p:animEffect transition="out" filter="fade">
                                      <p:cBhvr>
                                        <p:cTn id="116" dur="500"/>
                                        <p:tgtEl>
                                          <p:spTgt spid="2097185"/>
                                        </p:tgtEl>
                                      </p:cBhvr>
                                    </p:animEffect>
                                    <p:set>
                                      <p:cBhvr>
                                        <p:cTn id="117" dur="1" fill="hold">
                                          <p:stCondLst>
                                            <p:cond delay="499"/>
                                          </p:stCondLst>
                                        </p:cTn>
                                        <p:tgtEl>
                                          <p:spTgt spid="2097185"/>
                                        </p:tgtEl>
                                        <p:attrNameLst>
                                          <p:attrName>style.visibility</p:attrName>
                                        </p:attrNameLst>
                                      </p:cBhvr>
                                      <p:to>
                                        <p:strVal val="hidden"/>
                                      </p:to>
                                    </p:set>
                                  </p:childTnLst>
                                </p:cTn>
                              </p:par>
                              <p:par>
                                <p:cTn id="118" presetID="53" presetClass="exit" presetSubtype="16" fill="hold" nodeType="withEffect">
                                  <p:stCondLst>
                                    <p:cond delay="300"/>
                                  </p:stCondLst>
                                  <p:childTnLst>
                                    <p:anim calcmode="lin" valueType="num">
                                      <p:cBhvr>
                                        <p:cTn id="119" dur="500"/>
                                        <p:tgtEl>
                                          <p:spTgt spid="2097184"/>
                                        </p:tgtEl>
                                        <p:attrNameLst>
                                          <p:attrName>ppt_w</p:attrName>
                                        </p:attrNameLst>
                                      </p:cBhvr>
                                      <p:tavLst>
                                        <p:tav tm="0">
                                          <p:val>
                                            <p:strVal val="ppt_w"/>
                                          </p:val>
                                        </p:tav>
                                        <p:tav tm="100000">
                                          <p:val>
                                            <p:fltVal val="0"/>
                                          </p:val>
                                        </p:tav>
                                      </p:tavLst>
                                    </p:anim>
                                    <p:anim calcmode="lin" valueType="num">
                                      <p:cBhvr>
                                        <p:cTn id="120" dur="500"/>
                                        <p:tgtEl>
                                          <p:spTgt spid="2097184"/>
                                        </p:tgtEl>
                                        <p:attrNameLst>
                                          <p:attrName>ppt_h</p:attrName>
                                        </p:attrNameLst>
                                      </p:cBhvr>
                                      <p:tavLst>
                                        <p:tav tm="0">
                                          <p:val>
                                            <p:strVal val="ppt_h"/>
                                          </p:val>
                                        </p:tav>
                                        <p:tav tm="100000">
                                          <p:val>
                                            <p:fltVal val="0"/>
                                          </p:val>
                                        </p:tav>
                                      </p:tavLst>
                                    </p:anim>
                                    <p:animEffect transition="out" filter="fade">
                                      <p:cBhvr>
                                        <p:cTn id="121" dur="500"/>
                                        <p:tgtEl>
                                          <p:spTgt spid="2097184"/>
                                        </p:tgtEl>
                                      </p:cBhvr>
                                    </p:animEffect>
                                    <p:set>
                                      <p:cBhvr>
                                        <p:cTn id="122" dur="1" fill="hold">
                                          <p:stCondLst>
                                            <p:cond delay="499"/>
                                          </p:stCondLst>
                                        </p:cTn>
                                        <p:tgtEl>
                                          <p:spTgt spid="2097184"/>
                                        </p:tgtEl>
                                        <p:attrNameLst>
                                          <p:attrName>style.visibility</p:attrName>
                                        </p:attrNameLst>
                                      </p:cBhvr>
                                      <p:to>
                                        <p:strVal val="hidden"/>
                                      </p:to>
                                    </p:set>
                                  </p:childTnLst>
                                </p:cTn>
                              </p:par>
                              <p:par>
                                <p:cTn id="123" presetID="53" presetClass="exit" presetSubtype="16" fill="hold" nodeType="withEffect">
                                  <p:stCondLst>
                                    <p:cond delay="1900"/>
                                  </p:stCondLst>
                                  <p:childTnLst>
                                    <p:anim calcmode="lin" valueType="num">
                                      <p:cBhvr>
                                        <p:cTn id="124" dur="500"/>
                                        <p:tgtEl>
                                          <p:spTgt spid="2097183"/>
                                        </p:tgtEl>
                                        <p:attrNameLst>
                                          <p:attrName>ppt_w</p:attrName>
                                        </p:attrNameLst>
                                      </p:cBhvr>
                                      <p:tavLst>
                                        <p:tav tm="0">
                                          <p:val>
                                            <p:strVal val="ppt_w"/>
                                          </p:val>
                                        </p:tav>
                                        <p:tav tm="100000">
                                          <p:val>
                                            <p:fltVal val="0"/>
                                          </p:val>
                                        </p:tav>
                                      </p:tavLst>
                                    </p:anim>
                                    <p:anim calcmode="lin" valueType="num">
                                      <p:cBhvr>
                                        <p:cTn id="125" dur="500"/>
                                        <p:tgtEl>
                                          <p:spTgt spid="2097183"/>
                                        </p:tgtEl>
                                        <p:attrNameLst>
                                          <p:attrName>ppt_h</p:attrName>
                                        </p:attrNameLst>
                                      </p:cBhvr>
                                      <p:tavLst>
                                        <p:tav tm="0">
                                          <p:val>
                                            <p:strVal val="ppt_h"/>
                                          </p:val>
                                        </p:tav>
                                        <p:tav tm="100000">
                                          <p:val>
                                            <p:fltVal val="0"/>
                                          </p:val>
                                        </p:tav>
                                      </p:tavLst>
                                    </p:anim>
                                    <p:animEffect transition="out" filter="fade">
                                      <p:cBhvr>
                                        <p:cTn id="126" dur="500"/>
                                        <p:tgtEl>
                                          <p:spTgt spid="2097183"/>
                                        </p:tgtEl>
                                      </p:cBhvr>
                                    </p:animEffect>
                                    <p:set>
                                      <p:cBhvr>
                                        <p:cTn id="127" dur="1" fill="hold">
                                          <p:stCondLst>
                                            <p:cond delay="499"/>
                                          </p:stCondLst>
                                        </p:cTn>
                                        <p:tgtEl>
                                          <p:spTgt spid="2097183"/>
                                        </p:tgtEl>
                                        <p:attrNameLst>
                                          <p:attrName>style.visibility</p:attrName>
                                        </p:attrNameLst>
                                      </p:cBhvr>
                                      <p:to>
                                        <p:strVal val="hidden"/>
                                      </p:to>
                                    </p:set>
                                  </p:childTnLst>
                                </p:cTn>
                              </p:par>
                              <p:par>
                                <p:cTn id="128" presetID="53" presetClass="exit" presetSubtype="16" fill="hold" nodeType="withEffect">
                                  <p:stCondLst>
                                    <p:cond delay="2300"/>
                                  </p:stCondLst>
                                  <p:childTnLst>
                                    <p:anim calcmode="lin" valueType="num">
                                      <p:cBhvr>
                                        <p:cTn id="129" dur="500"/>
                                        <p:tgtEl>
                                          <p:spTgt spid="2097182"/>
                                        </p:tgtEl>
                                        <p:attrNameLst>
                                          <p:attrName>ppt_w</p:attrName>
                                        </p:attrNameLst>
                                      </p:cBhvr>
                                      <p:tavLst>
                                        <p:tav tm="0">
                                          <p:val>
                                            <p:strVal val="ppt_w"/>
                                          </p:val>
                                        </p:tav>
                                        <p:tav tm="100000">
                                          <p:val>
                                            <p:fltVal val="0"/>
                                          </p:val>
                                        </p:tav>
                                      </p:tavLst>
                                    </p:anim>
                                    <p:anim calcmode="lin" valueType="num">
                                      <p:cBhvr>
                                        <p:cTn id="130" dur="500"/>
                                        <p:tgtEl>
                                          <p:spTgt spid="2097182"/>
                                        </p:tgtEl>
                                        <p:attrNameLst>
                                          <p:attrName>ppt_h</p:attrName>
                                        </p:attrNameLst>
                                      </p:cBhvr>
                                      <p:tavLst>
                                        <p:tav tm="0">
                                          <p:val>
                                            <p:strVal val="ppt_h"/>
                                          </p:val>
                                        </p:tav>
                                        <p:tav tm="100000">
                                          <p:val>
                                            <p:fltVal val="0"/>
                                          </p:val>
                                        </p:tav>
                                      </p:tavLst>
                                    </p:anim>
                                    <p:animEffect transition="out" filter="fade">
                                      <p:cBhvr>
                                        <p:cTn id="131" dur="500"/>
                                        <p:tgtEl>
                                          <p:spTgt spid="2097182"/>
                                        </p:tgtEl>
                                      </p:cBhvr>
                                    </p:animEffect>
                                    <p:set>
                                      <p:cBhvr>
                                        <p:cTn id="132" dur="1" fill="hold">
                                          <p:stCondLst>
                                            <p:cond delay="499"/>
                                          </p:stCondLst>
                                        </p:cTn>
                                        <p:tgtEl>
                                          <p:spTgt spid="209718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9218" name="Title 1"/>
          <p:cNvSpPr>
            <a:spLocks noGrp="1"/>
          </p:cNvSpPr>
          <p:nvPr>
            <p:ph type="title"/>
          </p:nvPr>
        </p:nvSpPr>
        <p:spPr/>
        <p:txBody>
          <a:bodyPr/>
          <a:lstStyle/>
          <a:p>
            <a:r>
              <a:rPr lang="zh-CN" altLang="en-US"/>
              <a:t>单击此处编辑母版标题样式</a:t>
            </a:r>
            <a:endParaRPr lang="en-US" dirty="0"/>
          </a:p>
        </p:txBody>
      </p:sp>
      <p:sp>
        <p:nvSpPr>
          <p:cNvPr id="1049219" name="Content Placeholder 2"/>
          <p:cNvSpPr>
            <a:spLocks noGrp="1"/>
          </p:cNvSpPr>
          <p:nvPr>
            <p:ph sz="half" idx="1"/>
          </p:nvPr>
        </p:nvSpPr>
        <p:spPr>
          <a:xfrm>
            <a:off x="628650" y="1369642"/>
            <a:ext cx="3886200" cy="326451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049220" name="Content Placeholder 3"/>
          <p:cNvSpPr>
            <a:spLocks noGrp="1"/>
          </p:cNvSpPr>
          <p:nvPr>
            <p:ph sz="half" idx="2"/>
          </p:nvPr>
        </p:nvSpPr>
        <p:spPr>
          <a:xfrm>
            <a:off x="4629150" y="1369642"/>
            <a:ext cx="3886200" cy="326451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049221" name="Date Placeholder 4"/>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222" name="Footer Placeholder 5"/>
          <p:cNvSpPr>
            <a:spLocks noGrp="1"/>
          </p:cNvSpPr>
          <p:nvPr>
            <p:ph type="ftr" sz="quarter" idx="11"/>
          </p:nvPr>
        </p:nvSpPr>
        <p:spPr/>
        <p:txBody>
          <a:bodyPr/>
          <a:lstStyle/>
          <a:p>
            <a:endParaRPr lang="zh-CN" altLang="en-US"/>
          </a:p>
        </p:txBody>
      </p:sp>
      <p:sp>
        <p:nvSpPr>
          <p:cNvPr id="1049223" name="Slide Number Placeholder 6"/>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9224" name="Title 1"/>
          <p:cNvSpPr>
            <a:spLocks noGrp="1"/>
          </p:cNvSpPr>
          <p:nvPr>
            <p:ph type="title"/>
          </p:nvPr>
        </p:nvSpPr>
        <p:spPr>
          <a:xfrm>
            <a:off x="629841" y="273929"/>
            <a:ext cx="7886700" cy="994479"/>
          </a:xfrm>
        </p:spPr>
        <p:txBody>
          <a:bodyPr/>
          <a:lstStyle/>
          <a:p>
            <a:r>
              <a:rPr lang="zh-CN" altLang="en-US"/>
              <a:t>单击此处编辑母版标题样式</a:t>
            </a:r>
            <a:endParaRPr lang="en-US" dirty="0"/>
          </a:p>
        </p:txBody>
      </p:sp>
      <p:sp>
        <p:nvSpPr>
          <p:cNvPr id="1049225" name="Text Placeholder 2"/>
          <p:cNvSpPr>
            <a:spLocks noGrp="1"/>
          </p:cNvSpPr>
          <p:nvPr>
            <p:ph type="body" idx="1"/>
          </p:nvPr>
        </p:nvSpPr>
        <p:spPr>
          <a:xfrm>
            <a:off x="629842" y="1261261"/>
            <a:ext cx="3868340" cy="61812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1049226" name="Content Placeholder 3"/>
          <p:cNvSpPr>
            <a:spLocks noGrp="1"/>
          </p:cNvSpPr>
          <p:nvPr>
            <p:ph sz="half" idx="2"/>
          </p:nvPr>
        </p:nvSpPr>
        <p:spPr>
          <a:xfrm>
            <a:off x="629842" y="1879386"/>
            <a:ext cx="3868340" cy="276429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049227" name="Text Placeholder 4"/>
          <p:cNvSpPr>
            <a:spLocks noGrp="1"/>
          </p:cNvSpPr>
          <p:nvPr>
            <p:ph type="body" sz="quarter" idx="3"/>
          </p:nvPr>
        </p:nvSpPr>
        <p:spPr>
          <a:xfrm>
            <a:off x="4629150" y="1261261"/>
            <a:ext cx="3887391" cy="61812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1049228" name="Content Placeholder 5"/>
          <p:cNvSpPr>
            <a:spLocks noGrp="1"/>
          </p:cNvSpPr>
          <p:nvPr>
            <p:ph sz="quarter" idx="4"/>
          </p:nvPr>
        </p:nvSpPr>
        <p:spPr>
          <a:xfrm>
            <a:off x="4629150" y="1879386"/>
            <a:ext cx="3887391" cy="276429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049229" name="Date Placeholder 6"/>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230" name="Footer Placeholder 7"/>
          <p:cNvSpPr>
            <a:spLocks noGrp="1"/>
          </p:cNvSpPr>
          <p:nvPr>
            <p:ph type="ftr" sz="quarter" idx="11"/>
          </p:nvPr>
        </p:nvSpPr>
        <p:spPr/>
        <p:txBody>
          <a:bodyPr/>
          <a:lstStyle/>
          <a:p>
            <a:endParaRPr lang="zh-CN" altLang="en-US"/>
          </a:p>
        </p:txBody>
      </p:sp>
      <p:sp>
        <p:nvSpPr>
          <p:cNvPr id="1049231" name="Slide Number Placeholder 8"/>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9188" name="Title 1"/>
          <p:cNvSpPr>
            <a:spLocks noGrp="1"/>
          </p:cNvSpPr>
          <p:nvPr>
            <p:ph type="title"/>
          </p:nvPr>
        </p:nvSpPr>
        <p:spPr/>
        <p:txBody>
          <a:bodyPr/>
          <a:lstStyle/>
          <a:p>
            <a:r>
              <a:rPr lang="zh-CN" altLang="en-US"/>
              <a:t>单击此处编辑母版标题样式</a:t>
            </a:r>
            <a:endParaRPr lang="en-US" dirty="0"/>
          </a:p>
        </p:txBody>
      </p:sp>
      <p:sp>
        <p:nvSpPr>
          <p:cNvPr id="1049189" name="Date Placeholder 2"/>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190" name="Footer Placeholder 3"/>
          <p:cNvSpPr>
            <a:spLocks noGrp="1"/>
          </p:cNvSpPr>
          <p:nvPr>
            <p:ph type="ftr" sz="quarter" idx="11"/>
          </p:nvPr>
        </p:nvSpPr>
        <p:spPr/>
        <p:txBody>
          <a:bodyPr/>
          <a:lstStyle/>
          <a:p>
            <a:endParaRPr lang="zh-CN" altLang="en-US"/>
          </a:p>
        </p:txBody>
      </p:sp>
      <p:sp>
        <p:nvSpPr>
          <p:cNvPr id="1049191" name="Slide Number Placeholder 4"/>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1049232" name="Date Placeholder 1"/>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233" name="Footer Placeholder 2"/>
          <p:cNvSpPr>
            <a:spLocks noGrp="1"/>
          </p:cNvSpPr>
          <p:nvPr>
            <p:ph type="ftr" sz="quarter" idx="11"/>
          </p:nvPr>
        </p:nvSpPr>
        <p:spPr/>
        <p:txBody>
          <a:bodyPr/>
          <a:lstStyle/>
          <a:p>
            <a:endParaRPr lang="zh-CN" altLang="en-US"/>
          </a:p>
        </p:txBody>
      </p:sp>
      <p:sp>
        <p:nvSpPr>
          <p:cNvPr id="1049234" name="Slide Number Placeholder 3"/>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9235" name="Title 1"/>
          <p:cNvSpPr>
            <a:spLocks noGrp="1"/>
          </p:cNvSpPr>
          <p:nvPr>
            <p:ph type="title"/>
          </p:nvPr>
        </p:nvSpPr>
        <p:spPr>
          <a:xfrm>
            <a:off x="629841" y="343006"/>
            <a:ext cx="2949178" cy="1200521"/>
          </a:xfrm>
        </p:spPr>
        <p:txBody>
          <a:bodyPr anchor="b"/>
          <a:lstStyle>
            <a:lvl1pPr>
              <a:defRPr sz="2400"/>
            </a:lvl1pPr>
          </a:lstStyle>
          <a:p>
            <a:r>
              <a:rPr lang="zh-CN" altLang="en-US"/>
              <a:t>单击此处编辑母版标题样式</a:t>
            </a:r>
            <a:endParaRPr lang="en-US" dirty="0"/>
          </a:p>
        </p:txBody>
      </p:sp>
      <p:sp>
        <p:nvSpPr>
          <p:cNvPr id="1049236" name="Content Placeholder 2"/>
          <p:cNvSpPr>
            <a:spLocks noGrp="1"/>
          </p:cNvSpPr>
          <p:nvPr>
            <p:ph idx="1"/>
          </p:nvPr>
        </p:nvSpPr>
        <p:spPr>
          <a:xfrm>
            <a:off x="3887391" y="740798"/>
            <a:ext cx="4629150" cy="365634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049237" name="Text Placeholder 3"/>
          <p:cNvSpPr>
            <a:spLocks noGrp="1"/>
          </p:cNvSpPr>
          <p:nvPr>
            <p:ph type="body" sz="half" idx="2"/>
          </p:nvPr>
        </p:nvSpPr>
        <p:spPr>
          <a:xfrm>
            <a:off x="629841" y="1543526"/>
            <a:ext cx="2949178" cy="285957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1049238" name="Date Placeholder 4"/>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239" name="Footer Placeholder 5"/>
          <p:cNvSpPr>
            <a:spLocks noGrp="1"/>
          </p:cNvSpPr>
          <p:nvPr>
            <p:ph type="ftr" sz="quarter" idx="11"/>
          </p:nvPr>
        </p:nvSpPr>
        <p:spPr/>
        <p:txBody>
          <a:bodyPr/>
          <a:lstStyle/>
          <a:p>
            <a:endParaRPr lang="zh-CN" altLang="en-US"/>
          </a:p>
        </p:txBody>
      </p:sp>
      <p:sp>
        <p:nvSpPr>
          <p:cNvPr id="1049240" name="Slide Number Placeholder 6"/>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9202" name="Title 1"/>
          <p:cNvSpPr>
            <a:spLocks noGrp="1"/>
          </p:cNvSpPr>
          <p:nvPr>
            <p:ph type="title"/>
          </p:nvPr>
        </p:nvSpPr>
        <p:spPr>
          <a:xfrm>
            <a:off x="629841" y="343006"/>
            <a:ext cx="2949178" cy="1200521"/>
          </a:xfrm>
        </p:spPr>
        <p:txBody>
          <a:bodyPr anchor="b"/>
          <a:lstStyle>
            <a:lvl1pPr>
              <a:defRPr sz="2400"/>
            </a:lvl1pPr>
          </a:lstStyle>
          <a:p>
            <a:r>
              <a:rPr lang="zh-CN" altLang="en-US"/>
              <a:t>单击此处编辑母版标题样式</a:t>
            </a:r>
            <a:endParaRPr lang="en-US" dirty="0"/>
          </a:p>
        </p:txBody>
      </p:sp>
      <p:sp>
        <p:nvSpPr>
          <p:cNvPr id="1049203" name="Picture Placeholder 2"/>
          <p:cNvSpPr>
            <a:spLocks noGrp="1" noChangeAspect="1"/>
          </p:cNvSpPr>
          <p:nvPr>
            <p:ph type="pic" idx="1"/>
          </p:nvPr>
        </p:nvSpPr>
        <p:spPr>
          <a:xfrm>
            <a:off x="3887391" y="740798"/>
            <a:ext cx="4629150" cy="365634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1049204" name="Text Placeholder 3"/>
          <p:cNvSpPr>
            <a:spLocks noGrp="1"/>
          </p:cNvSpPr>
          <p:nvPr>
            <p:ph type="body" sz="half" idx="2"/>
          </p:nvPr>
        </p:nvSpPr>
        <p:spPr>
          <a:xfrm>
            <a:off x="629841" y="1543526"/>
            <a:ext cx="2949178" cy="285957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1049205" name="Date Placeholder 4"/>
          <p:cNvSpPr>
            <a:spLocks noGrp="1"/>
          </p:cNvSpPr>
          <p:nvPr>
            <p:ph type="dt" sz="half" idx="10"/>
          </p:nvPr>
        </p:nvSpPr>
        <p:spPr/>
        <p:txBody>
          <a:bodyPr/>
          <a:lstStyle/>
          <a:p>
            <a:fld id="{ED213BF9-2C63-42AA-BA6C-67E1412DA37E}" type="datetimeFigureOut">
              <a:rPr lang="zh-CN" altLang="en-US" smtClean="0"/>
              <a:t>2022/10/27</a:t>
            </a:fld>
            <a:endParaRPr lang="zh-CN" altLang="en-US"/>
          </a:p>
        </p:txBody>
      </p:sp>
      <p:sp>
        <p:nvSpPr>
          <p:cNvPr id="1049206" name="Footer Placeholder 5"/>
          <p:cNvSpPr>
            <a:spLocks noGrp="1"/>
          </p:cNvSpPr>
          <p:nvPr>
            <p:ph type="ftr" sz="quarter" idx="11"/>
          </p:nvPr>
        </p:nvSpPr>
        <p:spPr/>
        <p:txBody>
          <a:bodyPr/>
          <a:lstStyle/>
          <a:p>
            <a:endParaRPr lang="zh-CN" altLang="en-US"/>
          </a:p>
        </p:txBody>
      </p:sp>
      <p:sp>
        <p:nvSpPr>
          <p:cNvPr id="1049207" name="Slide Number Placeholder 6"/>
          <p:cNvSpPr>
            <a:spLocks noGrp="1"/>
          </p:cNvSpPr>
          <p:nvPr>
            <p:ph type="sldNum" sz="quarter" idx="12"/>
          </p:nvPr>
        </p:nvSpPr>
        <p:spPr/>
        <p:txBody>
          <a:bodyPr/>
          <a:lstStyle/>
          <a:p>
            <a:fld id="{1C82B4B2-DDA9-4394-A6AD-947A4CE2D7F7}" type="slidenum">
              <a:rPr lang="zh-CN" altLang="en-US" smtClean="0"/>
              <a:t>‹#›</a:t>
            </a:fld>
            <a:endParaRPr lang="zh-CN" altLang="en-US"/>
          </a:p>
        </p:txBody>
      </p:sp>
    </p:spTree>
  </p:cSld>
  <p:clrMapOvr>
    <a:masterClrMapping/>
  </p:clrMapOvr>
  <p:transition spd="slow" advTm="0">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628650" y="273929"/>
            <a:ext cx="7886700" cy="994479"/>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1048577" name="Text Placeholder 2"/>
          <p:cNvSpPr>
            <a:spLocks noGrp="1"/>
          </p:cNvSpPr>
          <p:nvPr>
            <p:ph type="body" idx="1"/>
          </p:nvPr>
        </p:nvSpPr>
        <p:spPr>
          <a:xfrm>
            <a:off x="628650" y="1369642"/>
            <a:ext cx="7886700" cy="3264511"/>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048578" name="Date Placeholder 3"/>
          <p:cNvSpPr>
            <a:spLocks noGrp="1"/>
          </p:cNvSpPr>
          <p:nvPr>
            <p:ph type="dt" sz="half" idx="2"/>
          </p:nvPr>
        </p:nvSpPr>
        <p:spPr>
          <a:xfrm>
            <a:off x="628650" y="4768735"/>
            <a:ext cx="2057400" cy="273928"/>
          </a:xfrm>
          <a:prstGeom prst="rect">
            <a:avLst/>
          </a:prstGeom>
        </p:spPr>
        <p:txBody>
          <a:bodyPr vert="horz" lIns="91440" tIns="45720" rIns="91440" bIns="45720" rtlCol="0" anchor="ctr"/>
          <a:lstStyle>
            <a:lvl1pPr algn="l">
              <a:defRPr sz="900">
                <a:solidFill>
                  <a:schemeClr val="tx1">
                    <a:tint val="75000"/>
                  </a:schemeClr>
                </a:solidFill>
              </a:defRPr>
            </a:lvl1pPr>
          </a:lstStyle>
          <a:p>
            <a:fld id="{ED213BF9-2C63-42AA-BA6C-67E1412DA37E}" type="datetimeFigureOut">
              <a:rPr lang="zh-CN" altLang="en-US" smtClean="0"/>
              <a:t>2022/10/27</a:t>
            </a:fld>
            <a:endParaRPr lang="zh-CN" altLang="en-US"/>
          </a:p>
        </p:txBody>
      </p:sp>
      <p:sp>
        <p:nvSpPr>
          <p:cNvPr id="1048579" name="Footer Placeholder 4"/>
          <p:cNvSpPr>
            <a:spLocks noGrp="1"/>
          </p:cNvSpPr>
          <p:nvPr>
            <p:ph type="ftr" sz="quarter" idx="3"/>
          </p:nvPr>
        </p:nvSpPr>
        <p:spPr>
          <a:xfrm>
            <a:off x="3028950" y="4768735"/>
            <a:ext cx="3086100" cy="273928"/>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1048580" name="Slide Number Placeholder 5"/>
          <p:cNvSpPr>
            <a:spLocks noGrp="1"/>
          </p:cNvSpPr>
          <p:nvPr>
            <p:ph type="sldNum" sz="quarter" idx="4"/>
          </p:nvPr>
        </p:nvSpPr>
        <p:spPr>
          <a:xfrm>
            <a:off x="6457950" y="4768735"/>
            <a:ext cx="2057400" cy="273928"/>
          </a:xfrm>
          <a:prstGeom prst="rect">
            <a:avLst/>
          </a:prstGeom>
        </p:spPr>
        <p:txBody>
          <a:bodyPr vert="horz" lIns="91440" tIns="45720" rIns="91440" bIns="45720" rtlCol="0" anchor="ctr"/>
          <a:lstStyle>
            <a:lvl1pPr algn="r">
              <a:defRPr sz="900">
                <a:solidFill>
                  <a:schemeClr val="tx1">
                    <a:tint val="75000"/>
                  </a:schemeClr>
                </a:solidFill>
              </a:defRPr>
            </a:lvl1pPr>
          </a:lstStyle>
          <a:p>
            <a:fld id="{1C82B4B2-DDA9-4394-A6AD-947A4CE2D7F7}"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Tm="0">
    <p:random/>
  </p:transition>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1048590" name="Rectangle 2"/>
          <p:cNvSpPr>
            <a:spLocks noGrp="1"/>
          </p:cNvSpPr>
          <p:nvPr>
            <p:ph type="title"/>
          </p:nvPr>
        </p:nvSpPr>
        <p:spPr>
          <a:xfrm>
            <a:off x="630703" y="443049"/>
            <a:ext cx="7882594" cy="476397"/>
          </a:xfrm>
          <a:prstGeom prst="rect">
            <a:avLst/>
          </a:prstGeom>
          <a:noFill/>
          <a:ln w="9525">
            <a:noFill/>
          </a:ln>
        </p:spPr>
        <p:txBody>
          <a:bodyPr anchor="ctr"/>
          <a:lstStyle/>
          <a:p>
            <a:pPr lvl="0"/>
            <a:r>
              <a:rPr lang="zh-CN" altLang="en-US" dirty="0"/>
              <a:t>单击此处编辑母版标题样式</a:t>
            </a:r>
          </a:p>
        </p:txBody>
      </p:sp>
      <p:sp>
        <p:nvSpPr>
          <p:cNvPr id="1048591" name="Rectangle 3"/>
          <p:cNvSpPr>
            <a:spLocks noGrp="1"/>
          </p:cNvSpPr>
          <p:nvPr>
            <p:ph type="body" idx="1"/>
          </p:nvPr>
        </p:nvSpPr>
        <p:spPr>
          <a:xfrm>
            <a:off x="630703" y="1200521"/>
            <a:ext cx="7882594" cy="3208534"/>
          </a:xfrm>
          <a:prstGeom prst="rect">
            <a:avLst/>
          </a:prstGeom>
          <a:noFill/>
          <a:ln w="9525">
            <a:noFill/>
          </a:ln>
        </p:spPr>
        <p:txBody>
          <a:bodyPr/>
          <a:lstStyle/>
          <a:p>
            <a:pPr lvl="0"/>
            <a:r>
              <a:rPr lang="zh-CN" altLang="en-US" dirty="0"/>
              <a:t>单击此处编辑母版文本样式</a:t>
            </a:r>
          </a:p>
          <a:p>
            <a:pPr lvl="1"/>
            <a:r>
              <a:rPr lang="zh-CN" altLang="en-US" dirty="0"/>
              <a:t>第二级</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spd="slow" advTm="0">
    <p:random/>
  </p:transition>
  <p:hf sldNum="0" hdr="0" ftr="0" dt="0"/>
  <p:txStyles>
    <p:titleStyle>
      <a:lvl1pPr algn="l" rtl="0" fontAlgn="base">
        <a:spcBef>
          <a:spcPct val="0"/>
        </a:spcBef>
        <a:spcAft>
          <a:spcPct val="0"/>
        </a:spcAft>
        <a:defRPr sz="1800">
          <a:solidFill>
            <a:schemeClr val="accent3"/>
          </a:solidFill>
          <a:latin typeface="+mj-lt"/>
          <a:ea typeface="+mj-ea"/>
          <a:cs typeface="+mj-cs"/>
        </a:defRPr>
      </a:lvl1pPr>
      <a:lvl2pPr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5pPr>
      <a:lvl6pPr marL="342900"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6pPr>
      <a:lvl7pPr marL="685165"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7pPr>
      <a:lvl8pPr marL="1028065"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8pPr>
      <a:lvl9pPr marL="1370965"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9pPr>
    </p:titleStyle>
    <p:bodyStyle>
      <a:lvl1pPr marL="257175" indent="-257175" algn="l" rtl="0" fontAlgn="base">
        <a:spcBef>
          <a:spcPct val="20000"/>
        </a:spcBef>
        <a:spcAft>
          <a:spcPct val="0"/>
        </a:spcAft>
        <a:buChar char="•"/>
        <a:defRPr sz="1500">
          <a:solidFill>
            <a:schemeClr val="accent3"/>
          </a:solidFill>
          <a:latin typeface="+mn-lt"/>
          <a:ea typeface="+mn-ea"/>
          <a:cs typeface="+mn-cs"/>
        </a:defRPr>
      </a:lvl1pPr>
      <a:lvl2pPr marL="556895" indent="-213995" algn="l" rtl="0" eaLnBrk="0" fontAlgn="base" hangingPunct="0">
        <a:spcBef>
          <a:spcPct val="20000"/>
        </a:spcBef>
        <a:spcAft>
          <a:spcPct val="0"/>
        </a:spcAft>
        <a:buChar char="–"/>
        <a:defRPr sz="1500">
          <a:solidFill>
            <a:schemeClr val="accent3"/>
          </a:solidFill>
          <a:latin typeface="+mn-lt"/>
          <a:ea typeface="仿宋_GB2312" pitchFamily="49" charset="-122"/>
        </a:defRPr>
      </a:lvl2pPr>
      <a:lvl3pPr marL="856615" indent="-171450" algn="l" rtl="0" eaLnBrk="0" fontAlgn="base" hangingPunct="0">
        <a:spcBef>
          <a:spcPct val="20000"/>
        </a:spcBef>
        <a:spcAft>
          <a:spcPct val="0"/>
        </a:spcAft>
        <a:buChar char="•"/>
        <a:defRPr sz="1800">
          <a:solidFill>
            <a:schemeClr val="tx1"/>
          </a:solidFill>
          <a:latin typeface="+mn-lt"/>
          <a:ea typeface="宋体" panose="02010600030101010101" pitchFamily="2" charset="-122"/>
        </a:defRPr>
      </a:lvl3pPr>
      <a:lvl4pPr marL="1199515"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4pPr>
      <a:lvl5pPr marL="1542415"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5pPr>
      <a:lvl6pPr marL="188468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6pPr>
      <a:lvl7pPr marL="222758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7pPr>
      <a:lvl8pPr marL="257048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8pPr>
      <a:lvl9pPr marL="291338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9pPr>
    </p:bodyStyle>
    <p:otherStyle>
      <a:defPPr>
        <a:defRPr lang="zh-CN"/>
      </a:defPPr>
      <a:lvl1pPr marL="0" algn="l" defTabSz="685165" rtl="0" eaLnBrk="1" latinLnBrk="0" hangingPunct="1">
        <a:defRPr sz="1350" kern="1200">
          <a:solidFill>
            <a:schemeClr val="tx1"/>
          </a:solidFill>
          <a:latin typeface="+mn-lt"/>
          <a:ea typeface="+mn-ea"/>
          <a:cs typeface="+mn-cs"/>
        </a:defRPr>
      </a:lvl1pPr>
      <a:lvl2pPr marL="342900" algn="l" defTabSz="685165" rtl="0" eaLnBrk="1" latinLnBrk="0" hangingPunct="1">
        <a:defRPr sz="1350" kern="1200">
          <a:solidFill>
            <a:schemeClr val="tx1"/>
          </a:solidFill>
          <a:latin typeface="+mn-lt"/>
          <a:ea typeface="+mn-ea"/>
          <a:cs typeface="+mn-cs"/>
        </a:defRPr>
      </a:lvl2pPr>
      <a:lvl3pPr marL="685165" algn="l" defTabSz="685165" rtl="0" eaLnBrk="1" latinLnBrk="0" hangingPunct="1">
        <a:defRPr sz="1350" kern="1200">
          <a:solidFill>
            <a:schemeClr val="tx1"/>
          </a:solidFill>
          <a:latin typeface="+mn-lt"/>
          <a:ea typeface="+mn-ea"/>
          <a:cs typeface="+mn-cs"/>
        </a:defRPr>
      </a:lvl3pPr>
      <a:lvl4pPr marL="1028065" algn="l" defTabSz="685165" rtl="0" eaLnBrk="1" latinLnBrk="0" hangingPunct="1">
        <a:defRPr sz="1350" kern="1200">
          <a:solidFill>
            <a:schemeClr val="tx1"/>
          </a:solidFill>
          <a:latin typeface="+mn-lt"/>
          <a:ea typeface="+mn-ea"/>
          <a:cs typeface="+mn-cs"/>
        </a:defRPr>
      </a:lvl4pPr>
      <a:lvl5pPr marL="1370965" algn="l" defTabSz="685165" rtl="0" eaLnBrk="1" latinLnBrk="0" hangingPunct="1">
        <a:defRPr sz="1350" kern="1200">
          <a:solidFill>
            <a:schemeClr val="tx1"/>
          </a:solidFill>
          <a:latin typeface="+mn-lt"/>
          <a:ea typeface="+mn-ea"/>
          <a:cs typeface="+mn-cs"/>
        </a:defRPr>
      </a:lvl5pPr>
      <a:lvl6pPr marL="1713865" algn="l" defTabSz="685165" rtl="0" eaLnBrk="1" latinLnBrk="0" hangingPunct="1">
        <a:defRPr sz="1350" kern="1200">
          <a:solidFill>
            <a:schemeClr val="tx1"/>
          </a:solidFill>
          <a:latin typeface="+mn-lt"/>
          <a:ea typeface="+mn-ea"/>
          <a:cs typeface="+mn-cs"/>
        </a:defRPr>
      </a:lvl6pPr>
      <a:lvl7pPr marL="2056130" algn="l" defTabSz="685165" rtl="0" eaLnBrk="1" latinLnBrk="0" hangingPunct="1">
        <a:defRPr sz="1350" kern="1200">
          <a:solidFill>
            <a:schemeClr val="tx1"/>
          </a:solidFill>
          <a:latin typeface="+mn-lt"/>
          <a:ea typeface="+mn-ea"/>
          <a:cs typeface="+mn-cs"/>
        </a:defRPr>
      </a:lvl7pPr>
      <a:lvl8pPr marL="2399030" algn="l" defTabSz="685165" rtl="0" eaLnBrk="1" latinLnBrk="0" hangingPunct="1">
        <a:defRPr sz="1350" kern="1200">
          <a:solidFill>
            <a:schemeClr val="tx1"/>
          </a:solidFill>
          <a:latin typeface="+mn-lt"/>
          <a:ea typeface="+mn-ea"/>
          <a:cs typeface="+mn-cs"/>
        </a:defRPr>
      </a:lvl8pPr>
      <a:lvl9pPr marL="2741930" algn="l" defTabSz="685165"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1048622" name="Rectangle 2"/>
          <p:cNvSpPr>
            <a:spLocks noGrp="1"/>
          </p:cNvSpPr>
          <p:nvPr>
            <p:ph type="title"/>
          </p:nvPr>
        </p:nvSpPr>
        <p:spPr>
          <a:xfrm>
            <a:off x="630703" y="443049"/>
            <a:ext cx="7882594" cy="476397"/>
          </a:xfrm>
          <a:prstGeom prst="rect">
            <a:avLst/>
          </a:prstGeom>
          <a:noFill/>
          <a:ln w="9525">
            <a:noFill/>
          </a:ln>
        </p:spPr>
        <p:txBody>
          <a:bodyPr anchor="ctr"/>
          <a:lstStyle/>
          <a:p>
            <a:pPr lvl="0"/>
            <a:r>
              <a:rPr lang="zh-CN" altLang="en-US" dirty="0"/>
              <a:t>单击此处编辑母版标题样式</a:t>
            </a:r>
          </a:p>
        </p:txBody>
      </p:sp>
      <p:sp>
        <p:nvSpPr>
          <p:cNvPr id="1048623" name="Rectangle 3"/>
          <p:cNvSpPr>
            <a:spLocks noGrp="1"/>
          </p:cNvSpPr>
          <p:nvPr>
            <p:ph type="body" idx="1"/>
          </p:nvPr>
        </p:nvSpPr>
        <p:spPr>
          <a:xfrm>
            <a:off x="630703" y="1200521"/>
            <a:ext cx="7882594" cy="3208534"/>
          </a:xfrm>
          <a:prstGeom prst="rect">
            <a:avLst/>
          </a:prstGeom>
          <a:noFill/>
          <a:ln w="9525">
            <a:noFill/>
          </a:ln>
        </p:spPr>
        <p:txBody>
          <a:bodyPr/>
          <a:lstStyle/>
          <a:p>
            <a:pPr lvl="0"/>
            <a:r>
              <a:rPr lang="zh-CN" altLang="en-US" dirty="0"/>
              <a:t>单击此处编辑母版文本样式</a:t>
            </a:r>
          </a:p>
          <a:p>
            <a:pPr lvl="1"/>
            <a:r>
              <a:rPr lang="zh-CN" altLang="en-US" dirty="0"/>
              <a:t>第二级</a:t>
            </a:r>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ransition spd="slow" advTm="0">
    <p:random/>
  </p:transition>
  <p:hf sldNum="0" hdr="0" ftr="0" dt="0"/>
  <p:txStyles>
    <p:titleStyle>
      <a:lvl1pPr algn="l" rtl="0" fontAlgn="base">
        <a:spcBef>
          <a:spcPct val="0"/>
        </a:spcBef>
        <a:spcAft>
          <a:spcPct val="0"/>
        </a:spcAft>
        <a:defRPr sz="1800">
          <a:solidFill>
            <a:schemeClr val="accent3"/>
          </a:solidFill>
          <a:latin typeface="+mj-lt"/>
          <a:ea typeface="+mj-ea"/>
          <a:cs typeface="+mj-cs"/>
        </a:defRPr>
      </a:lvl1pPr>
      <a:lvl2pPr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5pPr>
      <a:lvl6pPr marL="342900"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6pPr>
      <a:lvl7pPr marL="685165"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7pPr>
      <a:lvl8pPr marL="1028065"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8pPr>
      <a:lvl9pPr marL="1370965" algn="l" rtl="0" fontAlgn="base">
        <a:spcBef>
          <a:spcPct val="0"/>
        </a:spcBef>
        <a:spcAft>
          <a:spcPct val="0"/>
        </a:spcAft>
        <a:defRPr sz="1800">
          <a:solidFill>
            <a:schemeClr val="tx2"/>
          </a:solidFill>
          <a:latin typeface="Arial" panose="020B0604020202020204" pitchFamily="34" charset="0"/>
          <a:ea typeface="微软雅黑" panose="020B0503020204020204" pitchFamily="34" charset="-122"/>
        </a:defRPr>
      </a:lvl9pPr>
    </p:titleStyle>
    <p:bodyStyle>
      <a:lvl1pPr marL="257175" indent="-257175" algn="l" rtl="0" fontAlgn="base">
        <a:spcBef>
          <a:spcPct val="20000"/>
        </a:spcBef>
        <a:spcAft>
          <a:spcPct val="0"/>
        </a:spcAft>
        <a:buChar char="•"/>
        <a:defRPr sz="1500">
          <a:solidFill>
            <a:schemeClr val="accent3"/>
          </a:solidFill>
          <a:latin typeface="+mn-lt"/>
          <a:ea typeface="+mn-ea"/>
          <a:cs typeface="+mn-cs"/>
        </a:defRPr>
      </a:lvl1pPr>
      <a:lvl2pPr marL="556895" indent="-213995" algn="l" rtl="0" eaLnBrk="0" fontAlgn="base" hangingPunct="0">
        <a:spcBef>
          <a:spcPct val="20000"/>
        </a:spcBef>
        <a:spcAft>
          <a:spcPct val="0"/>
        </a:spcAft>
        <a:buChar char="–"/>
        <a:defRPr sz="1500">
          <a:solidFill>
            <a:schemeClr val="accent3"/>
          </a:solidFill>
          <a:latin typeface="+mn-lt"/>
          <a:ea typeface="仿宋_GB2312" pitchFamily="49" charset="-122"/>
        </a:defRPr>
      </a:lvl2pPr>
      <a:lvl3pPr marL="856615" indent="-171450" algn="l" rtl="0" eaLnBrk="0" fontAlgn="base" hangingPunct="0">
        <a:spcBef>
          <a:spcPct val="20000"/>
        </a:spcBef>
        <a:spcAft>
          <a:spcPct val="0"/>
        </a:spcAft>
        <a:buChar char="•"/>
        <a:defRPr sz="1800">
          <a:solidFill>
            <a:schemeClr val="tx1"/>
          </a:solidFill>
          <a:latin typeface="+mn-lt"/>
          <a:ea typeface="宋体" panose="02010600030101010101" pitchFamily="2" charset="-122"/>
        </a:defRPr>
      </a:lvl3pPr>
      <a:lvl4pPr marL="1199515"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4pPr>
      <a:lvl5pPr marL="1542415"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5pPr>
      <a:lvl6pPr marL="188468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6pPr>
      <a:lvl7pPr marL="222758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7pPr>
      <a:lvl8pPr marL="257048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8pPr>
      <a:lvl9pPr marL="291338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9pPr>
    </p:bodyStyle>
    <p:otherStyle>
      <a:defPPr>
        <a:defRPr lang="zh-CN"/>
      </a:defPPr>
      <a:lvl1pPr marL="0" algn="l" defTabSz="685165" rtl="0" eaLnBrk="1" latinLnBrk="0" hangingPunct="1">
        <a:defRPr sz="1350" kern="1200">
          <a:solidFill>
            <a:schemeClr val="tx1"/>
          </a:solidFill>
          <a:latin typeface="+mn-lt"/>
          <a:ea typeface="+mn-ea"/>
          <a:cs typeface="+mn-cs"/>
        </a:defRPr>
      </a:lvl1pPr>
      <a:lvl2pPr marL="342900" algn="l" defTabSz="685165" rtl="0" eaLnBrk="1" latinLnBrk="0" hangingPunct="1">
        <a:defRPr sz="1350" kern="1200">
          <a:solidFill>
            <a:schemeClr val="tx1"/>
          </a:solidFill>
          <a:latin typeface="+mn-lt"/>
          <a:ea typeface="+mn-ea"/>
          <a:cs typeface="+mn-cs"/>
        </a:defRPr>
      </a:lvl2pPr>
      <a:lvl3pPr marL="685165" algn="l" defTabSz="685165" rtl="0" eaLnBrk="1" latinLnBrk="0" hangingPunct="1">
        <a:defRPr sz="1350" kern="1200">
          <a:solidFill>
            <a:schemeClr val="tx1"/>
          </a:solidFill>
          <a:latin typeface="+mn-lt"/>
          <a:ea typeface="+mn-ea"/>
          <a:cs typeface="+mn-cs"/>
        </a:defRPr>
      </a:lvl3pPr>
      <a:lvl4pPr marL="1028065" algn="l" defTabSz="685165" rtl="0" eaLnBrk="1" latinLnBrk="0" hangingPunct="1">
        <a:defRPr sz="1350" kern="1200">
          <a:solidFill>
            <a:schemeClr val="tx1"/>
          </a:solidFill>
          <a:latin typeface="+mn-lt"/>
          <a:ea typeface="+mn-ea"/>
          <a:cs typeface="+mn-cs"/>
        </a:defRPr>
      </a:lvl4pPr>
      <a:lvl5pPr marL="1370965" algn="l" defTabSz="685165" rtl="0" eaLnBrk="1" latinLnBrk="0" hangingPunct="1">
        <a:defRPr sz="1350" kern="1200">
          <a:solidFill>
            <a:schemeClr val="tx1"/>
          </a:solidFill>
          <a:latin typeface="+mn-lt"/>
          <a:ea typeface="+mn-ea"/>
          <a:cs typeface="+mn-cs"/>
        </a:defRPr>
      </a:lvl5pPr>
      <a:lvl6pPr marL="1713865" algn="l" defTabSz="685165" rtl="0" eaLnBrk="1" latinLnBrk="0" hangingPunct="1">
        <a:defRPr sz="1350" kern="1200">
          <a:solidFill>
            <a:schemeClr val="tx1"/>
          </a:solidFill>
          <a:latin typeface="+mn-lt"/>
          <a:ea typeface="+mn-ea"/>
          <a:cs typeface="+mn-cs"/>
        </a:defRPr>
      </a:lvl6pPr>
      <a:lvl7pPr marL="2056130" algn="l" defTabSz="685165" rtl="0" eaLnBrk="1" latinLnBrk="0" hangingPunct="1">
        <a:defRPr sz="1350" kern="1200">
          <a:solidFill>
            <a:schemeClr val="tx1"/>
          </a:solidFill>
          <a:latin typeface="+mn-lt"/>
          <a:ea typeface="+mn-ea"/>
          <a:cs typeface="+mn-cs"/>
        </a:defRPr>
      </a:lvl7pPr>
      <a:lvl8pPr marL="2399030" algn="l" defTabSz="685165" rtl="0" eaLnBrk="1" latinLnBrk="0" hangingPunct="1">
        <a:defRPr sz="1350" kern="1200">
          <a:solidFill>
            <a:schemeClr val="tx1"/>
          </a:solidFill>
          <a:latin typeface="+mn-lt"/>
          <a:ea typeface="+mn-ea"/>
          <a:cs typeface="+mn-cs"/>
        </a:defRPr>
      </a:lvl8pPr>
      <a:lvl9pPr marL="2741930" algn="l" defTabSz="68516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5.png"/><Relationship Id="rId4" Type="http://schemas.openxmlformats.org/officeDocument/2006/relationships/image" Target="../media/image14.jpeg"/></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30.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97152" name="图片 4"/>
          <p:cNvPicPr>
            <a:picLocks noChangeAspect="1"/>
          </p:cNvPicPr>
          <p:nvPr/>
        </p:nvPicPr>
        <p:blipFill>
          <a:blip r:embed="rId4" cstate="print"/>
          <a:stretch>
            <a:fillRect/>
          </a:stretch>
        </p:blipFill>
        <p:spPr>
          <a:xfrm>
            <a:off x="-1" y="0"/>
            <a:ext cx="9144001" cy="5145088"/>
          </a:xfrm>
          <a:prstGeom prst="rect">
            <a:avLst/>
          </a:prstGeom>
        </p:spPr>
      </p:pic>
      <p:sp>
        <p:nvSpPr>
          <p:cNvPr id="1048586" name="文本框 5"/>
          <p:cNvSpPr txBox="1"/>
          <p:nvPr/>
        </p:nvSpPr>
        <p:spPr>
          <a:xfrm>
            <a:off x="0" y="1215390"/>
            <a:ext cx="6591935" cy="922020"/>
          </a:xfrm>
          <a:prstGeom prst="rect">
            <a:avLst/>
          </a:prstGeom>
          <a:noFill/>
        </p:spPr>
        <p:txBody>
          <a:bodyPr wrap="square" rtlCol="0">
            <a:spAutoFit/>
          </a:bodyPr>
          <a:lstStyle/>
          <a:p>
            <a:r>
              <a:rPr lang="zh-CN" altLang="en-US" sz="54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程序正义与实体正义</a:t>
            </a:r>
          </a:p>
        </p:txBody>
      </p:sp>
      <p:sp>
        <p:nvSpPr>
          <p:cNvPr id="1048587" name="Rectangle 4"/>
          <p:cNvSpPr txBox="1">
            <a:spLocks noChangeArrowheads="1"/>
          </p:cNvSpPr>
          <p:nvPr/>
        </p:nvSpPr>
        <p:spPr bwMode="auto">
          <a:xfrm>
            <a:off x="257810" y="1862991"/>
            <a:ext cx="10182225" cy="373063"/>
          </a:xfrm>
          <a:prstGeom prst="rect">
            <a:avLst/>
          </a:prstGeom>
          <a:noFill/>
          <a:ln>
            <a:noFill/>
          </a:ln>
          <a:effec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zh-CN" sz="1200" b="0" i="0" u="none" strike="noStrike" kern="1200" cap="none" spc="0" normalizeH="0" baseline="0" noProof="0" dirty="0">
              <a:ln>
                <a:noFill/>
              </a:ln>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endParaRPr>
          </a:p>
        </p:txBody>
      </p:sp>
      <p:sp>
        <p:nvSpPr>
          <p:cNvPr id="1048588" name="TextBox 42"/>
          <p:cNvSpPr txBox="1"/>
          <p:nvPr/>
        </p:nvSpPr>
        <p:spPr>
          <a:xfrm>
            <a:off x="441960" y="2378517"/>
            <a:ext cx="1403668" cy="275590"/>
          </a:xfrm>
          <a:prstGeom prst="rect">
            <a:avLst/>
          </a:prstGeom>
          <a:solidFill>
            <a:srgbClr val="291618"/>
          </a:solid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汇报人：</a:t>
            </a:r>
            <a:r>
              <a:rPr lang="en-US" altLang="zh-CN" sz="1200" dirty="0">
                <a:solidFill>
                  <a:schemeClr val="bg1"/>
                </a:solidFill>
                <a:latin typeface="微软雅黑" panose="020B0503020204020204" pitchFamily="34" charset="-122"/>
                <a:ea typeface="微软雅黑" panose="020B0503020204020204" pitchFamily="34" charset="-122"/>
              </a:rPr>
              <a:t>F001</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048589" name="TextBox 43"/>
          <p:cNvSpPr txBox="1"/>
          <p:nvPr/>
        </p:nvSpPr>
        <p:spPr>
          <a:xfrm>
            <a:off x="441644" y="2813492"/>
            <a:ext cx="1498042" cy="1383665"/>
          </a:xfrm>
          <a:prstGeom prst="rect">
            <a:avLst/>
          </a:prstGeom>
          <a:solidFill>
            <a:srgbClr val="291618"/>
          </a:solid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小组成员：</a:t>
            </a:r>
            <a:r>
              <a:rPr kumimoji="0" lang="en-US" altLang="zh-CN"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ZL</a:t>
            </a:r>
            <a:endPar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           </a:t>
            </a:r>
            <a:r>
              <a:rPr kumimoji="0" lang="en-US" altLang="zh-CN"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CYW</a:t>
            </a:r>
            <a:endPar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           </a:t>
            </a:r>
            <a:r>
              <a:rPr kumimoji="0" lang="en-US" altLang="zh-CN"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LMY</a:t>
            </a:r>
            <a:endPar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           </a:t>
            </a:r>
            <a:r>
              <a:rPr lang="en-US" altLang="zh-CN" sz="1200" dirty="0">
                <a:solidFill>
                  <a:schemeClr val="bg1"/>
                </a:solidFill>
                <a:latin typeface="微软雅黑" panose="020B0503020204020204" pitchFamily="34" charset="-122"/>
                <a:ea typeface="微软雅黑" panose="020B0503020204020204" pitchFamily="34" charset="-122"/>
              </a:rPr>
              <a:t>LFK</a:t>
            </a:r>
            <a:endPar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           </a:t>
            </a:r>
            <a:r>
              <a:rPr kumimoji="0" lang="en-US" altLang="zh-CN"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LXC</a:t>
            </a:r>
            <a:endPar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           </a:t>
            </a:r>
            <a:r>
              <a:rPr kumimoji="0" lang="en-US" altLang="zh-CN"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XJT</a:t>
            </a:r>
            <a:endPar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           </a:t>
            </a:r>
            <a:r>
              <a:rPr kumimoji="0" lang="en-US" altLang="zh-CN" sz="1200" b="0"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rPr>
              <a:t>LXZ</a:t>
            </a:r>
            <a:endParaRPr kumimoji="0" lang="zh-CN" altLang="en-US" sz="1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pic>
        <p:nvPicPr>
          <p:cNvPr id="2097153" name="很 hi 的说 欢快的纯音乐">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98372" y="237874"/>
            <a:ext cx="609600" cy="609600"/>
          </a:xfrm>
          <a:prstGeom prst="rect">
            <a:avLst/>
          </a:prstGeom>
        </p:spPr>
      </p:pic>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97153"/>
                                        </p:tgtEl>
                                      </p:cBhvr>
                                    </p:cmd>
                                  </p:childTnLst>
                                </p:cTn>
                              </p:par>
                            </p:childTnLst>
                          </p:cTn>
                        </p:par>
                      </p:childTnLst>
                    </p:cTn>
                  </p:par>
                  <p:par>
                    <p:cTn id="7" fill="hold">
                      <p:stCondLst>
                        <p:cond delay="indefinite"/>
                      </p:stCondLst>
                      <p:childTnLst>
                        <p:par>
                          <p:cTn id="8" fill="hold">
                            <p:stCondLst>
                              <p:cond delay="0"/>
                            </p:stCondLst>
                            <p:childTnLst>
                              <p:par>
                                <p:cTn id="9" presetID="56" presetClass="entr" presetSubtype="0" fill="hold" grpId="0" nodeType="clickEffect">
                                  <p:stCondLst>
                                    <p:cond delay="0"/>
                                  </p:stCondLst>
                                  <p:iterate type="lt">
                                    <p:tmPct val="10000"/>
                                  </p:iterate>
                                  <p:childTnLst>
                                    <p:set>
                                      <p:cBhvr>
                                        <p:cTn id="10" dur="1" fill="hold">
                                          <p:stCondLst>
                                            <p:cond delay="0"/>
                                          </p:stCondLst>
                                        </p:cTn>
                                        <p:tgtEl>
                                          <p:spTgt spid="1048586"/>
                                        </p:tgtEl>
                                        <p:attrNameLst>
                                          <p:attrName>style.visibility</p:attrName>
                                        </p:attrNameLst>
                                      </p:cBhvr>
                                      <p:to>
                                        <p:strVal val="visible"/>
                                      </p:to>
                                    </p:set>
                                    <p:anim by="(-#ppt_w*2)" calcmode="lin" valueType="num">
                                      <p:cBhvr rctx="PPT">
                                        <p:cTn id="11" dur="500" autoRev="1" fill="hold">
                                          <p:stCondLst>
                                            <p:cond delay="0"/>
                                          </p:stCondLst>
                                        </p:cTn>
                                        <p:tgtEl>
                                          <p:spTgt spid="1048586"/>
                                        </p:tgtEl>
                                        <p:attrNameLst>
                                          <p:attrName>ppt_w</p:attrName>
                                        </p:attrNameLst>
                                      </p:cBhvr>
                                    </p:anim>
                                    <p:anim by="(#ppt_w*0.50)" calcmode="lin" valueType="num">
                                      <p:cBhvr>
                                        <p:cTn id="12" dur="500" decel="50000" autoRev="1" fill="hold">
                                          <p:stCondLst>
                                            <p:cond delay="0"/>
                                          </p:stCondLst>
                                        </p:cTn>
                                        <p:tgtEl>
                                          <p:spTgt spid="1048586"/>
                                        </p:tgtEl>
                                        <p:attrNameLst>
                                          <p:attrName>ppt_x</p:attrName>
                                        </p:attrNameLst>
                                      </p:cBhvr>
                                    </p:anim>
                                    <p:anim from="(-#ppt_h/2)" to="(#ppt_y)" calcmode="lin" valueType="num">
                                      <p:cBhvr>
                                        <p:cTn id="13" dur="1000" fill="hold">
                                          <p:stCondLst>
                                            <p:cond delay="0"/>
                                          </p:stCondLst>
                                        </p:cTn>
                                        <p:tgtEl>
                                          <p:spTgt spid="1048586"/>
                                        </p:tgtEl>
                                        <p:attrNameLst>
                                          <p:attrName>ppt_y</p:attrName>
                                        </p:attrNameLst>
                                      </p:cBhvr>
                                    </p:anim>
                                    <p:animRot by="21600000">
                                      <p:cBhvr>
                                        <p:cTn id="14" dur="1000" fill="hold">
                                          <p:stCondLst>
                                            <p:cond delay="0"/>
                                          </p:stCondLst>
                                        </p:cTn>
                                        <p:tgtEl>
                                          <p:spTgt spid="1048586"/>
                                        </p:tgtEl>
                                        <p:attrNameLst>
                                          <p:attrName>r</p:attrName>
                                        </p:attrNameLst>
                                      </p:cBhvr>
                                    </p:animRot>
                                  </p:childTnLst>
                                </p:cTn>
                              </p:par>
                            </p:childTnLst>
                          </p:cTn>
                        </p:par>
                        <p:par>
                          <p:cTn id="15" fill="hold">
                            <p:stCondLst>
                              <p:cond delay="1799"/>
                            </p:stCondLst>
                            <p:childTnLst>
                              <p:par>
                                <p:cTn id="16" presetID="16" presetClass="entr" presetSubtype="21" fill="hold" grpId="0" nodeType="afterEffect">
                                  <p:stCondLst>
                                    <p:cond delay="0"/>
                                  </p:stCondLst>
                                  <p:childTnLst>
                                    <p:set>
                                      <p:cBhvr>
                                        <p:cTn id="17" dur="1" fill="hold">
                                          <p:stCondLst>
                                            <p:cond delay="0"/>
                                          </p:stCondLst>
                                        </p:cTn>
                                        <p:tgtEl>
                                          <p:spTgt spid="1048587"/>
                                        </p:tgtEl>
                                        <p:attrNameLst>
                                          <p:attrName>style.visibility</p:attrName>
                                        </p:attrNameLst>
                                      </p:cBhvr>
                                      <p:to>
                                        <p:strVal val="visible"/>
                                      </p:to>
                                    </p:set>
                                    <p:animEffect transition="in" filter="barn(inVertical)">
                                      <p:cBhvr>
                                        <p:cTn id="18" dur="500"/>
                                        <p:tgtEl>
                                          <p:spTgt spid="1048587"/>
                                        </p:tgtEl>
                                      </p:cBhvr>
                                    </p:animEffect>
                                  </p:childTnLst>
                                </p:cTn>
                              </p:par>
                            </p:childTnLst>
                          </p:cTn>
                        </p:par>
                        <p:par>
                          <p:cTn id="19" fill="hold">
                            <p:stCondLst>
                              <p:cond delay="2299"/>
                            </p:stCondLst>
                            <p:childTnLst>
                              <p:par>
                                <p:cTn id="20" presetID="22" presetClass="entr" presetSubtype="8" fill="hold" grpId="0" nodeType="afterEffect">
                                  <p:stCondLst>
                                    <p:cond delay="0"/>
                                  </p:stCondLst>
                                  <p:childTnLst>
                                    <p:set>
                                      <p:cBhvr>
                                        <p:cTn id="21" dur="1" fill="hold">
                                          <p:stCondLst>
                                            <p:cond delay="0"/>
                                          </p:stCondLst>
                                        </p:cTn>
                                        <p:tgtEl>
                                          <p:spTgt spid="1048589"/>
                                        </p:tgtEl>
                                        <p:attrNameLst>
                                          <p:attrName>style.visibility</p:attrName>
                                        </p:attrNameLst>
                                      </p:cBhvr>
                                      <p:to>
                                        <p:strVal val="visible"/>
                                      </p:to>
                                    </p:set>
                                    <p:animEffect transition="in" filter="wipe(left)">
                                      <p:cBhvr>
                                        <p:cTn id="22" dur="500"/>
                                        <p:tgtEl>
                                          <p:spTgt spid="1048589"/>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1048588"/>
                                        </p:tgtEl>
                                        <p:attrNameLst>
                                          <p:attrName>style.visibility</p:attrName>
                                        </p:attrNameLst>
                                      </p:cBhvr>
                                      <p:to>
                                        <p:strVal val="visible"/>
                                      </p:to>
                                    </p:set>
                                    <p:animEffect transition="in" filter="wipe(right)">
                                      <p:cBhvr>
                                        <p:cTn id="25" dur="500"/>
                                        <p:tgtEl>
                                          <p:spTgt spid="10485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86" grpId="0"/>
      <p:bldP spid="1048587" grpId="0"/>
      <p:bldP spid="1048588" grpId="0" bldLvl="0" animBg="1"/>
      <p:bldP spid="1048589"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pic>
        <p:nvPicPr>
          <p:cNvPr id="2097155" name="图片 1"/>
          <p:cNvPicPr>
            <a:picLocks noChangeAspect="1"/>
          </p:cNvPicPr>
          <p:nvPr/>
        </p:nvPicPr>
        <p:blipFill rotWithShape="1">
          <a:blip r:embed="rId4" cstate="print"/>
          <a:srcRect b="14190"/>
          <a:stretch>
            <a:fillRect/>
          </a:stretch>
        </p:blipFill>
        <p:spPr>
          <a:xfrm>
            <a:off x="-1270" y="-53975"/>
            <a:ext cx="9144000" cy="5145088"/>
          </a:xfrm>
          <a:prstGeom prst="rect">
            <a:avLst/>
          </a:prstGeom>
        </p:spPr>
      </p:pic>
      <p:sp>
        <p:nvSpPr>
          <p:cNvPr id="1048624" name="Freeform 5"/>
          <p:cNvSpPr/>
          <p:nvPr/>
        </p:nvSpPr>
        <p:spPr>
          <a:xfrm>
            <a:off x="8233646" y="1702651"/>
            <a:ext cx="909164" cy="1856408"/>
          </a:xfrm>
          <a:custGeom>
            <a:avLst/>
            <a:gdLst/>
            <a:ahLst/>
            <a:cxnLst>
              <a:cxn ang="0">
                <a:pos x="1212850" y="2476500"/>
              </a:cxn>
              <a:cxn ang="0">
                <a:pos x="19017" y="1273020"/>
              </a:cxn>
              <a:cxn ang="0">
                <a:pos x="19017" y="1202770"/>
              </a:cxn>
              <a:cxn ang="0">
                <a:pos x="1212850" y="0"/>
              </a:cxn>
              <a:cxn ang="0">
                <a:pos x="1212850" y="2476500"/>
              </a:cxn>
            </a:cxnLst>
            <a:rect l="0" t="0" r="0" b="0"/>
            <a:pathLst>
              <a:path w="1722" h="3490">
                <a:moveTo>
                  <a:pt x="1722" y="3490"/>
                </a:moveTo>
                <a:lnTo>
                  <a:pt x="27" y="1794"/>
                </a:lnTo>
                <a:cubicBezTo>
                  <a:pt x="0" y="1767"/>
                  <a:pt x="0" y="1723"/>
                  <a:pt x="27" y="1695"/>
                </a:cubicBezTo>
                <a:lnTo>
                  <a:pt x="1722" y="0"/>
                </a:lnTo>
                <a:lnTo>
                  <a:pt x="1722" y="349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25" name="Freeform 6"/>
          <p:cNvSpPr/>
          <p:nvPr/>
        </p:nvSpPr>
        <p:spPr>
          <a:xfrm>
            <a:off x="8236027" y="1331369"/>
            <a:ext cx="906784" cy="1856408"/>
          </a:xfrm>
          <a:custGeom>
            <a:avLst/>
            <a:gdLst/>
            <a:ahLst/>
            <a:cxnLst>
              <a:cxn ang="0">
                <a:pos x="1209675" y="2476500"/>
              </a:cxn>
              <a:cxn ang="0">
                <a:pos x="22532" y="1279407"/>
              </a:cxn>
              <a:cxn ang="0">
                <a:pos x="22532" y="1197093"/>
              </a:cxn>
              <a:cxn ang="0">
                <a:pos x="1209675" y="0"/>
              </a:cxn>
              <a:cxn ang="0">
                <a:pos x="1209675" y="2476500"/>
              </a:cxn>
            </a:cxnLst>
            <a:rect l="0" t="0" r="0" b="0"/>
            <a:pathLst>
              <a:path w="1718" h="3490">
                <a:moveTo>
                  <a:pt x="1718" y="3490"/>
                </a:moveTo>
                <a:lnTo>
                  <a:pt x="32" y="1803"/>
                </a:lnTo>
                <a:cubicBezTo>
                  <a:pt x="0" y="1771"/>
                  <a:pt x="0" y="1719"/>
                  <a:pt x="32" y="1687"/>
                </a:cubicBezTo>
                <a:lnTo>
                  <a:pt x="1718" y="0"/>
                </a:lnTo>
                <a:lnTo>
                  <a:pt x="1718" y="3490"/>
                </a:lnTo>
                <a:close/>
              </a:path>
            </a:pathLst>
          </a:custGeom>
          <a:solidFill>
            <a:srgbClr val="922E17"/>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30" name="矩形 31"/>
          <p:cNvSpPr/>
          <p:nvPr/>
        </p:nvSpPr>
        <p:spPr>
          <a:xfrm>
            <a:off x="2707005" y="1826260"/>
            <a:ext cx="6237605" cy="1384935"/>
          </a:xfrm>
          <a:prstGeom prst="rect">
            <a:avLst/>
          </a:prstGeom>
          <a:noFill/>
          <a:extLst>
            <a:ext uri="{909E8E84-426E-40DD-AFC4-6F175D3DCCD1}">
              <a14:hiddenFill xmlns:a14="http://schemas.microsoft.com/office/drawing/2010/main">
                <a:solidFill>
                  <a:schemeClr val="accent2"/>
                </a:solidFill>
              </a14:hiddenFill>
            </a:ext>
          </a:extLst>
        </p:spPr>
        <p:style>
          <a:lnRef idx="1">
            <a:schemeClr val="accent2"/>
          </a:lnRef>
          <a:fillRef idx="3">
            <a:schemeClr val="accent2"/>
          </a:fillRef>
          <a:effectRef idx="2">
            <a:schemeClr val="accent2"/>
          </a:effectRef>
          <a:fontRef idx="minor">
            <a:schemeClr val="lt1"/>
          </a:fontRef>
        </p:style>
        <p:txBody>
          <a:bodyPr vert="horz" wrap="square" lIns="0" tIns="0" rIns="0" bIns="0" numCol="1" anchor="t" anchorCtr="0" compatLnSpc="1">
            <a:spAutoFit/>
            <a:scene3d>
              <a:camera prst="orthographicFront"/>
              <a:lightRig rig="threePt" dir="t"/>
            </a:scene3d>
          </a:bodyPr>
          <a:lstStyle/>
          <a:p>
            <a:pPr algn="l" defTabSz="685165" fontAlgn="base">
              <a:spcBef>
                <a:spcPct val="0"/>
              </a:spcBef>
              <a:spcAft>
                <a:spcPct val="0"/>
              </a:spcAft>
            </a:pPr>
            <a:r>
              <a:rPr lang="zh-CN" altLang="en-US" sz="4500" b="1">
                <a:solidFill>
                  <a:schemeClr val="accent2"/>
                </a:solidFill>
                <a:effectLst>
                  <a:outerShdw blurRad="38100" dist="19050" dir="2700000" algn="tl" rotWithShape="0">
                    <a:schemeClr val="dk1">
                      <a:alpha val="40000"/>
                    </a:schemeClr>
                  </a:outerShdw>
                </a:effectLst>
                <a:latin typeface="微软雅黑" panose="020B0503020204020204" pitchFamily="34" charset="-122"/>
                <a:sym typeface="+mn-ea"/>
              </a:rPr>
              <a:t>程序正义与实体正义的关系</a:t>
            </a:r>
          </a:p>
        </p:txBody>
      </p:sp>
      <p:sp>
        <p:nvSpPr>
          <p:cNvPr id="1048631" name="Freeform 5"/>
          <p:cNvSpPr/>
          <p:nvPr/>
        </p:nvSpPr>
        <p:spPr>
          <a:xfrm>
            <a:off x="1074576" y="1795471"/>
            <a:ext cx="1444666" cy="1445856"/>
          </a:xfrm>
          <a:custGeom>
            <a:avLst/>
            <a:gdLst/>
            <a:ahLst/>
            <a:cxnLst>
              <a:cxn ang="0">
                <a:pos x="0" y="0"/>
              </a:cxn>
              <a:cxn ang="0">
                <a:pos x="1926594" y="0"/>
              </a:cxn>
              <a:cxn ang="0">
                <a:pos x="1926594" y="461131"/>
              </a:cxn>
              <a:cxn ang="0">
                <a:pos x="1887930" y="461131"/>
              </a:cxn>
              <a:cxn ang="0">
                <a:pos x="1887930" y="38702"/>
              </a:cxn>
              <a:cxn ang="0">
                <a:pos x="38664" y="38702"/>
              </a:cxn>
              <a:cxn ang="0">
                <a:pos x="38664" y="1889814"/>
              </a:cxn>
              <a:cxn ang="0">
                <a:pos x="1887930" y="1889814"/>
              </a:cxn>
              <a:cxn ang="0">
                <a:pos x="1887930" y="1343044"/>
              </a:cxn>
              <a:cxn ang="0">
                <a:pos x="1926594" y="1343044"/>
              </a:cxn>
              <a:cxn ang="0">
                <a:pos x="1926594" y="1928516"/>
              </a:cxn>
              <a:cxn ang="0">
                <a:pos x="0" y="1928516"/>
              </a:cxn>
              <a:cxn ang="0">
                <a:pos x="0" y="0"/>
              </a:cxn>
            </a:cxnLst>
            <a:rect l="0" t="0" r="0" b="0"/>
            <a:pathLst>
              <a:path w="2342" h="2342">
                <a:moveTo>
                  <a:pt x="0" y="0"/>
                </a:moveTo>
                <a:lnTo>
                  <a:pt x="2342" y="0"/>
                </a:lnTo>
                <a:lnTo>
                  <a:pt x="2342" y="560"/>
                </a:lnTo>
                <a:lnTo>
                  <a:pt x="2295" y="560"/>
                </a:lnTo>
                <a:lnTo>
                  <a:pt x="2295" y="47"/>
                </a:lnTo>
                <a:lnTo>
                  <a:pt x="47" y="47"/>
                </a:lnTo>
                <a:lnTo>
                  <a:pt x="47" y="2295"/>
                </a:lnTo>
                <a:lnTo>
                  <a:pt x="2295" y="2295"/>
                </a:lnTo>
                <a:lnTo>
                  <a:pt x="2295" y="1631"/>
                </a:lnTo>
                <a:lnTo>
                  <a:pt x="2342" y="1631"/>
                </a:lnTo>
                <a:lnTo>
                  <a:pt x="2342" y="2342"/>
                </a:lnTo>
                <a:lnTo>
                  <a:pt x="0" y="2342"/>
                </a:lnTo>
                <a:lnTo>
                  <a:pt x="0" y="0"/>
                </a:ln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2" name="Text Box 1"/>
          <p:cNvSpPr txBox="1"/>
          <p:nvPr/>
        </p:nvSpPr>
        <p:spPr>
          <a:xfrm>
            <a:off x="1339850" y="2130425"/>
            <a:ext cx="1179195" cy="768350"/>
          </a:xfrm>
          <a:prstGeom prst="rect">
            <a:avLst/>
          </a:prstGeom>
          <a:noFill/>
        </p:spPr>
        <p:txBody>
          <a:bodyPr wrap="square" rtlCol="0">
            <a:spAutoFit/>
          </a:bodyPr>
          <a:lstStyle/>
          <a:p>
            <a:r>
              <a:rPr lang="zh-CN" altLang="en-US" sz="4400" b="1">
                <a:solidFill>
                  <a:schemeClr val="accent2"/>
                </a:solidFill>
              </a:rPr>
              <a:t>二：</a:t>
            </a:r>
          </a:p>
        </p:txBody>
      </p:sp>
      <p:sp>
        <p:nvSpPr>
          <p:cNvPr id="1048628" name="Freeform 21"/>
          <p:cNvSpPr>
            <a:spLocks noEditPoints="1"/>
          </p:cNvSpPr>
          <p:nvPr/>
        </p:nvSpPr>
        <p:spPr>
          <a:xfrm>
            <a:off x="2932430" y="3468370"/>
            <a:ext cx="177800" cy="172720"/>
          </a:xfrm>
          <a:custGeom>
            <a:avLst/>
            <a:gdLst/>
            <a:ahLst/>
            <a:cxnLst>
              <a:cxn ang="0">
                <a:pos x="133350" y="0"/>
              </a:cxn>
              <a:cxn ang="0">
                <a:pos x="266700" y="134144"/>
              </a:cxn>
              <a:cxn ang="0">
                <a:pos x="133350" y="268288"/>
              </a:cxn>
              <a:cxn ang="0">
                <a:pos x="0" y="134144"/>
              </a:cxn>
              <a:cxn ang="0">
                <a:pos x="133350" y="0"/>
              </a:cxn>
              <a:cxn ang="0">
                <a:pos x="112835" y="228159"/>
              </a:cxn>
              <a:cxn ang="0">
                <a:pos x="153865" y="228159"/>
              </a:cxn>
              <a:cxn ang="0">
                <a:pos x="153865" y="155928"/>
              </a:cxn>
              <a:cxn ang="0">
                <a:pos x="226809" y="155928"/>
              </a:cxn>
              <a:cxn ang="0">
                <a:pos x="226809" y="113506"/>
              </a:cxn>
              <a:cxn ang="0">
                <a:pos x="153865" y="113506"/>
              </a:cxn>
              <a:cxn ang="0">
                <a:pos x="153865" y="40129"/>
              </a:cxn>
              <a:cxn ang="0">
                <a:pos x="112835" y="40129"/>
              </a:cxn>
              <a:cxn ang="0">
                <a:pos x="112835" y="113506"/>
              </a:cxn>
              <a:cxn ang="0">
                <a:pos x="39891" y="113506"/>
              </a:cxn>
              <a:cxn ang="0">
                <a:pos x="39891" y="155928"/>
              </a:cxn>
              <a:cxn ang="0">
                <a:pos x="112835" y="155928"/>
              </a:cxn>
              <a:cxn ang="0">
                <a:pos x="112835" y="228159"/>
              </a:cxn>
            </a:cxnLst>
            <a:rect l="0" t="0" r="0" b="0"/>
            <a:pathLst>
              <a:path w="234" h="234">
                <a:moveTo>
                  <a:pt x="117" y="0"/>
                </a:moveTo>
                <a:cubicBezTo>
                  <a:pt x="182" y="0"/>
                  <a:pt x="234" y="52"/>
                  <a:pt x="234" y="117"/>
                </a:cubicBezTo>
                <a:cubicBezTo>
                  <a:pt x="234" y="182"/>
                  <a:pt x="182" y="234"/>
                  <a:pt x="117" y="234"/>
                </a:cubicBezTo>
                <a:cubicBezTo>
                  <a:pt x="52" y="234"/>
                  <a:pt x="0" y="182"/>
                  <a:pt x="0" y="117"/>
                </a:cubicBezTo>
                <a:cubicBezTo>
                  <a:pt x="0" y="52"/>
                  <a:pt x="52" y="0"/>
                  <a:pt x="117" y="0"/>
                </a:cubicBezTo>
                <a:close/>
                <a:moveTo>
                  <a:pt x="99" y="199"/>
                </a:moveTo>
                <a:lnTo>
                  <a:pt x="135" y="199"/>
                </a:lnTo>
                <a:lnTo>
                  <a:pt x="135" y="136"/>
                </a:lnTo>
                <a:lnTo>
                  <a:pt x="199" y="136"/>
                </a:lnTo>
                <a:lnTo>
                  <a:pt x="199" y="99"/>
                </a:lnTo>
                <a:lnTo>
                  <a:pt x="135" y="99"/>
                </a:lnTo>
                <a:lnTo>
                  <a:pt x="135" y="35"/>
                </a:lnTo>
                <a:lnTo>
                  <a:pt x="99" y="35"/>
                </a:lnTo>
                <a:lnTo>
                  <a:pt x="99" y="99"/>
                </a:lnTo>
                <a:lnTo>
                  <a:pt x="35" y="99"/>
                </a:lnTo>
                <a:lnTo>
                  <a:pt x="35" y="136"/>
                </a:lnTo>
                <a:lnTo>
                  <a:pt x="99" y="136"/>
                </a:lnTo>
                <a:lnTo>
                  <a:pt x="99" y="199"/>
                </a:lnTo>
                <a:close/>
              </a:path>
            </a:pathLst>
          </a:custGeom>
          <a:solidFill>
            <a:schemeClr val="accent2">
              <a:alpha val="100000"/>
            </a:scheme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3" name="Text Box 0"/>
          <p:cNvSpPr txBox="1"/>
          <p:nvPr/>
        </p:nvSpPr>
        <p:spPr>
          <a:xfrm>
            <a:off x="3206115" y="3385820"/>
            <a:ext cx="1722755" cy="337185"/>
          </a:xfrm>
          <a:prstGeom prst="rect">
            <a:avLst/>
          </a:prstGeom>
          <a:noFill/>
        </p:spPr>
        <p:txBody>
          <a:bodyPr wrap="square" rtlCol="0">
            <a:spAutoFit/>
          </a:bodyPr>
          <a:lstStyle/>
          <a:p>
            <a:r>
              <a:rPr lang="zh-CN" altLang="en-US" sz="1600">
                <a:solidFill>
                  <a:schemeClr val="accent2"/>
                </a:solidFill>
              </a:rPr>
              <a:t>何者优先问题？</a:t>
            </a:r>
          </a:p>
        </p:txBody>
      </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1048631"/>
                                        </p:tgtEl>
                                        <p:attrNameLst>
                                          <p:attrName>style.visibility</p:attrName>
                                        </p:attrNameLst>
                                      </p:cBhvr>
                                      <p:to>
                                        <p:strVal val="visible"/>
                                      </p:to>
                                    </p:set>
                                    <p:animEffect transition="in" filter="barn(outHorizontal)">
                                      <p:cBhvr>
                                        <p:cTn id="7" dur="500"/>
                                        <p:tgtEl>
                                          <p:spTgt spid="1048631"/>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48630"/>
                                        </p:tgtEl>
                                        <p:attrNameLst>
                                          <p:attrName>style.visibility</p:attrName>
                                        </p:attrNameLst>
                                      </p:cBhvr>
                                      <p:to>
                                        <p:strVal val="visible"/>
                                      </p:to>
                                    </p:set>
                                    <p:anim by="(-#ppt_w*2)" calcmode="lin" valueType="num">
                                      <p:cBhvr rctx="PPT">
                                        <p:cTn id="11" dur="300" autoRev="1" fill="hold">
                                          <p:stCondLst>
                                            <p:cond delay="0"/>
                                          </p:stCondLst>
                                        </p:cTn>
                                        <p:tgtEl>
                                          <p:spTgt spid="1048630"/>
                                        </p:tgtEl>
                                        <p:attrNameLst>
                                          <p:attrName>ppt_w</p:attrName>
                                        </p:attrNameLst>
                                      </p:cBhvr>
                                    </p:anim>
                                    <p:anim by="(#ppt_w*0.50)" calcmode="lin" valueType="num">
                                      <p:cBhvr>
                                        <p:cTn id="12" dur="300" decel="50000" autoRev="1" fill="hold">
                                          <p:stCondLst>
                                            <p:cond delay="0"/>
                                          </p:stCondLst>
                                        </p:cTn>
                                        <p:tgtEl>
                                          <p:spTgt spid="1048630"/>
                                        </p:tgtEl>
                                        <p:attrNameLst>
                                          <p:attrName>ppt_x</p:attrName>
                                        </p:attrNameLst>
                                      </p:cBhvr>
                                    </p:anim>
                                    <p:anim from="(-#ppt_h/2)" to="(#ppt_y)" calcmode="lin" valueType="num">
                                      <p:cBhvr>
                                        <p:cTn id="13" dur="600" fill="hold">
                                          <p:stCondLst>
                                            <p:cond delay="0"/>
                                          </p:stCondLst>
                                        </p:cTn>
                                        <p:tgtEl>
                                          <p:spTgt spid="1048630"/>
                                        </p:tgtEl>
                                        <p:attrNameLst>
                                          <p:attrName>ppt_y</p:attrName>
                                        </p:attrNameLst>
                                      </p:cBhvr>
                                    </p:anim>
                                    <p:animRot by="21600000">
                                      <p:cBhvr>
                                        <p:cTn id="14" dur="600" fill="hold">
                                          <p:stCondLst>
                                            <p:cond delay="0"/>
                                          </p:stCondLst>
                                        </p:cTn>
                                        <p:tgtEl>
                                          <p:spTgt spid="1048630"/>
                                        </p:tgtEl>
                                        <p:attrNameLst>
                                          <p:attrName>r</p:attrName>
                                        </p:attrNameLst>
                                      </p:cBhvr>
                                    </p:animRot>
                                  </p:childTnLst>
                                </p:cTn>
                              </p:par>
                            </p:childTnLst>
                          </p:cTn>
                        </p:par>
                        <p:par>
                          <p:cTn id="15" fill="hold">
                            <p:stCondLst>
                              <p:cond delay="1759"/>
                            </p:stCondLst>
                            <p:childTnLst>
                              <p:par>
                                <p:cTn id="16" presetID="2" presetClass="entr" presetSubtype="2" fill="hold" nodeType="afterEffect">
                                  <p:stCondLst>
                                    <p:cond delay="0"/>
                                  </p:stCondLst>
                                  <p:childTnLst>
                                    <p:set>
                                      <p:cBhvr>
                                        <p:cTn id="17" dur="1" fill="hold">
                                          <p:stCondLst>
                                            <p:cond delay="0"/>
                                          </p:stCondLst>
                                        </p:cTn>
                                        <p:tgtEl>
                                          <p:spTgt spid="1048625"/>
                                        </p:tgtEl>
                                        <p:attrNameLst>
                                          <p:attrName>style.visibility</p:attrName>
                                        </p:attrNameLst>
                                      </p:cBhvr>
                                      <p:to>
                                        <p:strVal val="visible"/>
                                      </p:to>
                                    </p:set>
                                    <p:anim calcmode="lin" valueType="num">
                                      <p:cBhvr additive="base">
                                        <p:cTn id="18" dur="500" fill="hold"/>
                                        <p:tgtEl>
                                          <p:spTgt spid="1048625"/>
                                        </p:tgtEl>
                                        <p:attrNameLst>
                                          <p:attrName>ppt_x</p:attrName>
                                        </p:attrNameLst>
                                      </p:cBhvr>
                                      <p:tavLst>
                                        <p:tav tm="0">
                                          <p:val>
                                            <p:strVal val="1+#ppt_w/2"/>
                                          </p:val>
                                        </p:tav>
                                        <p:tav tm="100000">
                                          <p:val>
                                            <p:strVal val="#ppt_x"/>
                                          </p:val>
                                        </p:tav>
                                      </p:tavLst>
                                    </p:anim>
                                    <p:anim calcmode="lin" valueType="num">
                                      <p:cBhvr additive="base">
                                        <p:cTn id="19" dur="500" fill="hold"/>
                                        <p:tgtEl>
                                          <p:spTgt spid="1048625"/>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200"/>
                                  </p:stCondLst>
                                  <p:childTnLst>
                                    <p:set>
                                      <p:cBhvr>
                                        <p:cTn id="21" dur="1" fill="hold">
                                          <p:stCondLst>
                                            <p:cond delay="0"/>
                                          </p:stCondLst>
                                        </p:cTn>
                                        <p:tgtEl>
                                          <p:spTgt spid="1048624"/>
                                        </p:tgtEl>
                                        <p:attrNameLst>
                                          <p:attrName>style.visibility</p:attrName>
                                        </p:attrNameLst>
                                      </p:cBhvr>
                                      <p:to>
                                        <p:strVal val="visible"/>
                                      </p:to>
                                    </p:set>
                                    <p:anim calcmode="lin" valueType="num">
                                      <p:cBhvr additive="base">
                                        <p:cTn id="22" dur="500" fill="hold"/>
                                        <p:tgtEl>
                                          <p:spTgt spid="1048624"/>
                                        </p:tgtEl>
                                        <p:attrNameLst>
                                          <p:attrName>ppt_x</p:attrName>
                                        </p:attrNameLst>
                                      </p:cBhvr>
                                      <p:tavLst>
                                        <p:tav tm="0">
                                          <p:val>
                                            <p:strVal val="1+#ppt_w/2"/>
                                          </p:val>
                                        </p:tav>
                                        <p:tav tm="100000">
                                          <p:val>
                                            <p:strVal val="#ppt_x"/>
                                          </p:val>
                                        </p:tav>
                                      </p:tavLst>
                                    </p:anim>
                                    <p:anim calcmode="lin" valueType="num">
                                      <p:cBhvr additive="base">
                                        <p:cTn id="23" dur="500" fill="hold"/>
                                        <p:tgtEl>
                                          <p:spTgt spid="1048624"/>
                                        </p:tgtEl>
                                        <p:attrNameLst>
                                          <p:attrName>ppt_y</p:attrName>
                                        </p:attrNameLst>
                                      </p:cBhvr>
                                      <p:tavLst>
                                        <p:tav tm="0">
                                          <p:val>
                                            <p:strVal val="#ppt_y"/>
                                          </p:val>
                                        </p:tav>
                                        <p:tav tm="100000">
                                          <p:val>
                                            <p:strVal val="#ppt_y"/>
                                          </p:val>
                                        </p:tav>
                                      </p:tavLst>
                                    </p:anim>
                                  </p:childTnLst>
                                </p:cTn>
                              </p:par>
                            </p:childTnLst>
                          </p:cTn>
                        </p:par>
                        <p:par>
                          <p:cTn id="24" fill="hold">
                            <p:stCondLst>
                              <p:cond delay="2259"/>
                            </p:stCondLst>
                            <p:childTnLst>
                              <p:par>
                                <p:cTn id="25" presetID="2" presetClass="entr" presetSubtype="12" fill="hold" nodeType="afterEffect">
                                  <p:stCondLst>
                                    <p:cond delay="0"/>
                                  </p:stCondLst>
                                  <p:childTnLst>
                                    <p:set>
                                      <p:cBhvr>
                                        <p:cTn id="26" dur="1" fill="hold">
                                          <p:stCondLst>
                                            <p:cond delay="0"/>
                                          </p:stCondLst>
                                        </p:cTn>
                                        <p:tgtEl>
                                          <p:spTgt spid="1048628"/>
                                        </p:tgtEl>
                                        <p:attrNameLst>
                                          <p:attrName>style.visibility</p:attrName>
                                        </p:attrNameLst>
                                      </p:cBhvr>
                                      <p:to>
                                        <p:strVal val="visible"/>
                                      </p:to>
                                    </p:set>
                                    <p:anim calcmode="lin" valueType="num">
                                      <p:cBhvr additive="base">
                                        <p:cTn id="27" dur="500" fill="hold"/>
                                        <p:tgtEl>
                                          <p:spTgt spid="1048628"/>
                                        </p:tgtEl>
                                        <p:attrNameLst>
                                          <p:attrName>ppt_x</p:attrName>
                                        </p:attrNameLst>
                                      </p:cBhvr>
                                      <p:tavLst>
                                        <p:tav tm="0">
                                          <p:val>
                                            <p:strVal val="0-#ppt_w/2"/>
                                          </p:val>
                                        </p:tav>
                                        <p:tav tm="100000">
                                          <p:val>
                                            <p:strVal val="#ppt_x"/>
                                          </p:val>
                                        </p:tav>
                                      </p:tavLst>
                                    </p:anim>
                                    <p:anim calcmode="lin" valueType="num">
                                      <p:cBhvr additive="base">
                                        <p:cTn id="28" dur="500" fill="hold"/>
                                        <p:tgtEl>
                                          <p:spTgt spid="10486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0"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816"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817" name="TextBox 31"/>
          <p:cNvSpPr txBox="1"/>
          <p:nvPr/>
        </p:nvSpPr>
        <p:spPr>
          <a:xfrm>
            <a:off x="698499" y="96838"/>
            <a:ext cx="8322281" cy="830997"/>
          </a:xfrm>
          <a:prstGeom prst="rect">
            <a:avLst/>
          </a:prstGeom>
          <a:noFill/>
          <a:ln w="9525">
            <a:noFill/>
          </a:ln>
        </p:spPr>
        <p:txBody>
          <a:bodyPr wrap="square">
            <a:spAutoFit/>
          </a:bodyPr>
          <a:lstStyle/>
          <a:p>
            <a:pPr lvl="0"/>
            <a:r>
              <a:rPr lang="zh-CN" altLang="en-US" sz="2400" b="1" dirty="0">
                <a:solidFill>
                  <a:srgbClr val="291618"/>
                </a:solidFill>
                <a:latin typeface="+mj-ea"/>
                <a:ea typeface="+mj-ea"/>
              </a:rPr>
              <a:t>有关实体正义和程序正义之间的关系，目前主要存在三种观点</a:t>
            </a:r>
          </a:p>
        </p:txBody>
      </p:sp>
      <p:sp>
        <p:nvSpPr>
          <p:cNvPr id="1048818" name="Freeform 5"/>
          <p:cNvSpPr>
            <a:spLocks noEditPoints="1"/>
          </p:cNvSpPr>
          <p:nvPr/>
        </p:nvSpPr>
        <p:spPr>
          <a:xfrm>
            <a:off x="204787" y="196904"/>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819" name="矩形 4"/>
          <p:cNvSpPr/>
          <p:nvPr/>
        </p:nvSpPr>
        <p:spPr>
          <a:xfrm>
            <a:off x="1828075" y="1205867"/>
            <a:ext cx="7192708" cy="646723"/>
          </a:xfrm>
          <a:prstGeom prst="rect">
            <a:avLst/>
          </a:prstGeom>
          <a:solidFill>
            <a:srgbClr val="922E17"/>
          </a:solidFill>
          <a:ln w="9525">
            <a:noFill/>
          </a:ln>
        </p:spPr>
        <p:txBody>
          <a:bodyPr/>
          <a:lstStyle/>
          <a:p>
            <a:pPr lvl="0"/>
            <a:r>
              <a:rPr lang="en-US" altLang="zh-CN" sz="1800" dirty="0">
                <a:solidFill>
                  <a:schemeClr val="accent2"/>
                </a:solidFill>
                <a:latin typeface="+mn-ea"/>
              </a:rPr>
              <a:t>1</a:t>
            </a:r>
            <a:r>
              <a:rPr lang="zh-CN" altLang="en-US" sz="1800" dirty="0">
                <a:solidFill>
                  <a:schemeClr val="accent2"/>
                </a:solidFill>
                <a:latin typeface="+mn-ea"/>
              </a:rPr>
              <a:t>、实体正义优先于程序正义，将程序法作为实体法的附庸，忽视了程序法本身的独立、稳定价值，这是程序工具主义者的观点</a:t>
            </a:r>
          </a:p>
        </p:txBody>
      </p:sp>
      <p:sp>
        <p:nvSpPr>
          <p:cNvPr id="1048820" name="矩形 5"/>
          <p:cNvSpPr/>
          <p:nvPr/>
        </p:nvSpPr>
        <p:spPr>
          <a:xfrm>
            <a:off x="1828074" y="2287139"/>
            <a:ext cx="7192708" cy="570810"/>
          </a:xfrm>
          <a:prstGeom prst="rect">
            <a:avLst/>
          </a:prstGeom>
          <a:solidFill>
            <a:srgbClr val="922E17"/>
          </a:solidFill>
          <a:ln w="9525">
            <a:noFill/>
          </a:ln>
        </p:spPr>
        <p:txBody>
          <a:bodyPr/>
          <a:lstStyle/>
          <a:p>
            <a:pPr lvl="0"/>
            <a:r>
              <a:rPr lang="en-US" altLang="zh-CN" sz="2400" dirty="0">
                <a:solidFill>
                  <a:schemeClr val="accent2"/>
                </a:solidFill>
                <a:latin typeface="+mn-ea"/>
              </a:rPr>
              <a:t>2</a:t>
            </a:r>
            <a:r>
              <a:rPr lang="zh-CN" altLang="en-US" sz="2400" dirty="0">
                <a:solidFill>
                  <a:schemeClr val="accent2"/>
                </a:solidFill>
                <a:latin typeface="+mn-ea"/>
              </a:rPr>
              <a:t>、程序本位主义者则认为程序正义优于实体正义</a:t>
            </a:r>
          </a:p>
        </p:txBody>
      </p:sp>
      <p:sp>
        <p:nvSpPr>
          <p:cNvPr id="1048821" name="矩形 6"/>
          <p:cNvSpPr/>
          <p:nvPr/>
        </p:nvSpPr>
        <p:spPr>
          <a:xfrm>
            <a:off x="1828165" y="3302635"/>
            <a:ext cx="7192645" cy="903605"/>
          </a:xfrm>
          <a:prstGeom prst="rect">
            <a:avLst/>
          </a:prstGeom>
          <a:solidFill>
            <a:srgbClr val="922E17"/>
          </a:solidFill>
          <a:ln w="9525">
            <a:noFill/>
          </a:ln>
        </p:spPr>
        <p:txBody>
          <a:bodyPr/>
          <a:lstStyle/>
          <a:p>
            <a:pPr lvl="0"/>
            <a:r>
              <a:rPr lang="en-US" altLang="zh-CN" sz="1800" dirty="0">
                <a:solidFill>
                  <a:schemeClr val="accent2"/>
                </a:solidFill>
                <a:latin typeface="+mn-ea"/>
              </a:rPr>
              <a:t>3</a:t>
            </a:r>
            <a:r>
              <a:rPr lang="zh-CN" altLang="en-US" sz="1800" dirty="0">
                <a:solidFill>
                  <a:schemeClr val="accent2"/>
                </a:solidFill>
                <a:latin typeface="+mn-ea"/>
              </a:rPr>
              <a:t>、折中主义者认为，应兼顾实体正义与程序正义。一方面，程序是实施实体法的工具，另一方面，法律程序也有其独立存在的意义，不应任意做出牺牲。</a:t>
            </a:r>
            <a:endParaRPr lang="zh-CN" altLang="en-US" sz="1600" dirty="0">
              <a:solidFill>
                <a:schemeClr val="accent2"/>
              </a:solidFill>
              <a:latin typeface="+mn-ea"/>
            </a:endParaRPr>
          </a:p>
          <a:p>
            <a:pPr lvl="0" eaLnBrk="1" hangingPunct="1"/>
            <a:endParaRPr lang="zh-CN" altLang="en-US" sz="1010" dirty="0"/>
          </a:p>
        </p:txBody>
      </p:sp>
      <p:sp>
        <p:nvSpPr>
          <p:cNvPr id="1048823" name="Freeform 6"/>
          <p:cNvSpPr/>
          <p:nvPr/>
        </p:nvSpPr>
        <p:spPr>
          <a:xfrm>
            <a:off x="1070042" y="1210480"/>
            <a:ext cx="609600" cy="632211"/>
          </a:xfrm>
          <a:custGeom>
            <a:avLst/>
            <a:gdLst/>
            <a:ahLst/>
            <a:cxnLst>
              <a:cxn ang="0">
                <a:pos x="0" y="194850"/>
              </a:cxn>
              <a:cxn ang="0">
                <a:pos x="169480" y="97425"/>
              </a:cxn>
              <a:cxn ang="0">
                <a:pos x="339726" y="0"/>
              </a:cxn>
              <a:cxn ang="0">
                <a:pos x="339726" y="194850"/>
              </a:cxn>
              <a:cxn ang="0">
                <a:pos x="339726" y="388938"/>
              </a:cxn>
              <a:cxn ang="0">
                <a:pos x="169480" y="292274"/>
              </a:cxn>
              <a:cxn ang="0">
                <a:pos x="0" y="194850"/>
              </a:cxn>
            </a:cxnLst>
            <a:rect l="0" t="0" r="0" b="0"/>
            <a:pathLst>
              <a:path w="443" h="511">
                <a:moveTo>
                  <a:pt x="0" y="256"/>
                </a:moveTo>
                <a:lnTo>
                  <a:pt x="221" y="128"/>
                </a:lnTo>
                <a:lnTo>
                  <a:pt x="443" y="0"/>
                </a:lnTo>
                <a:lnTo>
                  <a:pt x="443" y="256"/>
                </a:lnTo>
                <a:lnTo>
                  <a:pt x="443" y="511"/>
                </a:lnTo>
                <a:lnTo>
                  <a:pt x="221" y="384"/>
                </a:lnTo>
                <a:lnTo>
                  <a:pt x="0" y="256"/>
                </a:lnTo>
                <a:close/>
              </a:path>
            </a:pathLst>
          </a:custGeom>
          <a:solidFill>
            <a:srgbClr val="922E17"/>
          </a:solidFill>
          <a:ln w="9525">
            <a:noFill/>
          </a:ln>
        </p:spPr>
        <p:txBody>
          <a:bodyPr/>
          <a:lstStyle/>
          <a:p>
            <a:endParaRPr lang="zh-CN" altLang="en-US" sz="1010"/>
          </a:p>
        </p:txBody>
      </p:sp>
      <p:sp>
        <p:nvSpPr>
          <p:cNvPr id="1048824" name="Freeform 6"/>
          <p:cNvSpPr/>
          <p:nvPr/>
        </p:nvSpPr>
        <p:spPr>
          <a:xfrm>
            <a:off x="1070042" y="2287139"/>
            <a:ext cx="609600" cy="570810"/>
          </a:xfrm>
          <a:custGeom>
            <a:avLst/>
            <a:gdLst/>
            <a:ahLst/>
            <a:cxnLst>
              <a:cxn ang="0">
                <a:pos x="0" y="194850"/>
              </a:cxn>
              <a:cxn ang="0">
                <a:pos x="169480" y="97425"/>
              </a:cxn>
              <a:cxn ang="0">
                <a:pos x="339726" y="0"/>
              </a:cxn>
              <a:cxn ang="0">
                <a:pos x="339726" y="194850"/>
              </a:cxn>
              <a:cxn ang="0">
                <a:pos x="339726" y="388938"/>
              </a:cxn>
              <a:cxn ang="0">
                <a:pos x="169480" y="292274"/>
              </a:cxn>
              <a:cxn ang="0">
                <a:pos x="0" y="194850"/>
              </a:cxn>
            </a:cxnLst>
            <a:rect l="0" t="0" r="0" b="0"/>
            <a:pathLst>
              <a:path w="443" h="511">
                <a:moveTo>
                  <a:pt x="0" y="256"/>
                </a:moveTo>
                <a:lnTo>
                  <a:pt x="221" y="128"/>
                </a:lnTo>
                <a:lnTo>
                  <a:pt x="443" y="0"/>
                </a:lnTo>
                <a:lnTo>
                  <a:pt x="443" y="256"/>
                </a:lnTo>
                <a:lnTo>
                  <a:pt x="443" y="511"/>
                </a:lnTo>
                <a:lnTo>
                  <a:pt x="221" y="384"/>
                </a:lnTo>
                <a:lnTo>
                  <a:pt x="0" y="256"/>
                </a:lnTo>
                <a:close/>
              </a:path>
            </a:pathLst>
          </a:custGeom>
          <a:solidFill>
            <a:srgbClr val="922E17"/>
          </a:solidFill>
          <a:ln w="9525">
            <a:noFill/>
          </a:ln>
        </p:spPr>
        <p:txBody>
          <a:bodyPr/>
          <a:lstStyle/>
          <a:p>
            <a:endParaRPr lang="zh-CN" altLang="en-US" sz="1010"/>
          </a:p>
        </p:txBody>
      </p:sp>
      <p:sp>
        <p:nvSpPr>
          <p:cNvPr id="1048825" name="Freeform 6"/>
          <p:cNvSpPr/>
          <p:nvPr/>
        </p:nvSpPr>
        <p:spPr>
          <a:xfrm>
            <a:off x="1070042" y="3380937"/>
            <a:ext cx="609600" cy="515121"/>
          </a:xfrm>
          <a:custGeom>
            <a:avLst/>
            <a:gdLst/>
            <a:ahLst/>
            <a:cxnLst>
              <a:cxn ang="0">
                <a:pos x="0" y="194850"/>
              </a:cxn>
              <a:cxn ang="0">
                <a:pos x="169480" y="97425"/>
              </a:cxn>
              <a:cxn ang="0">
                <a:pos x="339726" y="0"/>
              </a:cxn>
              <a:cxn ang="0">
                <a:pos x="339726" y="194850"/>
              </a:cxn>
              <a:cxn ang="0">
                <a:pos x="339726" y="388938"/>
              </a:cxn>
              <a:cxn ang="0">
                <a:pos x="169480" y="292274"/>
              </a:cxn>
              <a:cxn ang="0">
                <a:pos x="0" y="194850"/>
              </a:cxn>
            </a:cxnLst>
            <a:rect l="0" t="0" r="0" b="0"/>
            <a:pathLst>
              <a:path w="443" h="511">
                <a:moveTo>
                  <a:pt x="0" y="256"/>
                </a:moveTo>
                <a:lnTo>
                  <a:pt x="221" y="128"/>
                </a:lnTo>
                <a:lnTo>
                  <a:pt x="443" y="0"/>
                </a:lnTo>
                <a:lnTo>
                  <a:pt x="443" y="256"/>
                </a:lnTo>
                <a:lnTo>
                  <a:pt x="443" y="511"/>
                </a:lnTo>
                <a:lnTo>
                  <a:pt x="221" y="384"/>
                </a:lnTo>
                <a:lnTo>
                  <a:pt x="0" y="256"/>
                </a:lnTo>
                <a:close/>
              </a:path>
            </a:pathLst>
          </a:custGeom>
          <a:solidFill>
            <a:srgbClr val="922E17"/>
          </a:solidFill>
          <a:ln w="9525">
            <a:noFill/>
          </a:ln>
        </p:spPr>
        <p:txBody>
          <a:bodyPr/>
          <a:lstStyle/>
          <a:p>
            <a:endParaRPr lang="zh-CN" altLang="en-US" sz="1010"/>
          </a:p>
        </p:txBody>
      </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818"/>
                                        </p:tgtEl>
                                        <p:attrNameLst>
                                          <p:attrName>style.visibility</p:attrName>
                                        </p:attrNameLst>
                                      </p:cBhvr>
                                      <p:to>
                                        <p:strVal val="visible"/>
                                      </p:to>
                                    </p:set>
                                    <p:anim calcmode="lin" valueType="num">
                                      <p:cBhvr>
                                        <p:cTn id="7" dur="300" fill="hold"/>
                                        <p:tgtEl>
                                          <p:spTgt spid="1048818"/>
                                        </p:tgtEl>
                                        <p:attrNameLst>
                                          <p:attrName>ppt_w</p:attrName>
                                        </p:attrNameLst>
                                      </p:cBhvr>
                                      <p:tavLst>
                                        <p:tav tm="0">
                                          <p:val>
                                            <p:fltVal val="0"/>
                                          </p:val>
                                        </p:tav>
                                        <p:tav tm="100000">
                                          <p:val>
                                            <p:strVal val="#ppt_w"/>
                                          </p:val>
                                        </p:tav>
                                      </p:tavLst>
                                    </p:anim>
                                    <p:anim calcmode="lin" valueType="num">
                                      <p:cBhvr>
                                        <p:cTn id="8" dur="300" fill="hold"/>
                                        <p:tgtEl>
                                          <p:spTgt spid="1048818"/>
                                        </p:tgtEl>
                                        <p:attrNameLst>
                                          <p:attrName>ppt_h</p:attrName>
                                        </p:attrNameLst>
                                      </p:cBhvr>
                                      <p:tavLst>
                                        <p:tav tm="0">
                                          <p:val>
                                            <p:fltVal val="0"/>
                                          </p:val>
                                        </p:tav>
                                        <p:tav tm="100000">
                                          <p:val>
                                            <p:strVal val="#ppt_h"/>
                                          </p:val>
                                        </p:tav>
                                      </p:tavLst>
                                    </p:anim>
                                    <p:animEffect transition="in" filter="fade">
                                      <p:cBhvr>
                                        <p:cTn id="9" dur="300"/>
                                        <p:tgtEl>
                                          <p:spTgt spid="1048818"/>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48817"/>
                                        </p:tgtEl>
                                        <p:attrNameLst>
                                          <p:attrName>style.visibility</p:attrName>
                                        </p:attrNameLst>
                                      </p:cBhvr>
                                      <p:to>
                                        <p:strVal val="visible"/>
                                      </p:to>
                                    </p:set>
                                    <p:anim calcmode="lin" valueType="num">
                                      <p:cBhvr>
                                        <p:cTn id="13" dur="400" fill="hold"/>
                                        <p:tgtEl>
                                          <p:spTgt spid="1048817"/>
                                        </p:tgtEl>
                                        <p:attrNameLst>
                                          <p:attrName>ppt_x</p:attrName>
                                        </p:attrNameLst>
                                      </p:cBhvr>
                                      <p:tavLst>
                                        <p:tav tm="0">
                                          <p:val>
                                            <p:strVal val="#ppt_x"/>
                                          </p:val>
                                        </p:tav>
                                        <p:tav tm="50000">
                                          <p:val>
                                            <p:strVal val="#ppt_x+.1"/>
                                          </p:val>
                                        </p:tav>
                                        <p:tav tm="100000">
                                          <p:val>
                                            <p:strVal val="#ppt_x"/>
                                          </p:val>
                                        </p:tav>
                                      </p:tavLst>
                                    </p:anim>
                                    <p:anim calcmode="lin" valueType="num">
                                      <p:cBhvr>
                                        <p:cTn id="14" dur="400" fill="hold"/>
                                        <p:tgtEl>
                                          <p:spTgt spid="1048817"/>
                                        </p:tgtEl>
                                        <p:attrNameLst>
                                          <p:attrName>ppt_y</p:attrName>
                                        </p:attrNameLst>
                                      </p:cBhvr>
                                      <p:tavLst>
                                        <p:tav tm="0">
                                          <p:val>
                                            <p:strVal val="#ppt_y"/>
                                          </p:val>
                                        </p:tav>
                                        <p:tav tm="100000">
                                          <p:val>
                                            <p:strVal val="#ppt_y"/>
                                          </p:val>
                                        </p:tav>
                                      </p:tavLst>
                                    </p:anim>
                                    <p:anim calcmode="lin" valueType="num">
                                      <p:cBhvr>
                                        <p:cTn id="15" dur="400" fill="hold"/>
                                        <p:tgtEl>
                                          <p:spTgt spid="1048817"/>
                                        </p:tgtEl>
                                        <p:attrNameLst>
                                          <p:attrName>ppt_h</p:attrName>
                                        </p:attrNameLst>
                                      </p:cBhvr>
                                      <p:tavLst>
                                        <p:tav tm="0">
                                          <p:val>
                                            <p:strVal val="#ppt_h/10"/>
                                          </p:val>
                                        </p:tav>
                                        <p:tav tm="50000">
                                          <p:val>
                                            <p:strVal val="#ppt_h+.01"/>
                                          </p:val>
                                        </p:tav>
                                        <p:tav tm="100000">
                                          <p:val>
                                            <p:strVal val="#ppt_h"/>
                                          </p:val>
                                        </p:tav>
                                      </p:tavLst>
                                    </p:anim>
                                    <p:anim calcmode="lin" valueType="num">
                                      <p:cBhvr>
                                        <p:cTn id="16" dur="400" fill="hold"/>
                                        <p:tgtEl>
                                          <p:spTgt spid="104881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400" tmFilter="0,0; .5, 1; 1, 1"/>
                                        <p:tgtEl>
                                          <p:spTgt spid="1048817"/>
                                        </p:tgtEl>
                                      </p:cBhvr>
                                    </p:animEffect>
                                  </p:childTnLst>
                                </p:cTn>
                              </p:par>
                            </p:childTnLst>
                          </p:cTn>
                        </p:par>
                        <p:par>
                          <p:cTn id="18" fill="hold">
                            <p:stCondLst>
                              <p:cond delay="1740"/>
                            </p:stCondLst>
                            <p:childTnLst>
                              <p:par>
                                <p:cTn id="19" presetID="2" presetClass="entr" presetSubtype="6" fill="hold" grpId="0" nodeType="afterEffect">
                                  <p:stCondLst>
                                    <p:cond delay="0"/>
                                  </p:stCondLst>
                                  <p:childTnLst>
                                    <p:set>
                                      <p:cBhvr>
                                        <p:cTn id="20" dur="1" fill="hold">
                                          <p:stCondLst>
                                            <p:cond delay="0"/>
                                          </p:stCondLst>
                                        </p:cTn>
                                        <p:tgtEl>
                                          <p:spTgt spid="1048819"/>
                                        </p:tgtEl>
                                        <p:attrNameLst>
                                          <p:attrName>style.visibility</p:attrName>
                                        </p:attrNameLst>
                                      </p:cBhvr>
                                      <p:to>
                                        <p:strVal val="visible"/>
                                      </p:to>
                                    </p:set>
                                    <p:anim calcmode="lin" valueType="num">
                                      <p:cBhvr additive="base">
                                        <p:cTn id="21" dur="500" fill="hold"/>
                                        <p:tgtEl>
                                          <p:spTgt spid="1048819"/>
                                        </p:tgtEl>
                                        <p:attrNameLst>
                                          <p:attrName>ppt_x</p:attrName>
                                        </p:attrNameLst>
                                      </p:cBhvr>
                                      <p:tavLst>
                                        <p:tav tm="0">
                                          <p:val>
                                            <p:strVal val="1+#ppt_w/2"/>
                                          </p:val>
                                        </p:tav>
                                        <p:tav tm="100000">
                                          <p:val>
                                            <p:strVal val="#ppt_x"/>
                                          </p:val>
                                        </p:tav>
                                      </p:tavLst>
                                    </p:anim>
                                    <p:anim calcmode="lin" valueType="num">
                                      <p:cBhvr additive="base">
                                        <p:cTn id="22" dur="500" fill="hold"/>
                                        <p:tgtEl>
                                          <p:spTgt spid="1048819"/>
                                        </p:tgtEl>
                                        <p:attrNameLst>
                                          <p:attrName>ppt_y</p:attrName>
                                        </p:attrNameLst>
                                      </p:cBhvr>
                                      <p:tavLst>
                                        <p:tav tm="0">
                                          <p:val>
                                            <p:strVal val="1+#ppt_h/2"/>
                                          </p:val>
                                        </p:tav>
                                        <p:tav tm="100000">
                                          <p:val>
                                            <p:strVal val="#ppt_y"/>
                                          </p:val>
                                        </p:tav>
                                      </p:tavLst>
                                    </p:anim>
                                  </p:childTnLst>
                                </p:cTn>
                              </p:par>
                              <p:par>
                                <p:cTn id="23" presetID="2" presetClass="entr" presetSubtype="6" fill="hold" grpId="0" nodeType="withEffect">
                                  <p:stCondLst>
                                    <p:cond delay="0"/>
                                  </p:stCondLst>
                                  <p:childTnLst>
                                    <p:set>
                                      <p:cBhvr>
                                        <p:cTn id="24" dur="1" fill="hold">
                                          <p:stCondLst>
                                            <p:cond delay="0"/>
                                          </p:stCondLst>
                                        </p:cTn>
                                        <p:tgtEl>
                                          <p:spTgt spid="1048820"/>
                                        </p:tgtEl>
                                        <p:attrNameLst>
                                          <p:attrName>style.visibility</p:attrName>
                                        </p:attrNameLst>
                                      </p:cBhvr>
                                      <p:to>
                                        <p:strVal val="visible"/>
                                      </p:to>
                                    </p:set>
                                    <p:anim calcmode="lin" valueType="num">
                                      <p:cBhvr additive="base">
                                        <p:cTn id="25" dur="500" fill="hold"/>
                                        <p:tgtEl>
                                          <p:spTgt spid="1048820"/>
                                        </p:tgtEl>
                                        <p:attrNameLst>
                                          <p:attrName>ppt_x</p:attrName>
                                        </p:attrNameLst>
                                      </p:cBhvr>
                                      <p:tavLst>
                                        <p:tav tm="0">
                                          <p:val>
                                            <p:strVal val="1+#ppt_w/2"/>
                                          </p:val>
                                        </p:tav>
                                        <p:tav tm="100000">
                                          <p:val>
                                            <p:strVal val="#ppt_x"/>
                                          </p:val>
                                        </p:tav>
                                      </p:tavLst>
                                    </p:anim>
                                    <p:anim calcmode="lin" valueType="num">
                                      <p:cBhvr additive="base">
                                        <p:cTn id="26" dur="500" fill="hold"/>
                                        <p:tgtEl>
                                          <p:spTgt spid="1048820"/>
                                        </p:tgtEl>
                                        <p:attrNameLst>
                                          <p:attrName>ppt_y</p:attrName>
                                        </p:attrNameLst>
                                      </p:cBhvr>
                                      <p:tavLst>
                                        <p:tav tm="0">
                                          <p:val>
                                            <p:strVal val="1+#ppt_h/2"/>
                                          </p:val>
                                        </p:tav>
                                        <p:tav tm="100000">
                                          <p:val>
                                            <p:strVal val="#ppt_y"/>
                                          </p:val>
                                        </p:tav>
                                      </p:tavLst>
                                    </p:anim>
                                  </p:childTnLst>
                                </p:cTn>
                              </p:par>
                              <p:par>
                                <p:cTn id="27" presetID="2" presetClass="entr" presetSubtype="6" fill="hold" grpId="0" nodeType="withEffect">
                                  <p:stCondLst>
                                    <p:cond delay="0"/>
                                  </p:stCondLst>
                                  <p:childTnLst>
                                    <p:set>
                                      <p:cBhvr>
                                        <p:cTn id="28" dur="1" fill="hold">
                                          <p:stCondLst>
                                            <p:cond delay="0"/>
                                          </p:stCondLst>
                                        </p:cTn>
                                        <p:tgtEl>
                                          <p:spTgt spid="1048821"/>
                                        </p:tgtEl>
                                        <p:attrNameLst>
                                          <p:attrName>style.visibility</p:attrName>
                                        </p:attrNameLst>
                                      </p:cBhvr>
                                      <p:to>
                                        <p:strVal val="visible"/>
                                      </p:to>
                                    </p:set>
                                    <p:anim calcmode="lin" valueType="num">
                                      <p:cBhvr additive="base">
                                        <p:cTn id="29" dur="500" fill="hold"/>
                                        <p:tgtEl>
                                          <p:spTgt spid="1048821"/>
                                        </p:tgtEl>
                                        <p:attrNameLst>
                                          <p:attrName>ppt_x</p:attrName>
                                        </p:attrNameLst>
                                      </p:cBhvr>
                                      <p:tavLst>
                                        <p:tav tm="0">
                                          <p:val>
                                            <p:strVal val="1+#ppt_w/2"/>
                                          </p:val>
                                        </p:tav>
                                        <p:tav tm="100000">
                                          <p:val>
                                            <p:strVal val="#ppt_x"/>
                                          </p:val>
                                        </p:tav>
                                      </p:tavLst>
                                    </p:anim>
                                    <p:anim calcmode="lin" valueType="num">
                                      <p:cBhvr additive="base">
                                        <p:cTn id="30" dur="500" fill="hold"/>
                                        <p:tgtEl>
                                          <p:spTgt spid="1048821"/>
                                        </p:tgtEl>
                                        <p:attrNameLst>
                                          <p:attrName>ppt_y</p:attrName>
                                        </p:attrNameLst>
                                      </p:cBhvr>
                                      <p:tavLst>
                                        <p:tav tm="0">
                                          <p:val>
                                            <p:strVal val="1+#ppt_h/2"/>
                                          </p:val>
                                        </p:tav>
                                        <p:tav tm="100000">
                                          <p:val>
                                            <p:strVal val="#ppt_y"/>
                                          </p:val>
                                        </p:tav>
                                      </p:tavLst>
                                    </p:anim>
                                  </p:childTnLst>
                                </p:cTn>
                              </p:par>
                            </p:childTnLst>
                          </p:cTn>
                        </p:par>
                        <p:par>
                          <p:cTn id="31" fill="hold">
                            <p:stCondLst>
                              <p:cond delay="2240"/>
                            </p:stCondLst>
                            <p:childTnLst>
                              <p:par>
                                <p:cTn id="32" presetID="1" presetClass="entr" presetSubtype="0" fill="hold" nodeType="afterEffect">
                                  <p:stCondLst>
                                    <p:cond delay="0"/>
                                  </p:stCondLst>
                                  <p:childTnLst>
                                    <p:set>
                                      <p:cBhvr>
                                        <p:cTn id="33" dur="1" fill="hold">
                                          <p:stCondLst>
                                            <p:cond delay="0"/>
                                          </p:stCondLst>
                                        </p:cTn>
                                        <p:tgtEl>
                                          <p:spTgt spid="1048823"/>
                                        </p:tgtEl>
                                        <p:attrNameLst>
                                          <p:attrName>style.visibility</p:attrName>
                                        </p:attrNameLst>
                                      </p:cBhvr>
                                      <p:to>
                                        <p:strVal val="visible"/>
                                      </p:to>
                                    </p:set>
                                  </p:childTnLst>
                                </p:cTn>
                              </p:par>
                              <p:par>
                                <p:cTn id="34" presetID="49" presetClass="path" presetSubtype="0" accel="50000" decel="50000" fill="hold" nodeType="withEffect">
                                  <p:stCondLst>
                                    <p:cond delay="0"/>
                                  </p:stCondLst>
                                  <p:childTnLst>
                                    <p:animMotion origin="layout" path="M -4.58176E-6 -2.59259E-6 L 0.09003 -2.59259E-6 " pathEditMode="relative" rAng="0" ptsTypes="AA">
                                      <p:cBhvr>
                                        <p:cTn id="35" dur="500" spd="-100000" fill="hold"/>
                                        <p:tgtEl>
                                          <p:spTgt spid="1048823"/>
                                        </p:tgtEl>
                                        <p:attrNameLst>
                                          <p:attrName>ppt_x</p:attrName>
                                          <p:attrName>ppt_y</p:attrName>
                                        </p:attrNameLst>
                                      </p:cBhvr>
                                      <p:rCtr x="4500" y="0"/>
                                    </p:animMotion>
                                  </p:childTnLst>
                                </p:cTn>
                              </p:par>
                              <p:par>
                                <p:cTn id="36" presetID="1" presetClass="entr" presetSubtype="0" fill="hold" nodeType="withEffect">
                                  <p:stCondLst>
                                    <p:cond delay="0"/>
                                  </p:stCondLst>
                                  <p:childTnLst>
                                    <p:set>
                                      <p:cBhvr>
                                        <p:cTn id="37" dur="1" fill="hold">
                                          <p:stCondLst>
                                            <p:cond delay="0"/>
                                          </p:stCondLst>
                                        </p:cTn>
                                        <p:tgtEl>
                                          <p:spTgt spid="1048824"/>
                                        </p:tgtEl>
                                        <p:attrNameLst>
                                          <p:attrName>style.visibility</p:attrName>
                                        </p:attrNameLst>
                                      </p:cBhvr>
                                      <p:to>
                                        <p:strVal val="visible"/>
                                      </p:to>
                                    </p:set>
                                  </p:childTnLst>
                                </p:cTn>
                              </p:par>
                              <p:par>
                                <p:cTn id="38" presetID="49" presetClass="path" presetSubtype="0" accel="50000" decel="50000" fill="hold" nodeType="withEffect">
                                  <p:stCondLst>
                                    <p:cond delay="0"/>
                                  </p:stCondLst>
                                  <p:childTnLst>
                                    <p:animMotion origin="layout" path="M -4.58176E-6 -2.59259E-6 L 0.09003 -2.59259E-6 " pathEditMode="relative" rAng="0" ptsTypes="AA">
                                      <p:cBhvr>
                                        <p:cTn id="39" dur="500" spd="-100000" fill="hold"/>
                                        <p:tgtEl>
                                          <p:spTgt spid="1048824"/>
                                        </p:tgtEl>
                                        <p:attrNameLst>
                                          <p:attrName>ppt_x</p:attrName>
                                          <p:attrName>ppt_y</p:attrName>
                                        </p:attrNameLst>
                                      </p:cBhvr>
                                      <p:rCtr x="4500" y="0"/>
                                    </p:animMotion>
                                  </p:childTnLst>
                                </p:cTn>
                              </p:par>
                              <p:par>
                                <p:cTn id="40" presetID="1" presetClass="entr" presetSubtype="0" fill="hold" nodeType="withEffect">
                                  <p:stCondLst>
                                    <p:cond delay="0"/>
                                  </p:stCondLst>
                                  <p:childTnLst>
                                    <p:set>
                                      <p:cBhvr>
                                        <p:cTn id="41" dur="1" fill="hold">
                                          <p:stCondLst>
                                            <p:cond delay="0"/>
                                          </p:stCondLst>
                                        </p:cTn>
                                        <p:tgtEl>
                                          <p:spTgt spid="1048825"/>
                                        </p:tgtEl>
                                        <p:attrNameLst>
                                          <p:attrName>style.visibility</p:attrName>
                                        </p:attrNameLst>
                                      </p:cBhvr>
                                      <p:to>
                                        <p:strVal val="visible"/>
                                      </p:to>
                                    </p:set>
                                  </p:childTnLst>
                                </p:cTn>
                              </p:par>
                              <p:par>
                                <p:cTn id="42" presetID="49" presetClass="path" presetSubtype="0" accel="50000" decel="50000" fill="hold" nodeType="withEffect">
                                  <p:stCondLst>
                                    <p:cond delay="0"/>
                                  </p:stCondLst>
                                  <p:childTnLst>
                                    <p:animMotion origin="layout" path="M -4.58176E-6 -2.59259E-6 L 0.09003 -2.59259E-6 " pathEditMode="relative" rAng="0" ptsTypes="AA">
                                      <p:cBhvr>
                                        <p:cTn id="43" dur="500" spd="-100000" fill="hold"/>
                                        <p:tgtEl>
                                          <p:spTgt spid="1048825"/>
                                        </p:tgtEl>
                                        <p:attrNameLst>
                                          <p:attrName>ppt_x</p:attrName>
                                          <p:attrName>ppt_y</p:attrName>
                                        </p:attrNameLst>
                                      </p:cBhvr>
                                      <p:rCtr x="4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817" grpId="0"/>
      <p:bldP spid="1048819" grpId="0" bldLvl="0" animBg="1"/>
      <p:bldP spid="1048820" grpId="0" bldLvl="0" animBg="1"/>
      <p:bldP spid="1048821"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8816"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817" name="TextBox 31"/>
          <p:cNvSpPr txBox="1"/>
          <p:nvPr/>
        </p:nvSpPr>
        <p:spPr>
          <a:xfrm>
            <a:off x="698500" y="113030"/>
            <a:ext cx="8329930" cy="521970"/>
          </a:xfrm>
          <a:prstGeom prst="rect">
            <a:avLst/>
          </a:prstGeom>
          <a:noFill/>
          <a:ln w="9525">
            <a:noFill/>
          </a:ln>
        </p:spPr>
        <p:txBody>
          <a:bodyPr wrap="square">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对于两者的关系，应该从其内在的法治价值来看待</a:t>
            </a:r>
          </a:p>
        </p:txBody>
      </p:sp>
      <p:sp>
        <p:nvSpPr>
          <p:cNvPr id="1048818" name="Freeform 5"/>
          <p:cNvSpPr>
            <a:spLocks noEditPoints="1"/>
          </p:cNvSpPr>
          <p:nvPr/>
        </p:nvSpPr>
        <p:spPr>
          <a:xfrm>
            <a:off x="204788" y="112713"/>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819" name="矩形 4"/>
          <p:cNvSpPr/>
          <p:nvPr/>
        </p:nvSpPr>
        <p:spPr>
          <a:xfrm>
            <a:off x="3975735" y="835025"/>
            <a:ext cx="5166995" cy="321310"/>
          </a:xfrm>
          <a:prstGeom prst="rect">
            <a:avLst/>
          </a:prstGeom>
          <a:solidFill>
            <a:srgbClr val="922E17"/>
          </a:solidFill>
          <a:ln w="9525">
            <a:noFill/>
          </a:ln>
        </p:spPr>
        <p:txBody>
          <a:bodyPr/>
          <a:lstStyle/>
          <a:p>
            <a:pPr lvl="0" eaLnBrk="1" hangingPunct="1"/>
            <a:endParaRPr lang="zh-CN" altLang="en-US" sz="1010" dirty="0"/>
          </a:p>
        </p:txBody>
      </p:sp>
      <p:sp>
        <p:nvSpPr>
          <p:cNvPr id="1048820" name="矩形 5"/>
          <p:cNvSpPr/>
          <p:nvPr/>
        </p:nvSpPr>
        <p:spPr>
          <a:xfrm>
            <a:off x="3906520" y="2633345"/>
            <a:ext cx="5236210" cy="563880"/>
          </a:xfrm>
          <a:prstGeom prst="rect">
            <a:avLst/>
          </a:prstGeom>
          <a:solidFill>
            <a:srgbClr val="922E17"/>
          </a:solidFill>
          <a:ln w="9525">
            <a:noFill/>
          </a:ln>
        </p:spPr>
        <p:txBody>
          <a:bodyPr/>
          <a:lstStyle/>
          <a:p>
            <a:pPr lvl="0" eaLnBrk="1" hangingPunct="1"/>
            <a:endParaRPr lang="zh-CN" altLang="en-US" sz="1010" dirty="0"/>
          </a:p>
        </p:txBody>
      </p:sp>
      <p:sp>
        <p:nvSpPr>
          <p:cNvPr id="1048822" name="TextBox 7"/>
          <p:cNvSpPr txBox="1"/>
          <p:nvPr/>
        </p:nvSpPr>
        <p:spPr>
          <a:xfrm>
            <a:off x="3777053" y="835137"/>
            <a:ext cx="3292745" cy="321945"/>
          </a:xfrm>
          <a:prstGeom prst="rect">
            <a:avLst/>
          </a:prstGeom>
          <a:noFill/>
        </p:spPr>
        <p:txBody>
          <a:bodyPr wrap="square" rtlCol="0">
            <a:spAutoFit/>
          </a:bodyPr>
          <a:lstStyle/>
          <a:p>
            <a:pPr defTabSz="685165" rtl="0"/>
            <a:r>
              <a:rPr lang="zh-CN" altLang="en-US" sz="1500" dirty="0">
                <a:solidFill>
                  <a:schemeClr val="accent2"/>
                </a:solidFill>
                <a:latin typeface="+mn-ea"/>
                <a:ea typeface="+mn-ea"/>
                <a:cs typeface="+mn-cs"/>
              </a:rPr>
              <a:t>（一）两者都具有其内在价值的独立</a:t>
            </a:r>
          </a:p>
        </p:txBody>
      </p:sp>
      <p:sp>
        <p:nvSpPr>
          <p:cNvPr id="1048823" name="Freeform 6"/>
          <p:cNvSpPr/>
          <p:nvPr/>
        </p:nvSpPr>
        <p:spPr>
          <a:xfrm>
            <a:off x="3652127" y="848227"/>
            <a:ext cx="254661" cy="291551"/>
          </a:xfrm>
          <a:custGeom>
            <a:avLst/>
            <a:gdLst/>
            <a:ahLst/>
            <a:cxnLst>
              <a:cxn ang="0">
                <a:pos x="0" y="194850"/>
              </a:cxn>
              <a:cxn ang="0">
                <a:pos x="169480" y="97425"/>
              </a:cxn>
              <a:cxn ang="0">
                <a:pos x="339726" y="0"/>
              </a:cxn>
              <a:cxn ang="0">
                <a:pos x="339726" y="194850"/>
              </a:cxn>
              <a:cxn ang="0">
                <a:pos x="339726" y="388938"/>
              </a:cxn>
              <a:cxn ang="0">
                <a:pos x="169480" y="292274"/>
              </a:cxn>
              <a:cxn ang="0">
                <a:pos x="0" y="194850"/>
              </a:cxn>
            </a:cxnLst>
            <a:rect l="0" t="0" r="0" b="0"/>
            <a:pathLst>
              <a:path w="443" h="511">
                <a:moveTo>
                  <a:pt x="0" y="256"/>
                </a:moveTo>
                <a:lnTo>
                  <a:pt x="221" y="128"/>
                </a:lnTo>
                <a:lnTo>
                  <a:pt x="443" y="0"/>
                </a:lnTo>
                <a:lnTo>
                  <a:pt x="443" y="256"/>
                </a:lnTo>
                <a:lnTo>
                  <a:pt x="443" y="511"/>
                </a:lnTo>
                <a:lnTo>
                  <a:pt x="221" y="384"/>
                </a:lnTo>
                <a:lnTo>
                  <a:pt x="0" y="256"/>
                </a:lnTo>
                <a:close/>
              </a:path>
            </a:pathLst>
          </a:custGeom>
          <a:solidFill>
            <a:srgbClr val="922E17"/>
          </a:solidFill>
          <a:ln w="9525">
            <a:noFill/>
          </a:ln>
        </p:spPr>
        <p:txBody>
          <a:bodyPr/>
          <a:lstStyle/>
          <a:p>
            <a:endParaRPr lang="zh-CN" altLang="en-US" sz="1010"/>
          </a:p>
        </p:txBody>
      </p:sp>
      <p:sp>
        <p:nvSpPr>
          <p:cNvPr id="1048824" name="Freeform 6"/>
          <p:cNvSpPr/>
          <p:nvPr/>
        </p:nvSpPr>
        <p:spPr>
          <a:xfrm>
            <a:off x="3409315" y="2649220"/>
            <a:ext cx="412750" cy="537845"/>
          </a:xfrm>
          <a:custGeom>
            <a:avLst/>
            <a:gdLst/>
            <a:ahLst/>
            <a:cxnLst>
              <a:cxn ang="0">
                <a:pos x="0" y="194850"/>
              </a:cxn>
              <a:cxn ang="0">
                <a:pos x="169480" y="97425"/>
              </a:cxn>
              <a:cxn ang="0">
                <a:pos x="339726" y="0"/>
              </a:cxn>
              <a:cxn ang="0">
                <a:pos x="339726" y="194850"/>
              </a:cxn>
              <a:cxn ang="0">
                <a:pos x="339726" y="388938"/>
              </a:cxn>
              <a:cxn ang="0">
                <a:pos x="169480" y="292274"/>
              </a:cxn>
              <a:cxn ang="0">
                <a:pos x="0" y="194850"/>
              </a:cxn>
            </a:cxnLst>
            <a:rect l="0" t="0" r="0" b="0"/>
            <a:pathLst>
              <a:path w="443" h="511">
                <a:moveTo>
                  <a:pt x="0" y="256"/>
                </a:moveTo>
                <a:lnTo>
                  <a:pt x="221" y="128"/>
                </a:lnTo>
                <a:lnTo>
                  <a:pt x="443" y="0"/>
                </a:lnTo>
                <a:lnTo>
                  <a:pt x="443" y="256"/>
                </a:lnTo>
                <a:lnTo>
                  <a:pt x="443" y="511"/>
                </a:lnTo>
                <a:lnTo>
                  <a:pt x="221" y="384"/>
                </a:lnTo>
                <a:lnTo>
                  <a:pt x="0" y="256"/>
                </a:lnTo>
                <a:close/>
              </a:path>
            </a:pathLst>
          </a:custGeom>
          <a:solidFill>
            <a:srgbClr val="922E17"/>
          </a:solidFill>
          <a:ln w="9525">
            <a:noFill/>
          </a:ln>
        </p:spPr>
        <p:txBody>
          <a:bodyPr/>
          <a:lstStyle/>
          <a:p>
            <a:endParaRPr lang="zh-CN" altLang="en-US" sz="1010"/>
          </a:p>
        </p:txBody>
      </p:sp>
      <p:sp>
        <p:nvSpPr>
          <p:cNvPr id="1048827" name="TextBox 12"/>
          <p:cNvSpPr txBox="1"/>
          <p:nvPr/>
        </p:nvSpPr>
        <p:spPr>
          <a:xfrm>
            <a:off x="3975735" y="2633345"/>
            <a:ext cx="5166995" cy="553085"/>
          </a:xfrm>
          <a:prstGeom prst="rect">
            <a:avLst/>
          </a:prstGeom>
          <a:noFill/>
        </p:spPr>
        <p:txBody>
          <a:bodyPr wrap="square" rtlCol="0">
            <a:spAutoFit/>
          </a:bodyPr>
          <a:lstStyle/>
          <a:p>
            <a:pPr defTabSz="685165" rtl="0"/>
            <a:r>
              <a:rPr lang="zh-CN" altLang="en-US" sz="1500" dirty="0">
                <a:solidFill>
                  <a:schemeClr val="accent2"/>
                </a:solidFill>
                <a:latin typeface="+mn-ea"/>
                <a:ea typeface="+mn-ea"/>
                <a:cs typeface="+mn-cs"/>
              </a:rPr>
              <a:t>（二）两者不能简单的理解为手段和渠道，两者互为手段和目的，相互统一相互依存</a:t>
            </a:r>
          </a:p>
        </p:txBody>
      </p:sp>
      <p:sp>
        <p:nvSpPr>
          <p:cNvPr id="1048828" name="TextBox 13"/>
          <p:cNvSpPr txBox="1"/>
          <p:nvPr/>
        </p:nvSpPr>
        <p:spPr>
          <a:xfrm>
            <a:off x="3975735" y="1228725"/>
            <a:ext cx="5052060" cy="1383665"/>
          </a:xfrm>
          <a:prstGeom prst="rect">
            <a:avLst/>
          </a:prstGeom>
          <a:noFill/>
          <a:ln w="9525">
            <a:noFill/>
          </a:ln>
        </p:spPr>
        <p:txBody>
          <a:bodyPr wrap="square">
            <a:spAutoFit/>
          </a:bodyPr>
          <a:lstStyle/>
          <a:p>
            <a:pPr lvl="0" eaLnBrk="1" hangingPunct="1"/>
            <a:r>
              <a:rPr lang="en-US" altLang="zh-CN" sz="1200" dirty="0">
                <a:latin typeface="微软雅黑" panose="020B0503020204020204" pitchFamily="34" charset="-122"/>
                <a:ea typeface="微软雅黑" panose="020B0503020204020204" pitchFamily="34" charset="-122"/>
                <a:cs typeface="微软雅黑" panose="020B0503020204020204" pitchFamily="34" charset="-122"/>
              </a:rPr>
              <a:t>1</a:t>
            </a:r>
            <a:r>
              <a:rPr lang="en-US" altLang="zh-CN" sz="12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2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程序正义</a:t>
            </a:r>
            <a:r>
              <a:rPr lang="zh-CN" altLang="en-US" sz="1200" dirty="0">
                <a:latin typeface="微软雅黑" panose="020B0503020204020204" pitchFamily="34" charset="-122"/>
                <a:ea typeface="微软雅黑" panose="020B0503020204020204" pitchFamily="34" charset="-122"/>
                <a:cs typeface="微软雅黑" panose="020B0503020204020204" pitchFamily="34" charset="-122"/>
              </a:rPr>
              <a:t>通过预制流程合理配置司法资源，提高司法效率。其在执行司法流程时，本身就应具备正义价值。即程序正义在保证最优化接近实体正义的同时，其本身就具备了正义的价值。</a:t>
            </a:r>
          </a:p>
          <a:p>
            <a:pPr lvl="0" eaLnBrk="1" hangingPunct="1"/>
            <a:r>
              <a:rPr lang="en-US" altLang="zh-CN" sz="1200" dirty="0">
                <a:latin typeface="微软雅黑" panose="020B0503020204020204" pitchFamily="34" charset="-122"/>
                <a:ea typeface="微软雅黑" panose="020B0503020204020204" pitchFamily="34" charset="-122"/>
                <a:cs typeface="微软雅黑" panose="020B0503020204020204" pitchFamily="34" charset="-122"/>
              </a:rPr>
              <a:t>2.</a:t>
            </a:r>
            <a:r>
              <a:rPr lang="en-US" altLang="zh-CN" sz="12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实体正义</a:t>
            </a:r>
            <a:r>
              <a:rPr lang="en-US" altLang="zh-CN" sz="1200" dirty="0">
                <a:latin typeface="微软雅黑" panose="020B0503020204020204" pitchFamily="34" charset="-122"/>
                <a:ea typeface="微软雅黑" panose="020B0503020204020204" pitchFamily="34" charset="-122"/>
                <a:cs typeface="微软雅黑" panose="020B0503020204020204" pitchFamily="34" charset="-122"/>
              </a:rPr>
              <a:t>作为正义的完美诠释，具有自身正当性要求和影子正当性要求。对于自身正当性要求而言，实体正义具备先天正义价值。只要保证结果的正确，其影子影射的就是正义的最佳诠释。而实体正义本身在实现其法价值的同时，包含了主体和客体的正当性：良法得以适用、得以执行</a:t>
            </a:r>
            <a:r>
              <a:rPr lang="zh-CN" altLang="en-US" sz="1200" dirty="0">
                <a:latin typeface="微软雅黑" panose="020B0503020204020204" pitchFamily="34" charset="-122"/>
                <a:ea typeface="微软雅黑" panose="020B0503020204020204" pitchFamily="34" charset="-122"/>
                <a:cs typeface="微软雅黑" panose="020B0503020204020204" pitchFamily="34" charset="-122"/>
              </a:rPr>
              <a:t>。</a:t>
            </a:r>
          </a:p>
        </p:txBody>
      </p:sp>
      <p:sp>
        <p:nvSpPr>
          <p:cNvPr id="1048829" name="TextBox 14"/>
          <p:cNvSpPr txBox="1"/>
          <p:nvPr/>
        </p:nvSpPr>
        <p:spPr>
          <a:xfrm>
            <a:off x="3975735" y="3197225"/>
            <a:ext cx="5052060" cy="1753235"/>
          </a:xfrm>
          <a:prstGeom prst="rect">
            <a:avLst/>
          </a:prstGeom>
          <a:noFill/>
          <a:ln w="9525">
            <a:noFill/>
          </a:ln>
        </p:spPr>
        <p:txBody>
          <a:bodyPr wrap="square">
            <a:spAutoFit/>
          </a:bodyPr>
          <a:lstStyle/>
          <a:p>
            <a:pPr lvl="0" eaLnBrk="1" hangingPunct="1"/>
            <a:r>
              <a:rPr lang="en-US" altLang="zh-CN" sz="1200" dirty="0">
                <a:latin typeface="微软雅黑" panose="020B0503020204020204" pitchFamily="34" charset="-122"/>
                <a:ea typeface="微软雅黑" panose="020B0503020204020204" pitchFamily="34" charset="-122"/>
              </a:rPr>
              <a:t>1.</a:t>
            </a:r>
            <a:r>
              <a:rPr lang="zh-CN" altLang="en-US" sz="1200" b="1" dirty="0">
                <a:solidFill>
                  <a:srgbClr val="FF0000"/>
                </a:solidFill>
                <a:latin typeface="微软雅黑" panose="020B0503020204020204" pitchFamily="34" charset="-122"/>
                <a:ea typeface="微软雅黑" panose="020B0503020204020204" pitchFamily="34" charset="-122"/>
              </a:rPr>
              <a:t>程序正义</a:t>
            </a:r>
            <a:r>
              <a:rPr lang="zh-CN" altLang="en-US" sz="1200" dirty="0">
                <a:latin typeface="微软雅黑" panose="020B0503020204020204" pitchFamily="34" charset="-122"/>
                <a:ea typeface="微软雅黑" panose="020B0503020204020204" pitchFamily="34" charset="-122"/>
              </a:rPr>
              <a:t>要真正得以有效施行，其本身就应以实体正义作为导向。在预制流程的设定中，每一个合理的设置，都应该是在充分保障人的权利和自由的同时，朝着结果正义、良法适用正当、良法执行畅通合理而展开的。</a:t>
            </a:r>
          </a:p>
          <a:p>
            <a:pPr lvl="0" eaLnBrk="1" hangingPunct="1"/>
            <a:r>
              <a:rPr lang="en-US" altLang="zh-CN" sz="1200" dirty="0">
                <a:latin typeface="微软雅黑" panose="020B0503020204020204" pitchFamily="34" charset="-122"/>
                <a:ea typeface="微软雅黑" panose="020B0503020204020204" pitchFamily="34" charset="-122"/>
              </a:rPr>
              <a:t>2.而</a:t>
            </a:r>
            <a:r>
              <a:rPr lang="en-US" altLang="zh-CN" sz="1200" b="1" dirty="0">
                <a:solidFill>
                  <a:srgbClr val="FF0000"/>
                </a:solidFill>
                <a:latin typeface="微软雅黑" panose="020B0503020204020204" pitchFamily="34" charset="-122"/>
                <a:ea typeface="微软雅黑" panose="020B0503020204020204" pitchFamily="34" charset="-122"/>
              </a:rPr>
              <a:t>实体正义</a:t>
            </a:r>
            <a:r>
              <a:rPr lang="en-US" altLang="zh-CN" sz="1200" dirty="0">
                <a:latin typeface="微软雅黑" panose="020B0503020204020204" pitchFamily="34" charset="-122"/>
                <a:ea typeface="微软雅黑" panose="020B0503020204020204" pitchFamily="34" charset="-122"/>
              </a:rPr>
              <a:t>要得以实现，也要充分切合程序正义的推进，如果程序正义未能有效实现，缺省或者添加多变因素，那么实体正义哪怕实现了结果正确，另外两个法治内涵上也是难以推进的。如某案件中的犯罪嫌疑人在审查上如果遭受到非正义待遇，个人权利未能得到平等对待和有效保障，在真正落实良法的使用和执行方面，也缺乏了正当性。</a:t>
            </a:r>
          </a:p>
        </p:txBody>
      </p:sp>
      <p:pic>
        <p:nvPicPr>
          <p:cNvPr id="2097158" name="图片 16"/>
          <p:cNvPicPr>
            <a:picLocks noChangeAspect="1"/>
          </p:cNvPicPr>
          <p:nvPr/>
        </p:nvPicPr>
        <p:blipFill>
          <a:blip r:embed="rId2"/>
          <a:srcRect l="9447" r="9943"/>
          <a:stretch>
            <a:fillRect/>
          </a:stretch>
        </p:blipFill>
        <p:spPr>
          <a:xfrm>
            <a:off x="-36889" y="950567"/>
            <a:ext cx="3520035" cy="3274894"/>
          </a:xfrm>
          <a:prstGeom prst="rect">
            <a:avLst/>
          </a:prstGeom>
          <a:noFill/>
          <a:ln w="9525">
            <a:noFill/>
          </a:ln>
        </p:spPr>
      </p:pic>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818"/>
                                        </p:tgtEl>
                                        <p:attrNameLst>
                                          <p:attrName>style.visibility</p:attrName>
                                        </p:attrNameLst>
                                      </p:cBhvr>
                                      <p:to>
                                        <p:strVal val="visible"/>
                                      </p:to>
                                    </p:set>
                                    <p:anim calcmode="lin" valueType="num">
                                      <p:cBhvr>
                                        <p:cTn id="7" dur="300" fill="hold"/>
                                        <p:tgtEl>
                                          <p:spTgt spid="1048818"/>
                                        </p:tgtEl>
                                        <p:attrNameLst>
                                          <p:attrName>ppt_w</p:attrName>
                                        </p:attrNameLst>
                                      </p:cBhvr>
                                      <p:tavLst>
                                        <p:tav tm="0">
                                          <p:val>
                                            <p:fltVal val="0"/>
                                          </p:val>
                                        </p:tav>
                                        <p:tav tm="100000">
                                          <p:val>
                                            <p:strVal val="#ppt_w"/>
                                          </p:val>
                                        </p:tav>
                                      </p:tavLst>
                                    </p:anim>
                                    <p:anim calcmode="lin" valueType="num">
                                      <p:cBhvr>
                                        <p:cTn id="8" dur="300" fill="hold"/>
                                        <p:tgtEl>
                                          <p:spTgt spid="1048818"/>
                                        </p:tgtEl>
                                        <p:attrNameLst>
                                          <p:attrName>ppt_h</p:attrName>
                                        </p:attrNameLst>
                                      </p:cBhvr>
                                      <p:tavLst>
                                        <p:tav tm="0">
                                          <p:val>
                                            <p:fltVal val="0"/>
                                          </p:val>
                                        </p:tav>
                                        <p:tav tm="100000">
                                          <p:val>
                                            <p:strVal val="#ppt_h"/>
                                          </p:val>
                                        </p:tav>
                                      </p:tavLst>
                                    </p:anim>
                                    <p:animEffect transition="in" filter="fade">
                                      <p:cBhvr>
                                        <p:cTn id="9" dur="300"/>
                                        <p:tgtEl>
                                          <p:spTgt spid="1048818"/>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48817"/>
                                        </p:tgtEl>
                                        <p:attrNameLst>
                                          <p:attrName>style.visibility</p:attrName>
                                        </p:attrNameLst>
                                      </p:cBhvr>
                                      <p:to>
                                        <p:strVal val="visible"/>
                                      </p:to>
                                    </p:set>
                                    <p:anim calcmode="lin" valueType="num">
                                      <p:cBhvr>
                                        <p:cTn id="13" dur="400" fill="hold"/>
                                        <p:tgtEl>
                                          <p:spTgt spid="1048817"/>
                                        </p:tgtEl>
                                        <p:attrNameLst>
                                          <p:attrName>ppt_x</p:attrName>
                                        </p:attrNameLst>
                                      </p:cBhvr>
                                      <p:tavLst>
                                        <p:tav tm="0">
                                          <p:val>
                                            <p:strVal val="#ppt_x"/>
                                          </p:val>
                                        </p:tav>
                                        <p:tav tm="50000">
                                          <p:val>
                                            <p:strVal val="#ppt_x+.1"/>
                                          </p:val>
                                        </p:tav>
                                        <p:tav tm="100000">
                                          <p:val>
                                            <p:strVal val="#ppt_x"/>
                                          </p:val>
                                        </p:tav>
                                      </p:tavLst>
                                    </p:anim>
                                    <p:anim calcmode="lin" valueType="num">
                                      <p:cBhvr>
                                        <p:cTn id="14" dur="400" fill="hold"/>
                                        <p:tgtEl>
                                          <p:spTgt spid="1048817"/>
                                        </p:tgtEl>
                                        <p:attrNameLst>
                                          <p:attrName>ppt_y</p:attrName>
                                        </p:attrNameLst>
                                      </p:cBhvr>
                                      <p:tavLst>
                                        <p:tav tm="0">
                                          <p:val>
                                            <p:strVal val="#ppt_y"/>
                                          </p:val>
                                        </p:tav>
                                        <p:tav tm="100000">
                                          <p:val>
                                            <p:strVal val="#ppt_y"/>
                                          </p:val>
                                        </p:tav>
                                      </p:tavLst>
                                    </p:anim>
                                    <p:anim calcmode="lin" valueType="num">
                                      <p:cBhvr>
                                        <p:cTn id="15" dur="400" fill="hold"/>
                                        <p:tgtEl>
                                          <p:spTgt spid="1048817"/>
                                        </p:tgtEl>
                                        <p:attrNameLst>
                                          <p:attrName>ppt_h</p:attrName>
                                        </p:attrNameLst>
                                      </p:cBhvr>
                                      <p:tavLst>
                                        <p:tav tm="0">
                                          <p:val>
                                            <p:strVal val="#ppt_h/10"/>
                                          </p:val>
                                        </p:tav>
                                        <p:tav tm="50000">
                                          <p:val>
                                            <p:strVal val="#ppt_h+.01"/>
                                          </p:val>
                                        </p:tav>
                                        <p:tav tm="100000">
                                          <p:val>
                                            <p:strVal val="#ppt_h"/>
                                          </p:val>
                                        </p:tav>
                                      </p:tavLst>
                                    </p:anim>
                                    <p:anim calcmode="lin" valueType="num">
                                      <p:cBhvr>
                                        <p:cTn id="16" dur="400" fill="hold"/>
                                        <p:tgtEl>
                                          <p:spTgt spid="104881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400" tmFilter="0,0; .5, 1; 1, 1"/>
                                        <p:tgtEl>
                                          <p:spTgt spid="1048817"/>
                                        </p:tgtEl>
                                      </p:cBhvr>
                                    </p:animEffect>
                                  </p:childTnLst>
                                </p:cTn>
                              </p:par>
                            </p:childTnLst>
                          </p:cTn>
                        </p:par>
                        <p:par>
                          <p:cTn id="18" fill="hold">
                            <p:stCondLst>
                              <p:cond delay="1539"/>
                            </p:stCondLst>
                            <p:childTnLst>
                              <p:par>
                                <p:cTn id="19" presetID="2" presetClass="entr" presetSubtype="6" fill="hold" grpId="0" nodeType="afterEffect">
                                  <p:stCondLst>
                                    <p:cond delay="0"/>
                                  </p:stCondLst>
                                  <p:childTnLst>
                                    <p:set>
                                      <p:cBhvr>
                                        <p:cTn id="20" dur="1" fill="hold">
                                          <p:stCondLst>
                                            <p:cond delay="0"/>
                                          </p:stCondLst>
                                        </p:cTn>
                                        <p:tgtEl>
                                          <p:spTgt spid="1048819"/>
                                        </p:tgtEl>
                                        <p:attrNameLst>
                                          <p:attrName>style.visibility</p:attrName>
                                        </p:attrNameLst>
                                      </p:cBhvr>
                                      <p:to>
                                        <p:strVal val="visible"/>
                                      </p:to>
                                    </p:set>
                                    <p:anim calcmode="lin" valueType="num">
                                      <p:cBhvr additive="base">
                                        <p:cTn id="21" dur="500" fill="hold"/>
                                        <p:tgtEl>
                                          <p:spTgt spid="1048819"/>
                                        </p:tgtEl>
                                        <p:attrNameLst>
                                          <p:attrName>ppt_x</p:attrName>
                                        </p:attrNameLst>
                                      </p:cBhvr>
                                      <p:tavLst>
                                        <p:tav tm="0">
                                          <p:val>
                                            <p:strVal val="1+#ppt_w/2"/>
                                          </p:val>
                                        </p:tav>
                                        <p:tav tm="100000">
                                          <p:val>
                                            <p:strVal val="#ppt_x"/>
                                          </p:val>
                                        </p:tav>
                                      </p:tavLst>
                                    </p:anim>
                                    <p:anim calcmode="lin" valueType="num">
                                      <p:cBhvr additive="base">
                                        <p:cTn id="22" dur="500" fill="hold"/>
                                        <p:tgtEl>
                                          <p:spTgt spid="1048819"/>
                                        </p:tgtEl>
                                        <p:attrNameLst>
                                          <p:attrName>ppt_y</p:attrName>
                                        </p:attrNameLst>
                                      </p:cBhvr>
                                      <p:tavLst>
                                        <p:tav tm="0">
                                          <p:val>
                                            <p:strVal val="1+#ppt_h/2"/>
                                          </p:val>
                                        </p:tav>
                                        <p:tav tm="100000">
                                          <p:val>
                                            <p:strVal val="#ppt_y"/>
                                          </p:val>
                                        </p:tav>
                                      </p:tavLst>
                                    </p:anim>
                                  </p:childTnLst>
                                </p:cTn>
                              </p:par>
                              <p:par>
                                <p:cTn id="23" presetID="2" presetClass="entr" presetSubtype="6" fill="hold" grpId="0" nodeType="withEffect">
                                  <p:stCondLst>
                                    <p:cond delay="0"/>
                                  </p:stCondLst>
                                  <p:childTnLst>
                                    <p:set>
                                      <p:cBhvr>
                                        <p:cTn id="24" dur="1" fill="hold">
                                          <p:stCondLst>
                                            <p:cond delay="0"/>
                                          </p:stCondLst>
                                        </p:cTn>
                                        <p:tgtEl>
                                          <p:spTgt spid="1048820"/>
                                        </p:tgtEl>
                                        <p:attrNameLst>
                                          <p:attrName>style.visibility</p:attrName>
                                        </p:attrNameLst>
                                      </p:cBhvr>
                                      <p:to>
                                        <p:strVal val="visible"/>
                                      </p:to>
                                    </p:set>
                                    <p:anim calcmode="lin" valueType="num">
                                      <p:cBhvr additive="base">
                                        <p:cTn id="25" dur="500" fill="hold"/>
                                        <p:tgtEl>
                                          <p:spTgt spid="1048820"/>
                                        </p:tgtEl>
                                        <p:attrNameLst>
                                          <p:attrName>ppt_x</p:attrName>
                                        </p:attrNameLst>
                                      </p:cBhvr>
                                      <p:tavLst>
                                        <p:tav tm="0">
                                          <p:val>
                                            <p:strVal val="1+#ppt_w/2"/>
                                          </p:val>
                                        </p:tav>
                                        <p:tav tm="100000">
                                          <p:val>
                                            <p:strVal val="#ppt_x"/>
                                          </p:val>
                                        </p:tav>
                                      </p:tavLst>
                                    </p:anim>
                                    <p:anim calcmode="lin" valueType="num">
                                      <p:cBhvr additive="base">
                                        <p:cTn id="26" dur="500" fill="hold"/>
                                        <p:tgtEl>
                                          <p:spTgt spid="1048820"/>
                                        </p:tgtEl>
                                        <p:attrNameLst>
                                          <p:attrName>ppt_y</p:attrName>
                                        </p:attrNameLst>
                                      </p:cBhvr>
                                      <p:tavLst>
                                        <p:tav tm="0">
                                          <p:val>
                                            <p:strVal val="1+#ppt_h/2"/>
                                          </p:val>
                                        </p:tav>
                                        <p:tav tm="100000">
                                          <p:val>
                                            <p:strVal val="#ppt_y"/>
                                          </p:val>
                                        </p:tav>
                                      </p:tavLst>
                                    </p:anim>
                                  </p:childTnLst>
                                </p:cTn>
                              </p:par>
                            </p:childTnLst>
                          </p:cTn>
                        </p:par>
                        <p:par>
                          <p:cTn id="27" fill="hold">
                            <p:stCondLst>
                              <p:cond delay="2039"/>
                            </p:stCondLst>
                            <p:childTnLst>
                              <p:par>
                                <p:cTn id="28" presetID="1" presetClass="entr" presetSubtype="0" fill="hold" nodeType="afterEffect">
                                  <p:stCondLst>
                                    <p:cond delay="0"/>
                                  </p:stCondLst>
                                  <p:childTnLst>
                                    <p:set>
                                      <p:cBhvr>
                                        <p:cTn id="29" dur="1" fill="hold">
                                          <p:stCondLst>
                                            <p:cond delay="0"/>
                                          </p:stCondLst>
                                        </p:cTn>
                                        <p:tgtEl>
                                          <p:spTgt spid="1048823"/>
                                        </p:tgtEl>
                                        <p:attrNameLst>
                                          <p:attrName>style.visibility</p:attrName>
                                        </p:attrNameLst>
                                      </p:cBhvr>
                                      <p:to>
                                        <p:strVal val="visible"/>
                                      </p:to>
                                    </p:set>
                                  </p:childTnLst>
                                </p:cTn>
                              </p:par>
                              <p:par>
                                <p:cTn id="30" presetID="49" presetClass="path" presetSubtype="0" accel="50000" decel="50000" fill="hold" nodeType="withEffect">
                                  <p:stCondLst>
                                    <p:cond delay="0"/>
                                  </p:stCondLst>
                                  <p:childTnLst>
                                    <p:animMotion origin="layout" path="M -4.58176E-6 -2.59259E-6 L 0.09003 -2.59259E-6 " pathEditMode="relative" rAng="0" ptsTypes="AA">
                                      <p:cBhvr>
                                        <p:cTn id="31" dur="500" spd="-100000" fill="hold"/>
                                        <p:tgtEl>
                                          <p:spTgt spid="1048823"/>
                                        </p:tgtEl>
                                        <p:attrNameLst>
                                          <p:attrName>ppt_x</p:attrName>
                                          <p:attrName>ppt_y</p:attrName>
                                        </p:attrNameLst>
                                      </p:cBhvr>
                                      <p:rCtr x="4500" y="0"/>
                                    </p:animMotion>
                                  </p:childTnLst>
                                </p:cTn>
                              </p:par>
                              <p:par>
                                <p:cTn id="32" presetID="1" presetClass="entr" presetSubtype="0" fill="hold" nodeType="withEffect">
                                  <p:stCondLst>
                                    <p:cond delay="0"/>
                                  </p:stCondLst>
                                  <p:childTnLst>
                                    <p:set>
                                      <p:cBhvr>
                                        <p:cTn id="33" dur="1" fill="hold">
                                          <p:stCondLst>
                                            <p:cond delay="0"/>
                                          </p:stCondLst>
                                        </p:cTn>
                                        <p:tgtEl>
                                          <p:spTgt spid="1048824"/>
                                        </p:tgtEl>
                                        <p:attrNameLst>
                                          <p:attrName>style.visibility</p:attrName>
                                        </p:attrNameLst>
                                      </p:cBhvr>
                                      <p:to>
                                        <p:strVal val="visible"/>
                                      </p:to>
                                    </p:set>
                                  </p:childTnLst>
                                </p:cTn>
                              </p:par>
                              <p:par>
                                <p:cTn id="34" presetID="49" presetClass="path" presetSubtype="0" accel="50000" decel="50000" fill="hold" nodeType="withEffect">
                                  <p:stCondLst>
                                    <p:cond delay="0"/>
                                  </p:stCondLst>
                                  <p:childTnLst>
                                    <p:animMotion origin="layout" path="M -4.58176E-6 -2.59259E-6 L 0.09003 -2.59259E-6 " pathEditMode="relative" rAng="0" ptsTypes="AA">
                                      <p:cBhvr>
                                        <p:cTn id="35" dur="500" spd="-100000" fill="hold"/>
                                        <p:tgtEl>
                                          <p:spTgt spid="1048824"/>
                                        </p:tgtEl>
                                        <p:attrNameLst>
                                          <p:attrName>ppt_x</p:attrName>
                                          <p:attrName>ppt_y</p:attrName>
                                        </p:attrNameLst>
                                      </p:cBhvr>
                                      <p:rCtr x="4500" y="0"/>
                                    </p:animMotion>
                                  </p:childTnLst>
                                </p:cTn>
                              </p:par>
                            </p:childTnLst>
                          </p:cTn>
                        </p:par>
                        <p:par>
                          <p:cTn id="36" fill="hold">
                            <p:stCondLst>
                              <p:cond delay="2039"/>
                            </p:stCondLst>
                            <p:childTnLst>
                              <p:par>
                                <p:cTn id="37" presetID="22" presetClass="entr" presetSubtype="8" fill="hold" grpId="0" nodeType="afterEffect">
                                  <p:stCondLst>
                                    <p:cond delay="0"/>
                                  </p:stCondLst>
                                  <p:childTnLst>
                                    <p:set>
                                      <p:cBhvr>
                                        <p:cTn id="38" dur="1" fill="hold">
                                          <p:stCondLst>
                                            <p:cond delay="0"/>
                                          </p:stCondLst>
                                        </p:cTn>
                                        <p:tgtEl>
                                          <p:spTgt spid="1048822"/>
                                        </p:tgtEl>
                                        <p:attrNameLst>
                                          <p:attrName>style.visibility</p:attrName>
                                        </p:attrNameLst>
                                      </p:cBhvr>
                                      <p:to>
                                        <p:strVal val="visible"/>
                                      </p:to>
                                    </p:set>
                                    <p:animEffect transition="in" filter="wipe(left)">
                                      <p:cBhvr>
                                        <p:cTn id="39" dur="500"/>
                                        <p:tgtEl>
                                          <p:spTgt spid="1048822"/>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1048827"/>
                                        </p:tgtEl>
                                        <p:attrNameLst>
                                          <p:attrName>style.visibility</p:attrName>
                                        </p:attrNameLst>
                                      </p:cBhvr>
                                      <p:to>
                                        <p:strVal val="visible"/>
                                      </p:to>
                                    </p:set>
                                    <p:animEffect transition="in" filter="wipe(left)">
                                      <p:cBhvr>
                                        <p:cTn id="42" dur="500"/>
                                        <p:tgtEl>
                                          <p:spTgt spid="1048827"/>
                                        </p:tgtEl>
                                      </p:cBhvr>
                                    </p:animEffect>
                                  </p:childTnLst>
                                </p:cTn>
                              </p:par>
                            </p:childTnLst>
                          </p:cTn>
                        </p:par>
                        <p:par>
                          <p:cTn id="43" fill="hold">
                            <p:stCondLst>
                              <p:cond delay="2539"/>
                            </p:stCondLst>
                            <p:childTnLst>
                              <p:par>
                                <p:cTn id="44" presetID="22" presetClass="entr" presetSubtype="1" fill="hold" grpId="0" nodeType="afterEffect">
                                  <p:stCondLst>
                                    <p:cond delay="0"/>
                                  </p:stCondLst>
                                  <p:childTnLst>
                                    <p:set>
                                      <p:cBhvr>
                                        <p:cTn id="45" dur="1" fill="hold">
                                          <p:stCondLst>
                                            <p:cond delay="0"/>
                                          </p:stCondLst>
                                        </p:cTn>
                                        <p:tgtEl>
                                          <p:spTgt spid="1048828"/>
                                        </p:tgtEl>
                                        <p:attrNameLst>
                                          <p:attrName>style.visibility</p:attrName>
                                        </p:attrNameLst>
                                      </p:cBhvr>
                                      <p:to>
                                        <p:strVal val="visible"/>
                                      </p:to>
                                    </p:set>
                                    <p:animEffect transition="in" filter="wipe(up)">
                                      <p:cBhvr>
                                        <p:cTn id="46" dur="500"/>
                                        <p:tgtEl>
                                          <p:spTgt spid="1048828"/>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1048829"/>
                                        </p:tgtEl>
                                        <p:attrNameLst>
                                          <p:attrName>style.visibility</p:attrName>
                                        </p:attrNameLst>
                                      </p:cBhvr>
                                      <p:to>
                                        <p:strVal val="visible"/>
                                      </p:to>
                                    </p:set>
                                    <p:animEffect transition="in" filter="wipe(up)">
                                      <p:cBhvr>
                                        <p:cTn id="49" dur="500"/>
                                        <p:tgtEl>
                                          <p:spTgt spid="1048829"/>
                                        </p:tgtEl>
                                      </p:cBhvr>
                                    </p:animEffect>
                                  </p:childTnLst>
                                </p:cTn>
                              </p:par>
                            </p:childTnLst>
                          </p:cTn>
                        </p:par>
                        <p:par>
                          <p:cTn id="50" fill="hold">
                            <p:stCondLst>
                              <p:cond delay="3039"/>
                            </p:stCondLst>
                            <p:childTnLst>
                              <p:par>
                                <p:cTn id="51" presetID="42" presetClass="entr" presetSubtype="0" fill="hold" nodeType="afterEffect">
                                  <p:stCondLst>
                                    <p:cond delay="0"/>
                                  </p:stCondLst>
                                  <p:childTnLst>
                                    <p:set>
                                      <p:cBhvr>
                                        <p:cTn id="52" dur="1" fill="hold">
                                          <p:stCondLst>
                                            <p:cond delay="0"/>
                                          </p:stCondLst>
                                        </p:cTn>
                                        <p:tgtEl>
                                          <p:spTgt spid="2097158"/>
                                        </p:tgtEl>
                                        <p:attrNameLst>
                                          <p:attrName>style.visibility</p:attrName>
                                        </p:attrNameLst>
                                      </p:cBhvr>
                                      <p:to>
                                        <p:strVal val="visible"/>
                                      </p:to>
                                    </p:set>
                                    <p:animEffect transition="in" filter="fade">
                                      <p:cBhvr>
                                        <p:cTn id="53" dur="500"/>
                                        <p:tgtEl>
                                          <p:spTgt spid="2097158"/>
                                        </p:tgtEl>
                                      </p:cBhvr>
                                    </p:animEffect>
                                    <p:anim calcmode="lin" valueType="num">
                                      <p:cBhvr>
                                        <p:cTn id="54" dur="500" fill="hold"/>
                                        <p:tgtEl>
                                          <p:spTgt spid="2097158"/>
                                        </p:tgtEl>
                                        <p:attrNameLst>
                                          <p:attrName>ppt_x</p:attrName>
                                        </p:attrNameLst>
                                      </p:cBhvr>
                                      <p:tavLst>
                                        <p:tav tm="0">
                                          <p:val>
                                            <p:strVal val="#ppt_x"/>
                                          </p:val>
                                        </p:tav>
                                        <p:tav tm="100000">
                                          <p:val>
                                            <p:strVal val="#ppt_x"/>
                                          </p:val>
                                        </p:tav>
                                      </p:tavLst>
                                    </p:anim>
                                    <p:anim calcmode="lin" valueType="num">
                                      <p:cBhvr>
                                        <p:cTn id="55" dur="500" fill="hold"/>
                                        <p:tgtEl>
                                          <p:spTgt spid="20971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817" grpId="0"/>
      <p:bldP spid="1048819" grpId="0" bldLvl="0" animBg="1"/>
      <p:bldP spid="1048820" grpId="0" bldLvl="0" animBg="1"/>
      <p:bldP spid="1048822" grpId="0"/>
      <p:bldP spid="1048827" grpId="0"/>
      <p:bldP spid="1048828" grpId="0"/>
      <p:bldP spid="1048829"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8816"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817" name="TextBox 31"/>
          <p:cNvSpPr txBox="1"/>
          <p:nvPr/>
        </p:nvSpPr>
        <p:spPr>
          <a:xfrm>
            <a:off x="698500" y="113030"/>
            <a:ext cx="8329930" cy="521970"/>
          </a:xfrm>
          <a:prstGeom prst="rect">
            <a:avLst/>
          </a:prstGeom>
          <a:noFill/>
          <a:ln w="9525">
            <a:noFill/>
          </a:ln>
        </p:spPr>
        <p:txBody>
          <a:bodyPr wrap="square">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对于两者的关系，应该从其内在的法治价值来看待</a:t>
            </a:r>
          </a:p>
        </p:txBody>
      </p:sp>
      <p:sp>
        <p:nvSpPr>
          <p:cNvPr id="1048818" name="Freeform 5"/>
          <p:cNvSpPr>
            <a:spLocks noEditPoints="1"/>
          </p:cNvSpPr>
          <p:nvPr/>
        </p:nvSpPr>
        <p:spPr>
          <a:xfrm>
            <a:off x="204788" y="112713"/>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819" name="矩形 4"/>
          <p:cNvSpPr/>
          <p:nvPr/>
        </p:nvSpPr>
        <p:spPr>
          <a:xfrm>
            <a:off x="3975735" y="835025"/>
            <a:ext cx="5166995" cy="321310"/>
          </a:xfrm>
          <a:prstGeom prst="rect">
            <a:avLst/>
          </a:prstGeom>
          <a:solidFill>
            <a:srgbClr val="922E17"/>
          </a:solidFill>
          <a:ln w="9525">
            <a:noFill/>
          </a:ln>
        </p:spPr>
        <p:txBody>
          <a:bodyPr/>
          <a:lstStyle/>
          <a:p>
            <a:pPr lvl="0" eaLnBrk="1" hangingPunct="1"/>
            <a:endParaRPr lang="zh-CN" altLang="en-US" sz="1010" dirty="0"/>
          </a:p>
        </p:txBody>
      </p:sp>
      <p:sp>
        <p:nvSpPr>
          <p:cNvPr id="1048820" name="矩形 5"/>
          <p:cNvSpPr/>
          <p:nvPr/>
        </p:nvSpPr>
        <p:spPr>
          <a:xfrm>
            <a:off x="3906520" y="2633345"/>
            <a:ext cx="5236210" cy="563880"/>
          </a:xfrm>
          <a:prstGeom prst="rect">
            <a:avLst/>
          </a:prstGeom>
          <a:solidFill>
            <a:srgbClr val="922E17"/>
          </a:solidFill>
          <a:ln w="9525">
            <a:noFill/>
          </a:ln>
        </p:spPr>
        <p:txBody>
          <a:bodyPr/>
          <a:lstStyle/>
          <a:p>
            <a:pPr lvl="0" eaLnBrk="1" hangingPunct="1"/>
            <a:endParaRPr lang="zh-CN" altLang="en-US" sz="1010" dirty="0"/>
          </a:p>
        </p:txBody>
      </p:sp>
      <p:sp>
        <p:nvSpPr>
          <p:cNvPr id="1048822" name="TextBox 7"/>
          <p:cNvSpPr txBox="1"/>
          <p:nvPr/>
        </p:nvSpPr>
        <p:spPr>
          <a:xfrm>
            <a:off x="3776980" y="835025"/>
            <a:ext cx="5308600" cy="321945"/>
          </a:xfrm>
          <a:prstGeom prst="rect">
            <a:avLst/>
          </a:prstGeom>
          <a:noFill/>
        </p:spPr>
        <p:txBody>
          <a:bodyPr wrap="square" rtlCol="0">
            <a:spAutoFit/>
          </a:bodyPr>
          <a:lstStyle/>
          <a:p>
            <a:pPr defTabSz="685165" rtl="0"/>
            <a:r>
              <a:rPr lang="zh-CN" altLang="en-US" sz="1500" dirty="0">
                <a:solidFill>
                  <a:schemeClr val="accent2"/>
                </a:solidFill>
                <a:latin typeface="+mn-ea"/>
                <a:ea typeface="+mn-ea"/>
                <a:cs typeface="+mn-cs"/>
              </a:rPr>
              <a:t>（三）两者还承担了司法公正的影响责任，缺一不可</a:t>
            </a:r>
          </a:p>
        </p:txBody>
      </p:sp>
      <p:sp>
        <p:nvSpPr>
          <p:cNvPr id="1048823" name="Freeform 6"/>
          <p:cNvSpPr/>
          <p:nvPr/>
        </p:nvSpPr>
        <p:spPr>
          <a:xfrm>
            <a:off x="3652127" y="848227"/>
            <a:ext cx="254661" cy="291551"/>
          </a:xfrm>
          <a:custGeom>
            <a:avLst/>
            <a:gdLst/>
            <a:ahLst/>
            <a:cxnLst>
              <a:cxn ang="0">
                <a:pos x="0" y="194850"/>
              </a:cxn>
              <a:cxn ang="0">
                <a:pos x="169480" y="97425"/>
              </a:cxn>
              <a:cxn ang="0">
                <a:pos x="339726" y="0"/>
              </a:cxn>
              <a:cxn ang="0">
                <a:pos x="339726" y="194850"/>
              </a:cxn>
              <a:cxn ang="0">
                <a:pos x="339726" y="388938"/>
              </a:cxn>
              <a:cxn ang="0">
                <a:pos x="169480" y="292274"/>
              </a:cxn>
              <a:cxn ang="0">
                <a:pos x="0" y="194850"/>
              </a:cxn>
            </a:cxnLst>
            <a:rect l="0" t="0" r="0" b="0"/>
            <a:pathLst>
              <a:path w="443" h="511">
                <a:moveTo>
                  <a:pt x="0" y="256"/>
                </a:moveTo>
                <a:lnTo>
                  <a:pt x="221" y="128"/>
                </a:lnTo>
                <a:lnTo>
                  <a:pt x="443" y="0"/>
                </a:lnTo>
                <a:lnTo>
                  <a:pt x="443" y="256"/>
                </a:lnTo>
                <a:lnTo>
                  <a:pt x="443" y="511"/>
                </a:lnTo>
                <a:lnTo>
                  <a:pt x="221" y="384"/>
                </a:lnTo>
                <a:lnTo>
                  <a:pt x="0" y="256"/>
                </a:lnTo>
                <a:close/>
              </a:path>
            </a:pathLst>
          </a:custGeom>
          <a:solidFill>
            <a:srgbClr val="922E17"/>
          </a:solidFill>
          <a:ln w="9525">
            <a:noFill/>
          </a:ln>
        </p:spPr>
        <p:txBody>
          <a:bodyPr/>
          <a:lstStyle/>
          <a:p>
            <a:endParaRPr lang="zh-CN" altLang="en-US" sz="1010"/>
          </a:p>
        </p:txBody>
      </p:sp>
      <p:sp>
        <p:nvSpPr>
          <p:cNvPr id="1048824" name="Freeform 6"/>
          <p:cNvSpPr/>
          <p:nvPr/>
        </p:nvSpPr>
        <p:spPr>
          <a:xfrm>
            <a:off x="3409315" y="2649220"/>
            <a:ext cx="412750" cy="537845"/>
          </a:xfrm>
          <a:custGeom>
            <a:avLst/>
            <a:gdLst/>
            <a:ahLst/>
            <a:cxnLst>
              <a:cxn ang="0">
                <a:pos x="0" y="194850"/>
              </a:cxn>
              <a:cxn ang="0">
                <a:pos x="169480" y="97425"/>
              </a:cxn>
              <a:cxn ang="0">
                <a:pos x="339726" y="0"/>
              </a:cxn>
              <a:cxn ang="0">
                <a:pos x="339726" y="194850"/>
              </a:cxn>
              <a:cxn ang="0">
                <a:pos x="339726" y="388938"/>
              </a:cxn>
              <a:cxn ang="0">
                <a:pos x="169480" y="292274"/>
              </a:cxn>
              <a:cxn ang="0">
                <a:pos x="0" y="194850"/>
              </a:cxn>
            </a:cxnLst>
            <a:rect l="0" t="0" r="0" b="0"/>
            <a:pathLst>
              <a:path w="443" h="511">
                <a:moveTo>
                  <a:pt x="0" y="256"/>
                </a:moveTo>
                <a:lnTo>
                  <a:pt x="221" y="128"/>
                </a:lnTo>
                <a:lnTo>
                  <a:pt x="443" y="0"/>
                </a:lnTo>
                <a:lnTo>
                  <a:pt x="443" y="256"/>
                </a:lnTo>
                <a:lnTo>
                  <a:pt x="443" y="511"/>
                </a:lnTo>
                <a:lnTo>
                  <a:pt x="221" y="384"/>
                </a:lnTo>
                <a:lnTo>
                  <a:pt x="0" y="256"/>
                </a:lnTo>
                <a:close/>
              </a:path>
            </a:pathLst>
          </a:custGeom>
          <a:solidFill>
            <a:srgbClr val="922E17"/>
          </a:solidFill>
          <a:ln w="9525">
            <a:noFill/>
          </a:ln>
        </p:spPr>
        <p:txBody>
          <a:bodyPr/>
          <a:lstStyle/>
          <a:p>
            <a:endParaRPr lang="zh-CN" altLang="en-US" sz="1010"/>
          </a:p>
        </p:txBody>
      </p:sp>
      <p:sp>
        <p:nvSpPr>
          <p:cNvPr id="1048827" name="TextBox 12"/>
          <p:cNvSpPr txBox="1"/>
          <p:nvPr/>
        </p:nvSpPr>
        <p:spPr>
          <a:xfrm>
            <a:off x="3975735" y="2633345"/>
            <a:ext cx="5166995" cy="553085"/>
          </a:xfrm>
          <a:prstGeom prst="rect">
            <a:avLst/>
          </a:prstGeom>
          <a:noFill/>
        </p:spPr>
        <p:txBody>
          <a:bodyPr wrap="square" rtlCol="0">
            <a:spAutoFit/>
          </a:bodyPr>
          <a:lstStyle/>
          <a:p>
            <a:pPr defTabSz="685165" rtl="0"/>
            <a:r>
              <a:rPr lang="zh-CN" altLang="en-US" sz="1500" dirty="0">
                <a:solidFill>
                  <a:schemeClr val="accent2"/>
                </a:solidFill>
                <a:latin typeface="+mn-ea"/>
                <a:ea typeface="+mn-ea"/>
                <a:cs typeface="+mn-cs"/>
              </a:rPr>
              <a:t>（四）两者在优先问题上，应以实体正义为导向，程序正义为手段</a:t>
            </a:r>
          </a:p>
        </p:txBody>
      </p:sp>
      <p:sp>
        <p:nvSpPr>
          <p:cNvPr id="1048828" name="TextBox 13"/>
          <p:cNvSpPr txBox="1"/>
          <p:nvPr/>
        </p:nvSpPr>
        <p:spPr>
          <a:xfrm>
            <a:off x="3975735" y="1355725"/>
            <a:ext cx="4837430" cy="1014730"/>
          </a:xfrm>
          <a:prstGeom prst="rect">
            <a:avLst/>
          </a:prstGeom>
          <a:noFill/>
          <a:ln w="9525">
            <a:noFill/>
          </a:ln>
        </p:spPr>
        <p:txBody>
          <a:bodyPr wrap="square">
            <a:spAutoFit/>
          </a:bodyPr>
          <a:lstStyle/>
          <a:p>
            <a:pPr lvl="0" eaLnBrk="1" hangingPunct="1"/>
            <a:r>
              <a:rPr lang="zh-CN" altLang="en-US" sz="1200" dirty="0">
                <a:latin typeface="微软雅黑" panose="020B0503020204020204" pitchFamily="34" charset="-122"/>
                <a:ea typeface="微软雅黑" panose="020B0503020204020204" pitchFamily="34" charset="-122"/>
              </a:rPr>
              <a:t>在法治理念中，执法过程和结果都会将法律的尊严和公信力推向社会，每一次的程序正义和实体正义，都在建立公民对法治的信赖和尊重。法治的对象是人，人追求法治的前提是法治真正代表着公平正义。只有两者真正相互依存，相互促进，才能真正的推进法治社会进程，更为有效的实现法治的政治目的和社会目标。</a:t>
            </a:r>
          </a:p>
        </p:txBody>
      </p:sp>
      <p:sp>
        <p:nvSpPr>
          <p:cNvPr id="1048829" name="TextBox 14"/>
          <p:cNvSpPr txBox="1"/>
          <p:nvPr/>
        </p:nvSpPr>
        <p:spPr>
          <a:xfrm>
            <a:off x="3975735" y="3385820"/>
            <a:ext cx="4777105" cy="1198880"/>
          </a:xfrm>
          <a:prstGeom prst="rect">
            <a:avLst/>
          </a:prstGeom>
          <a:noFill/>
          <a:ln w="9525">
            <a:noFill/>
          </a:ln>
        </p:spPr>
        <p:txBody>
          <a:bodyPr wrap="square">
            <a:spAutoFit/>
          </a:bodyPr>
          <a:lstStyle/>
          <a:p>
            <a:pPr lvl="0" eaLnBrk="1" hangingPunct="1"/>
            <a:r>
              <a:rPr lang="zh-CN" altLang="en-US" sz="1200" dirty="0">
                <a:latin typeface="微软雅黑" panose="020B0503020204020204" pitchFamily="34" charset="-122"/>
                <a:ea typeface="微软雅黑" panose="020B0503020204020204" pitchFamily="34" charset="-122"/>
              </a:rPr>
              <a:t>程序正义与实体正义的关系问题核心在于优先问题，这个是难以回避的，也是较为模棱两可的问题。虽然前面有说到程序正义不仅仅只是手段，但程序正义在形式上必须承担手段作用。至于优先问题，我们认为，</a:t>
            </a:r>
            <a:r>
              <a:rPr lang="zh-CN" altLang="en-US" sz="1200" b="1" u="sng" dirty="0">
                <a:latin typeface="微软雅黑" panose="020B0503020204020204" pitchFamily="34" charset="-122"/>
                <a:ea typeface="微软雅黑" panose="020B0503020204020204" pitchFamily="34" charset="-122"/>
              </a:rPr>
              <a:t>在操作层面应该以程序正义为先，在目标层面则应以实体正义为先</a:t>
            </a:r>
            <a:r>
              <a:rPr lang="zh-CN" altLang="en-US" sz="1200" dirty="0">
                <a:latin typeface="微软雅黑" panose="020B0503020204020204" pitchFamily="34" charset="-122"/>
                <a:ea typeface="微软雅黑" panose="020B0503020204020204" pitchFamily="34" charset="-122"/>
              </a:rPr>
              <a:t>。这既不是认为程序正义只有工具价值，也不能否定实体正义的导向性价值。</a:t>
            </a:r>
          </a:p>
        </p:txBody>
      </p:sp>
      <p:pic>
        <p:nvPicPr>
          <p:cNvPr id="2097158" name="图片 16"/>
          <p:cNvPicPr>
            <a:picLocks noChangeAspect="1"/>
          </p:cNvPicPr>
          <p:nvPr/>
        </p:nvPicPr>
        <p:blipFill>
          <a:blip r:embed="rId2"/>
          <a:srcRect l="9447" r="9943"/>
          <a:stretch>
            <a:fillRect/>
          </a:stretch>
        </p:blipFill>
        <p:spPr>
          <a:xfrm>
            <a:off x="-36889" y="950567"/>
            <a:ext cx="3520035" cy="3274894"/>
          </a:xfrm>
          <a:prstGeom prst="rect">
            <a:avLst/>
          </a:prstGeom>
          <a:noFill/>
          <a:ln w="9525">
            <a:noFill/>
          </a:ln>
        </p:spPr>
      </p:pic>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818"/>
                                        </p:tgtEl>
                                        <p:attrNameLst>
                                          <p:attrName>style.visibility</p:attrName>
                                        </p:attrNameLst>
                                      </p:cBhvr>
                                      <p:to>
                                        <p:strVal val="visible"/>
                                      </p:to>
                                    </p:set>
                                    <p:anim calcmode="lin" valueType="num">
                                      <p:cBhvr>
                                        <p:cTn id="7" dur="300" fill="hold"/>
                                        <p:tgtEl>
                                          <p:spTgt spid="1048818"/>
                                        </p:tgtEl>
                                        <p:attrNameLst>
                                          <p:attrName>ppt_w</p:attrName>
                                        </p:attrNameLst>
                                      </p:cBhvr>
                                      <p:tavLst>
                                        <p:tav tm="0">
                                          <p:val>
                                            <p:fltVal val="0"/>
                                          </p:val>
                                        </p:tav>
                                        <p:tav tm="100000">
                                          <p:val>
                                            <p:strVal val="#ppt_w"/>
                                          </p:val>
                                        </p:tav>
                                      </p:tavLst>
                                    </p:anim>
                                    <p:anim calcmode="lin" valueType="num">
                                      <p:cBhvr>
                                        <p:cTn id="8" dur="300" fill="hold"/>
                                        <p:tgtEl>
                                          <p:spTgt spid="1048818"/>
                                        </p:tgtEl>
                                        <p:attrNameLst>
                                          <p:attrName>ppt_h</p:attrName>
                                        </p:attrNameLst>
                                      </p:cBhvr>
                                      <p:tavLst>
                                        <p:tav tm="0">
                                          <p:val>
                                            <p:fltVal val="0"/>
                                          </p:val>
                                        </p:tav>
                                        <p:tav tm="100000">
                                          <p:val>
                                            <p:strVal val="#ppt_h"/>
                                          </p:val>
                                        </p:tav>
                                      </p:tavLst>
                                    </p:anim>
                                    <p:animEffect transition="in" filter="fade">
                                      <p:cBhvr>
                                        <p:cTn id="9" dur="300"/>
                                        <p:tgtEl>
                                          <p:spTgt spid="1048818"/>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48817"/>
                                        </p:tgtEl>
                                        <p:attrNameLst>
                                          <p:attrName>style.visibility</p:attrName>
                                        </p:attrNameLst>
                                      </p:cBhvr>
                                      <p:to>
                                        <p:strVal val="visible"/>
                                      </p:to>
                                    </p:set>
                                    <p:anim calcmode="lin" valueType="num">
                                      <p:cBhvr>
                                        <p:cTn id="13" dur="400" fill="hold"/>
                                        <p:tgtEl>
                                          <p:spTgt spid="1048817"/>
                                        </p:tgtEl>
                                        <p:attrNameLst>
                                          <p:attrName>ppt_x</p:attrName>
                                        </p:attrNameLst>
                                      </p:cBhvr>
                                      <p:tavLst>
                                        <p:tav tm="0">
                                          <p:val>
                                            <p:strVal val="#ppt_x"/>
                                          </p:val>
                                        </p:tav>
                                        <p:tav tm="50000">
                                          <p:val>
                                            <p:strVal val="#ppt_x+.1"/>
                                          </p:val>
                                        </p:tav>
                                        <p:tav tm="100000">
                                          <p:val>
                                            <p:strVal val="#ppt_x"/>
                                          </p:val>
                                        </p:tav>
                                      </p:tavLst>
                                    </p:anim>
                                    <p:anim calcmode="lin" valueType="num">
                                      <p:cBhvr>
                                        <p:cTn id="14" dur="400" fill="hold"/>
                                        <p:tgtEl>
                                          <p:spTgt spid="1048817"/>
                                        </p:tgtEl>
                                        <p:attrNameLst>
                                          <p:attrName>ppt_y</p:attrName>
                                        </p:attrNameLst>
                                      </p:cBhvr>
                                      <p:tavLst>
                                        <p:tav tm="0">
                                          <p:val>
                                            <p:strVal val="#ppt_y"/>
                                          </p:val>
                                        </p:tav>
                                        <p:tav tm="100000">
                                          <p:val>
                                            <p:strVal val="#ppt_y"/>
                                          </p:val>
                                        </p:tav>
                                      </p:tavLst>
                                    </p:anim>
                                    <p:anim calcmode="lin" valueType="num">
                                      <p:cBhvr>
                                        <p:cTn id="15" dur="400" fill="hold"/>
                                        <p:tgtEl>
                                          <p:spTgt spid="1048817"/>
                                        </p:tgtEl>
                                        <p:attrNameLst>
                                          <p:attrName>ppt_h</p:attrName>
                                        </p:attrNameLst>
                                      </p:cBhvr>
                                      <p:tavLst>
                                        <p:tav tm="0">
                                          <p:val>
                                            <p:strVal val="#ppt_h/10"/>
                                          </p:val>
                                        </p:tav>
                                        <p:tav tm="50000">
                                          <p:val>
                                            <p:strVal val="#ppt_h+.01"/>
                                          </p:val>
                                        </p:tav>
                                        <p:tav tm="100000">
                                          <p:val>
                                            <p:strVal val="#ppt_h"/>
                                          </p:val>
                                        </p:tav>
                                      </p:tavLst>
                                    </p:anim>
                                    <p:anim calcmode="lin" valueType="num">
                                      <p:cBhvr>
                                        <p:cTn id="16" dur="400" fill="hold"/>
                                        <p:tgtEl>
                                          <p:spTgt spid="104881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400" tmFilter="0,0; .5, 1; 1, 1"/>
                                        <p:tgtEl>
                                          <p:spTgt spid="1048817"/>
                                        </p:tgtEl>
                                      </p:cBhvr>
                                    </p:animEffect>
                                  </p:childTnLst>
                                </p:cTn>
                              </p:par>
                            </p:childTnLst>
                          </p:cTn>
                        </p:par>
                        <p:par>
                          <p:cTn id="18" fill="hold">
                            <p:stCondLst>
                              <p:cond delay="1539"/>
                            </p:stCondLst>
                            <p:childTnLst>
                              <p:par>
                                <p:cTn id="19" presetID="2" presetClass="entr" presetSubtype="6" fill="hold" grpId="0" nodeType="afterEffect">
                                  <p:stCondLst>
                                    <p:cond delay="0"/>
                                  </p:stCondLst>
                                  <p:childTnLst>
                                    <p:set>
                                      <p:cBhvr>
                                        <p:cTn id="20" dur="1" fill="hold">
                                          <p:stCondLst>
                                            <p:cond delay="0"/>
                                          </p:stCondLst>
                                        </p:cTn>
                                        <p:tgtEl>
                                          <p:spTgt spid="1048819"/>
                                        </p:tgtEl>
                                        <p:attrNameLst>
                                          <p:attrName>style.visibility</p:attrName>
                                        </p:attrNameLst>
                                      </p:cBhvr>
                                      <p:to>
                                        <p:strVal val="visible"/>
                                      </p:to>
                                    </p:set>
                                    <p:anim calcmode="lin" valueType="num">
                                      <p:cBhvr additive="base">
                                        <p:cTn id="21" dur="500" fill="hold"/>
                                        <p:tgtEl>
                                          <p:spTgt spid="1048819"/>
                                        </p:tgtEl>
                                        <p:attrNameLst>
                                          <p:attrName>ppt_x</p:attrName>
                                        </p:attrNameLst>
                                      </p:cBhvr>
                                      <p:tavLst>
                                        <p:tav tm="0">
                                          <p:val>
                                            <p:strVal val="1+#ppt_w/2"/>
                                          </p:val>
                                        </p:tav>
                                        <p:tav tm="100000">
                                          <p:val>
                                            <p:strVal val="#ppt_x"/>
                                          </p:val>
                                        </p:tav>
                                      </p:tavLst>
                                    </p:anim>
                                    <p:anim calcmode="lin" valueType="num">
                                      <p:cBhvr additive="base">
                                        <p:cTn id="22" dur="500" fill="hold"/>
                                        <p:tgtEl>
                                          <p:spTgt spid="1048819"/>
                                        </p:tgtEl>
                                        <p:attrNameLst>
                                          <p:attrName>ppt_y</p:attrName>
                                        </p:attrNameLst>
                                      </p:cBhvr>
                                      <p:tavLst>
                                        <p:tav tm="0">
                                          <p:val>
                                            <p:strVal val="1+#ppt_h/2"/>
                                          </p:val>
                                        </p:tav>
                                        <p:tav tm="100000">
                                          <p:val>
                                            <p:strVal val="#ppt_y"/>
                                          </p:val>
                                        </p:tav>
                                      </p:tavLst>
                                    </p:anim>
                                  </p:childTnLst>
                                </p:cTn>
                              </p:par>
                              <p:par>
                                <p:cTn id="23" presetID="2" presetClass="entr" presetSubtype="6" fill="hold" grpId="0" nodeType="withEffect">
                                  <p:stCondLst>
                                    <p:cond delay="0"/>
                                  </p:stCondLst>
                                  <p:childTnLst>
                                    <p:set>
                                      <p:cBhvr>
                                        <p:cTn id="24" dur="1" fill="hold">
                                          <p:stCondLst>
                                            <p:cond delay="0"/>
                                          </p:stCondLst>
                                        </p:cTn>
                                        <p:tgtEl>
                                          <p:spTgt spid="1048820"/>
                                        </p:tgtEl>
                                        <p:attrNameLst>
                                          <p:attrName>style.visibility</p:attrName>
                                        </p:attrNameLst>
                                      </p:cBhvr>
                                      <p:to>
                                        <p:strVal val="visible"/>
                                      </p:to>
                                    </p:set>
                                    <p:anim calcmode="lin" valueType="num">
                                      <p:cBhvr additive="base">
                                        <p:cTn id="25" dur="500" fill="hold"/>
                                        <p:tgtEl>
                                          <p:spTgt spid="1048820"/>
                                        </p:tgtEl>
                                        <p:attrNameLst>
                                          <p:attrName>ppt_x</p:attrName>
                                        </p:attrNameLst>
                                      </p:cBhvr>
                                      <p:tavLst>
                                        <p:tav tm="0">
                                          <p:val>
                                            <p:strVal val="1+#ppt_w/2"/>
                                          </p:val>
                                        </p:tav>
                                        <p:tav tm="100000">
                                          <p:val>
                                            <p:strVal val="#ppt_x"/>
                                          </p:val>
                                        </p:tav>
                                      </p:tavLst>
                                    </p:anim>
                                    <p:anim calcmode="lin" valueType="num">
                                      <p:cBhvr additive="base">
                                        <p:cTn id="26" dur="500" fill="hold"/>
                                        <p:tgtEl>
                                          <p:spTgt spid="1048820"/>
                                        </p:tgtEl>
                                        <p:attrNameLst>
                                          <p:attrName>ppt_y</p:attrName>
                                        </p:attrNameLst>
                                      </p:cBhvr>
                                      <p:tavLst>
                                        <p:tav tm="0">
                                          <p:val>
                                            <p:strVal val="1+#ppt_h/2"/>
                                          </p:val>
                                        </p:tav>
                                        <p:tav tm="100000">
                                          <p:val>
                                            <p:strVal val="#ppt_y"/>
                                          </p:val>
                                        </p:tav>
                                      </p:tavLst>
                                    </p:anim>
                                  </p:childTnLst>
                                </p:cTn>
                              </p:par>
                            </p:childTnLst>
                          </p:cTn>
                        </p:par>
                        <p:par>
                          <p:cTn id="27" fill="hold">
                            <p:stCondLst>
                              <p:cond delay="2039"/>
                            </p:stCondLst>
                            <p:childTnLst>
                              <p:par>
                                <p:cTn id="28" presetID="1" presetClass="entr" presetSubtype="0" fill="hold" nodeType="afterEffect">
                                  <p:stCondLst>
                                    <p:cond delay="0"/>
                                  </p:stCondLst>
                                  <p:childTnLst>
                                    <p:set>
                                      <p:cBhvr>
                                        <p:cTn id="29" dur="1" fill="hold">
                                          <p:stCondLst>
                                            <p:cond delay="0"/>
                                          </p:stCondLst>
                                        </p:cTn>
                                        <p:tgtEl>
                                          <p:spTgt spid="1048823"/>
                                        </p:tgtEl>
                                        <p:attrNameLst>
                                          <p:attrName>style.visibility</p:attrName>
                                        </p:attrNameLst>
                                      </p:cBhvr>
                                      <p:to>
                                        <p:strVal val="visible"/>
                                      </p:to>
                                    </p:set>
                                  </p:childTnLst>
                                </p:cTn>
                              </p:par>
                              <p:par>
                                <p:cTn id="30" presetID="49" presetClass="path" presetSubtype="0" accel="50000" decel="50000" fill="hold" nodeType="withEffect">
                                  <p:stCondLst>
                                    <p:cond delay="0"/>
                                  </p:stCondLst>
                                  <p:childTnLst>
                                    <p:animMotion origin="layout" path="M -4.58176E-6 -2.59259E-6 L 0.09003 -2.59259E-6 " pathEditMode="relative" rAng="0" ptsTypes="AA">
                                      <p:cBhvr>
                                        <p:cTn id="31" dur="500" spd="-100000" fill="hold"/>
                                        <p:tgtEl>
                                          <p:spTgt spid="1048823"/>
                                        </p:tgtEl>
                                        <p:attrNameLst>
                                          <p:attrName>ppt_x</p:attrName>
                                          <p:attrName>ppt_y</p:attrName>
                                        </p:attrNameLst>
                                      </p:cBhvr>
                                      <p:rCtr x="4500" y="0"/>
                                    </p:animMotion>
                                  </p:childTnLst>
                                </p:cTn>
                              </p:par>
                              <p:par>
                                <p:cTn id="32" presetID="1" presetClass="entr" presetSubtype="0" fill="hold" nodeType="withEffect">
                                  <p:stCondLst>
                                    <p:cond delay="0"/>
                                  </p:stCondLst>
                                  <p:childTnLst>
                                    <p:set>
                                      <p:cBhvr>
                                        <p:cTn id="33" dur="1" fill="hold">
                                          <p:stCondLst>
                                            <p:cond delay="0"/>
                                          </p:stCondLst>
                                        </p:cTn>
                                        <p:tgtEl>
                                          <p:spTgt spid="1048824"/>
                                        </p:tgtEl>
                                        <p:attrNameLst>
                                          <p:attrName>style.visibility</p:attrName>
                                        </p:attrNameLst>
                                      </p:cBhvr>
                                      <p:to>
                                        <p:strVal val="visible"/>
                                      </p:to>
                                    </p:set>
                                  </p:childTnLst>
                                </p:cTn>
                              </p:par>
                              <p:par>
                                <p:cTn id="34" presetID="49" presetClass="path" presetSubtype="0" accel="50000" decel="50000" fill="hold" nodeType="withEffect">
                                  <p:stCondLst>
                                    <p:cond delay="0"/>
                                  </p:stCondLst>
                                  <p:childTnLst>
                                    <p:animMotion origin="layout" path="M -4.58176E-6 -2.59259E-6 L 0.09003 -2.59259E-6 " pathEditMode="relative" rAng="0" ptsTypes="AA">
                                      <p:cBhvr>
                                        <p:cTn id="35" dur="500" spd="-100000" fill="hold"/>
                                        <p:tgtEl>
                                          <p:spTgt spid="1048824"/>
                                        </p:tgtEl>
                                        <p:attrNameLst>
                                          <p:attrName>ppt_x</p:attrName>
                                          <p:attrName>ppt_y</p:attrName>
                                        </p:attrNameLst>
                                      </p:cBhvr>
                                      <p:rCtr x="4500" y="0"/>
                                    </p:animMotion>
                                  </p:childTnLst>
                                </p:cTn>
                              </p:par>
                            </p:childTnLst>
                          </p:cTn>
                        </p:par>
                        <p:par>
                          <p:cTn id="36" fill="hold">
                            <p:stCondLst>
                              <p:cond delay="2039"/>
                            </p:stCondLst>
                            <p:childTnLst>
                              <p:par>
                                <p:cTn id="37" presetID="22" presetClass="entr" presetSubtype="8" fill="hold" grpId="0" nodeType="afterEffect">
                                  <p:stCondLst>
                                    <p:cond delay="0"/>
                                  </p:stCondLst>
                                  <p:childTnLst>
                                    <p:set>
                                      <p:cBhvr>
                                        <p:cTn id="38" dur="1" fill="hold">
                                          <p:stCondLst>
                                            <p:cond delay="0"/>
                                          </p:stCondLst>
                                        </p:cTn>
                                        <p:tgtEl>
                                          <p:spTgt spid="1048822"/>
                                        </p:tgtEl>
                                        <p:attrNameLst>
                                          <p:attrName>style.visibility</p:attrName>
                                        </p:attrNameLst>
                                      </p:cBhvr>
                                      <p:to>
                                        <p:strVal val="visible"/>
                                      </p:to>
                                    </p:set>
                                    <p:animEffect transition="in" filter="wipe(left)">
                                      <p:cBhvr>
                                        <p:cTn id="39" dur="500"/>
                                        <p:tgtEl>
                                          <p:spTgt spid="1048822"/>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1048827"/>
                                        </p:tgtEl>
                                        <p:attrNameLst>
                                          <p:attrName>style.visibility</p:attrName>
                                        </p:attrNameLst>
                                      </p:cBhvr>
                                      <p:to>
                                        <p:strVal val="visible"/>
                                      </p:to>
                                    </p:set>
                                    <p:animEffect transition="in" filter="wipe(left)">
                                      <p:cBhvr>
                                        <p:cTn id="42" dur="500"/>
                                        <p:tgtEl>
                                          <p:spTgt spid="1048827"/>
                                        </p:tgtEl>
                                      </p:cBhvr>
                                    </p:animEffect>
                                  </p:childTnLst>
                                </p:cTn>
                              </p:par>
                            </p:childTnLst>
                          </p:cTn>
                        </p:par>
                        <p:par>
                          <p:cTn id="43" fill="hold">
                            <p:stCondLst>
                              <p:cond delay="2539"/>
                            </p:stCondLst>
                            <p:childTnLst>
                              <p:par>
                                <p:cTn id="44" presetID="22" presetClass="entr" presetSubtype="1" fill="hold" grpId="0" nodeType="afterEffect">
                                  <p:stCondLst>
                                    <p:cond delay="0"/>
                                  </p:stCondLst>
                                  <p:childTnLst>
                                    <p:set>
                                      <p:cBhvr>
                                        <p:cTn id="45" dur="1" fill="hold">
                                          <p:stCondLst>
                                            <p:cond delay="0"/>
                                          </p:stCondLst>
                                        </p:cTn>
                                        <p:tgtEl>
                                          <p:spTgt spid="1048828"/>
                                        </p:tgtEl>
                                        <p:attrNameLst>
                                          <p:attrName>style.visibility</p:attrName>
                                        </p:attrNameLst>
                                      </p:cBhvr>
                                      <p:to>
                                        <p:strVal val="visible"/>
                                      </p:to>
                                    </p:set>
                                    <p:animEffect transition="in" filter="wipe(up)">
                                      <p:cBhvr>
                                        <p:cTn id="46" dur="500"/>
                                        <p:tgtEl>
                                          <p:spTgt spid="1048828"/>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1048829"/>
                                        </p:tgtEl>
                                        <p:attrNameLst>
                                          <p:attrName>style.visibility</p:attrName>
                                        </p:attrNameLst>
                                      </p:cBhvr>
                                      <p:to>
                                        <p:strVal val="visible"/>
                                      </p:to>
                                    </p:set>
                                    <p:animEffect transition="in" filter="wipe(up)">
                                      <p:cBhvr>
                                        <p:cTn id="49" dur="500"/>
                                        <p:tgtEl>
                                          <p:spTgt spid="1048829"/>
                                        </p:tgtEl>
                                      </p:cBhvr>
                                    </p:animEffect>
                                  </p:childTnLst>
                                </p:cTn>
                              </p:par>
                            </p:childTnLst>
                          </p:cTn>
                        </p:par>
                        <p:par>
                          <p:cTn id="50" fill="hold">
                            <p:stCondLst>
                              <p:cond delay="3039"/>
                            </p:stCondLst>
                            <p:childTnLst>
                              <p:par>
                                <p:cTn id="51" presetID="42" presetClass="entr" presetSubtype="0" fill="hold" nodeType="afterEffect">
                                  <p:stCondLst>
                                    <p:cond delay="0"/>
                                  </p:stCondLst>
                                  <p:childTnLst>
                                    <p:set>
                                      <p:cBhvr>
                                        <p:cTn id="52" dur="1" fill="hold">
                                          <p:stCondLst>
                                            <p:cond delay="0"/>
                                          </p:stCondLst>
                                        </p:cTn>
                                        <p:tgtEl>
                                          <p:spTgt spid="2097158"/>
                                        </p:tgtEl>
                                        <p:attrNameLst>
                                          <p:attrName>style.visibility</p:attrName>
                                        </p:attrNameLst>
                                      </p:cBhvr>
                                      <p:to>
                                        <p:strVal val="visible"/>
                                      </p:to>
                                    </p:set>
                                    <p:animEffect transition="in" filter="fade">
                                      <p:cBhvr>
                                        <p:cTn id="53" dur="500"/>
                                        <p:tgtEl>
                                          <p:spTgt spid="2097158"/>
                                        </p:tgtEl>
                                      </p:cBhvr>
                                    </p:animEffect>
                                    <p:anim calcmode="lin" valueType="num">
                                      <p:cBhvr>
                                        <p:cTn id="54" dur="500" fill="hold"/>
                                        <p:tgtEl>
                                          <p:spTgt spid="2097158"/>
                                        </p:tgtEl>
                                        <p:attrNameLst>
                                          <p:attrName>ppt_x</p:attrName>
                                        </p:attrNameLst>
                                      </p:cBhvr>
                                      <p:tavLst>
                                        <p:tav tm="0">
                                          <p:val>
                                            <p:strVal val="#ppt_x"/>
                                          </p:val>
                                        </p:tav>
                                        <p:tav tm="100000">
                                          <p:val>
                                            <p:strVal val="#ppt_x"/>
                                          </p:val>
                                        </p:tav>
                                      </p:tavLst>
                                    </p:anim>
                                    <p:anim calcmode="lin" valueType="num">
                                      <p:cBhvr>
                                        <p:cTn id="55" dur="500" fill="hold"/>
                                        <p:tgtEl>
                                          <p:spTgt spid="20971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817" grpId="0"/>
      <p:bldP spid="1048819" grpId="0" bldLvl="0" animBg="1"/>
      <p:bldP spid="1048820" grpId="0" bldLvl="0" animBg="1"/>
      <p:bldP spid="1048822" grpId="0"/>
      <p:bldP spid="1048827" grpId="0"/>
      <p:bldP spid="1048828" grpId="0"/>
      <p:bldP spid="1048829"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pic>
        <p:nvPicPr>
          <p:cNvPr id="2097155" name="图片 1"/>
          <p:cNvPicPr>
            <a:picLocks noChangeAspect="1"/>
          </p:cNvPicPr>
          <p:nvPr/>
        </p:nvPicPr>
        <p:blipFill rotWithShape="1">
          <a:blip r:embed="rId4" cstate="print"/>
          <a:srcRect b="14190"/>
          <a:stretch>
            <a:fillRect/>
          </a:stretch>
        </p:blipFill>
        <p:spPr>
          <a:xfrm>
            <a:off x="0" y="0"/>
            <a:ext cx="9144000" cy="5145088"/>
          </a:xfrm>
          <a:prstGeom prst="rect">
            <a:avLst/>
          </a:prstGeom>
        </p:spPr>
      </p:pic>
      <p:sp>
        <p:nvSpPr>
          <p:cNvPr id="1048624" name="Freeform 5"/>
          <p:cNvSpPr/>
          <p:nvPr/>
        </p:nvSpPr>
        <p:spPr>
          <a:xfrm>
            <a:off x="8233646" y="1702651"/>
            <a:ext cx="909164" cy="1856408"/>
          </a:xfrm>
          <a:custGeom>
            <a:avLst/>
            <a:gdLst/>
            <a:ahLst/>
            <a:cxnLst>
              <a:cxn ang="0">
                <a:pos x="1212850" y="2476500"/>
              </a:cxn>
              <a:cxn ang="0">
                <a:pos x="19017" y="1273020"/>
              </a:cxn>
              <a:cxn ang="0">
                <a:pos x="19017" y="1202770"/>
              </a:cxn>
              <a:cxn ang="0">
                <a:pos x="1212850" y="0"/>
              </a:cxn>
              <a:cxn ang="0">
                <a:pos x="1212850" y="2476500"/>
              </a:cxn>
            </a:cxnLst>
            <a:rect l="0" t="0" r="0" b="0"/>
            <a:pathLst>
              <a:path w="1722" h="3490">
                <a:moveTo>
                  <a:pt x="1722" y="3490"/>
                </a:moveTo>
                <a:lnTo>
                  <a:pt x="27" y="1794"/>
                </a:lnTo>
                <a:cubicBezTo>
                  <a:pt x="0" y="1767"/>
                  <a:pt x="0" y="1723"/>
                  <a:pt x="27" y="1695"/>
                </a:cubicBezTo>
                <a:lnTo>
                  <a:pt x="1722" y="0"/>
                </a:lnTo>
                <a:lnTo>
                  <a:pt x="1722" y="349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25" name="Freeform 6"/>
          <p:cNvSpPr/>
          <p:nvPr/>
        </p:nvSpPr>
        <p:spPr>
          <a:xfrm>
            <a:off x="8236027" y="1331369"/>
            <a:ext cx="906784" cy="1856408"/>
          </a:xfrm>
          <a:custGeom>
            <a:avLst/>
            <a:gdLst/>
            <a:ahLst/>
            <a:cxnLst>
              <a:cxn ang="0">
                <a:pos x="1209675" y="2476500"/>
              </a:cxn>
              <a:cxn ang="0">
                <a:pos x="22532" y="1279407"/>
              </a:cxn>
              <a:cxn ang="0">
                <a:pos x="22532" y="1197093"/>
              </a:cxn>
              <a:cxn ang="0">
                <a:pos x="1209675" y="0"/>
              </a:cxn>
              <a:cxn ang="0">
                <a:pos x="1209675" y="2476500"/>
              </a:cxn>
            </a:cxnLst>
            <a:rect l="0" t="0" r="0" b="0"/>
            <a:pathLst>
              <a:path w="1718" h="3490">
                <a:moveTo>
                  <a:pt x="1718" y="3490"/>
                </a:moveTo>
                <a:lnTo>
                  <a:pt x="32" y="1803"/>
                </a:lnTo>
                <a:cubicBezTo>
                  <a:pt x="0" y="1771"/>
                  <a:pt x="0" y="1719"/>
                  <a:pt x="32" y="1687"/>
                </a:cubicBezTo>
                <a:lnTo>
                  <a:pt x="1718" y="0"/>
                </a:lnTo>
                <a:lnTo>
                  <a:pt x="1718" y="3490"/>
                </a:lnTo>
                <a:close/>
              </a:path>
            </a:pathLst>
          </a:custGeom>
          <a:solidFill>
            <a:srgbClr val="922E17"/>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30" name="矩形 31"/>
          <p:cNvSpPr/>
          <p:nvPr/>
        </p:nvSpPr>
        <p:spPr>
          <a:xfrm>
            <a:off x="2784475" y="2172335"/>
            <a:ext cx="3754755" cy="830580"/>
          </a:xfrm>
          <a:prstGeom prst="rect">
            <a:avLst/>
          </a:prstGeom>
          <a:noFill/>
          <a:extLst>
            <a:ext uri="{909E8E84-426E-40DD-AFC4-6F175D3DCCD1}">
              <a14:hiddenFill xmlns:a14="http://schemas.microsoft.com/office/drawing/2010/main">
                <a:solidFill>
                  <a:schemeClr val="accent2"/>
                </a:solidFill>
              </a14:hiddenFill>
            </a:ext>
          </a:extLst>
        </p:spPr>
        <p:style>
          <a:lnRef idx="1">
            <a:schemeClr val="accent2"/>
          </a:lnRef>
          <a:fillRef idx="3">
            <a:schemeClr val="accent2"/>
          </a:fillRef>
          <a:effectRef idx="2">
            <a:schemeClr val="accent2"/>
          </a:effectRef>
          <a:fontRef idx="minor">
            <a:schemeClr val="lt1"/>
          </a:fontRef>
        </p:style>
        <p:txBody>
          <a:bodyPr vert="horz" wrap="square" lIns="0" tIns="0" rIns="0" bIns="0" numCol="1" anchor="t" anchorCtr="0" compatLnSpc="1">
            <a:spAutoFit/>
            <a:scene3d>
              <a:camera prst="orthographicFront"/>
              <a:lightRig rig="threePt" dir="t"/>
            </a:scene3d>
          </a:bodyPr>
          <a:lstStyle/>
          <a:p>
            <a:pPr algn="ctr" defTabSz="685165" fontAlgn="base">
              <a:spcBef>
                <a:spcPct val="0"/>
              </a:spcBef>
              <a:spcAft>
                <a:spcPct val="0"/>
              </a:spcAft>
            </a:pPr>
            <a:r>
              <a:rPr lang="zh-CN" altLang="en-US" sz="5400" b="1">
                <a:solidFill>
                  <a:schemeClr val="accent2"/>
                </a:solidFill>
                <a:effectLst>
                  <a:outerShdw blurRad="38100" dist="19050" dir="2700000" algn="tl" rotWithShape="0">
                    <a:schemeClr val="dk1">
                      <a:alpha val="40000"/>
                    </a:schemeClr>
                  </a:outerShdw>
                </a:effectLst>
                <a:latin typeface="微软雅黑" panose="020B0503020204020204" pitchFamily="34" charset="-122"/>
                <a:sym typeface="+mn-ea"/>
              </a:rPr>
              <a:t>案例分析</a:t>
            </a:r>
          </a:p>
        </p:txBody>
      </p:sp>
      <p:sp>
        <p:nvSpPr>
          <p:cNvPr id="1048631" name="Freeform 5"/>
          <p:cNvSpPr/>
          <p:nvPr/>
        </p:nvSpPr>
        <p:spPr>
          <a:xfrm>
            <a:off x="1074576" y="1795471"/>
            <a:ext cx="1444666" cy="1445856"/>
          </a:xfrm>
          <a:custGeom>
            <a:avLst/>
            <a:gdLst/>
            <a:ahLst/>
            <a:cxnLst>
              <a:cxn ang="0">
                <a:pos x="0" y="0"/>
              </a:cxn>
              <a:cxn ang="0">
                <a:pos x="1926594" y="0"/>
              </a:cxn>
              <a:cxn ang="0">
                <a:pos x="1926594" y="461131"/>
              </a:cxn>
              <a:cxn ang="0">
                <a:pos x="1887930" y="461131"/>
              </a:cxn>
              <a:cxn ang="0">
                <a:pos x="1887930" y="38702"/>
              </a:cxn>
              <a:cxn ang="0">
                <a:pos x="38664" y="38702"/>
              </a:cxn>
              <a:cxn ang="0">
                <a:pos x="38664" y="1889814"/>
              </a:cxn>
              <a:cxn ang="0">
                <a:pos x="1887930" y="1889814"/>
              </a:cxn>
              <a:cxn ang="0">
                <a:pos x="1887930" y="1343044"/>
              </a:cxn>
              <a:cxn ang="0">
                <a:pos x="1926594" y="1343044"/>
              </a:cxn>
              <a:cxn ang="0">
                <a:pos x="1926594" y="1928516"/>
              </a:cxn>
              <a:cxn ang="0">
                <a:pos x="0" y="1928516"/>
              </a:cxn>
              <a:cxn ang="0">
                <a:pos x="0" y="0"/>
              </a:cxn>
            </a:cxnLst>
            <a:rect l="0" t="0" r="0" b="0"/>
            <a:pathLst>
              <a:path w="2342" h="2342">
                <a:moveTo>
                  <a:pt x="0" y="0"/>
                </a:moveTo>
                <a:lnTo>
                  <a:pt x="2342" y="0"/>
                </a:lnTo>
                <a:lnTo>
                  <a:pt x="2342" y="560"/>
                </a:lnTo>
                <a:lnTo>
                  <a:pt x="2295" y="560"/>
                </a:lnTo>
                <a:lnTo>
                  <a:pt x="2295" y="47"/>
                </a:lnTo>
                <a:lnTo>
                  <a:pt x="47" y="47"/>
                </a:lnTo>
                <a:lnTo>
                  <a:pt x="47" y="2295"/>
                </a:lnTo>
                <a:lnTo>
                  <a:pt x="2295" y="2295"/>
                </a:lnTo>
                <a:lnTo>
                  <a:pt x="2295" y="1631"/>
                </a:lnTo>
                <a:lnTo>
                  <a:pt x="2342" y="1631"/>
                </a:lnTo>
                <a:lnTo>
                  <a:pt x="2342" y="2342"/>
                </a:lnTo>
                <a:lnTo>
                  <a:pt x="0" y="2342"/>
                </a:lnTo>
                <a:lnTo>
                  <a:pt x="0" y="0"/>
                </a:ln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2" name="Text Box 1"/>
          <p:cNvSpPr txBox="1"/>
          <p:nvPr/>
        </p:nvSpPr>
        <p:spPr>
          <a:xfrm>
            <a:off x="1339850" y="2130425"/>
            <a:ext cx="1179195" cy="768350"/>
          </a:xfrm>
          <a:prstGeom prst="rect">
            <a:avLst/>
          </a:prstGeom>
          <a:noFill/>
        </p:spPr>
        <p:txBody>
          <a:bodyPr wrap="square" rtlCol="0">
            <a:spAutoFit/>
          </a:bodyPr>
          <a:lstStyle/>
          <a:p>
            <a:r>
              <a:rPr lang="zh-CN" altLang="en-US" sz="4400" b="1">
                <a:solidFill>
                  <a:schemeClr val="accent2"/>
                </a:solidFill>
              </a:rPr>
              <a:t>三：</a:t>
            </a:r>
          </a:p>
        </p:txBody>
      </p:sp>
      <p:sp>
        <p:nvSpPr>
          <p:cNvPr id="1048628" name="Freeform 21"/>
          <p:cNvSpPr>
            <a:spLocks noEditPoints="1"/>
          </p:cNvSpPr>
          <p:nvPr/>
        </p:nvSpPr>
        <p:spPr>
          <a:xfrm>
            <a:off x="2894965" y="3385820"/>
            <a:ext cx="177800" cy="172720"/>
          </a:xfrm>
          <a:custGeom>
            <a:avLst/>
            <a:gdLst/>
            <a:ahLst/>
            <a:cxnLst>
              <a:cxn ang="0">
                <a:pos x="133350" y="0"/>
              </a:cxn>
              <a:cxn ang="0">
                <a:pos x="266700" y="134144"/>
              </a:cxn>
              <a:cxn ang="0">
                <a:pos x="133350" y="268288"/>
              </a:cxn>
              <a:cxn ang="0">
                <a:pos x="0" y="134144"/>
              </a:cxn>
              <a:cxn ang="0">
                <a:pos x="133350" y="0"/>
              </a:cxn>
              <a:cxn ang="0">
                <a:pos x="112835" y="228159"/>
              </a:cxn>
              <a:cxn ang="0">
                <a:pos x="153865" y="228159"/>
              </a:cxn>
              <a:cxn ang="0">
                <a:pos x="153865" y="155928"/>
              </a:cxn>
              <a:cxn ang="0">
                <a:pos x="226809" y="155928"/>
              </a:cxn>
              <a:cxn ang="0">
                <a:pos x="226809" y="113506"/>
              </a:cxn>
              <a:cxn ang="0">
                <a:pos x="153865" y="113506"/>
              </a:cxn>
              <a:cxn ang="0">
                <a:pos x="153865" y="40129"/>
              </a:cxn>
              <a:cxn ang="0">
                <a:pos x="112835" y="40129"/>
              </a:cxn>
              <a:cxn ang="0">
                <a:pos x="112835" y="113506"/>
              </a:cxn>
              <a:cxn ang="0">
                <a:pos x="39891" y="113506"/>
              </a:cxn>
              <a:cxn ang="0">
                <a:pos x="39891" y="155928"/>
              </a:cxn>
              <a:cxn ang="0">
                <a:pos x="112835" y="155928"/>
              </a:cxn>
              <a:cxn ang="0">
                <a:pos x="112835" y="228159"/>
              </a:cxn>
            </a:cxnLst>
            <a:rect l="0" t="0" r="0" b="0"/>
            <a:pathLst>
              <a:path w="234" h="234">
                <a:moveTo>
                  <a:pt x="117" y="0"/>
                </a:moveTo>
                <a:cubicBezTo>
                  <a:pt x="182" y="0"/>
                  <a:pt x="234" y="52"/>
                  <a:pt x="234" y="117"/>
                </a:cubicBezTo>
                <a:cubicBezTo>
                  <a:pt x="234" y="182"/>
                  <a:pt x="182" y="234"/>
                  <a:pt x="117" y="234"/>
                </a:cubicBezTo>
                <a:cubicBezTo>
                  <a:pt x="52" y="234"/>
                  <a:pt x="0" y="182"/>
                  <a:pt x="0" y="117"/>
                </a:cubicBezTo>
                <a:cubicBezTo>
                  <a:pt x="0" y="52"/>
                  <a:pt x="52" y="0"/>
                  <a:pt x="117" y="0"/>
                </a:cubicBezTo>
                <a:close/>
                <a:moveTo>
                  <a:pt x="99" y="199"/>
                </a:moveTo>
                <a:lnTo>
                  <a:pt x="135" y="199"/>
                </a:lnTo>
                <a:lnTo>
                  <a:pt x="135" y="136"/>
                </a:lnTo>
                <a:lnTo>
                  <a:pt x="199" y="136"/>
                </a:lnTo>
                <a:lnTo>
                  <a:pt x="199" y="99"/>
                </a:lnTo>
                <a:lnTo>
                  <a:pt x="135" y="99"/>
                </a:lnTo>
                <a:lnTo>
                  <a:pt x="135" y="35"/>
                </a:lnTo>
                <a:lnTo>
                  <a:pt x="99" y="35"/>
                </a:lnTo>
                <a:lnTo>
                  <a:pt x="99" y="99"/>
                </a:lnTo>
                <a:lnTo>
                  <a:pt x="35" y="99"/>
                </a:lnTo>
                <a:lnTo>
                  <a:pt x="35" y="136"/>
                </a:lnTo>
                <a:lnTo>
                  <a:pt x="99" y="136"/>
                </a:lnTo>
                <a:lnTo>
                  <a:pt x="99" y="199"/>
                </a:lnTo>
                <a:close/>
              </a:path>
            </a:pathLst>
          </a:custGeom>
          <a:solidFill>
            <a:schemeClr val="accent2">
              <a:alpha val="100000"/>
            </a:scheme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3" name="Text Box 0"/>
          <p:cNvSpPr txBox="1"/>
          <p:nvPr/>
        </p:nvSpPr>
        <p:spPr>
          <a:xfrm>
            <a:off x="3183255" y="3288030"/>
            <a:ext cx="2369185" cy="398780"/>
          </a:xfrm>
          <a:prstGeom prst="rect">
            <a:avLst/>
          </a:prstGeom>
          <a:noFill/>
        </p:spPr>
        <p:txBody>
          <a:bodyPr wrap="square" rtlCol="0">
            <a:spAutoFit/>
          </a:bodyPr>
          <a:lstStyle/>
          <a:p>
            <a:r>
              <a:rPr lang="zh-CN" altLang="en-US" sz="2000" dirty="0">
                <a:solidFill>
                  <a:srgbClr val="FFFFFF"/>
                </a:solidFill>
                <a:latin typeface="宋体" panose="02010600030101010101" pitchFamily="2" charset="-122"/>
                <a:ea typeface="宋体" panose="02010600030101010101" pitchFamily="2" charset="-122"/>
                <a:sym typeface="+mn-ea"/>
              </a:rPr>
              <a:t>呼格吉勒图案</a:t>
            </a:r>
          </a:p>
        </p:txBody>
      </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1048631"/>
                                        </p:tgtEl>
                                        <p:attrNameLst>
                                          <p:attrName>style.visibility</p:attrName>
                                        </p:attrNameLst>
                                      </p:cBhvr>
                                      <p:to>
                                        <p:strVal val="visible"/>
                                      </p:to>
                                    </p:set>
                                    <p:animEffect transition="in" filter="barn(outHorizontal)">
                                      <p:cBhvr>
                                        <p:cTn id="7" dur="500"/>
                                        <p:tgtEl>
                                          <p:spTgt spid="1048631"/>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48630"/>
                                        </p:tgtEl>
                                        <p:attrNameLst>
                                          <p:attrName>style.visibility</p:attrName>
                                        </p:attrNameLst>
                                      </p:cBhvr>
                                      <p:to>
                                        <p:strVal val="visible"/>
                                      </p:to>
                                    </p:set>
                                    <p:anim by="(-#ppt_w*2)" calcmode="lin" valueType="num">
                                      <p:cBhvr rctx="PPT">
                                        <p:cTn id="11" dur="300" autoRev="1" fill="hold">
                                          <p:stCondLst>
                                            <p:cond delay="0"/>
                                          </p:stCondLst>
                                        </p:cTn>
                                        <p:tgtEl>
                                          <p:spTgt spid="1048630"/>
                                        </p:tgtEl>
                                        <p:attrNameLst>
                                          <p:attrName>ppt_w</p:attrName>
                                        </p:attrNameLst>
                                      </p:cBhvr>
                                    </p:anim>
                                    <p:anim by="(#ppt_w*0.50)" calcmode="lin" valueType="num">
                                      <p:cBhvr>
                                        <p:cTn id="12" dur="300" decel="50000" autoRev="1" fill="hold">
                                          <p:stCondLst>
                                            <p:cond delay="0"/>
                                          </p:stCondLst>
                                        </p:cTn>
                                        <p:tgtEl>
                                          <p:spTgt spid="1048630"/>
                                        </p:tgtEl>
                                        <p:attrNameLst>
                                          <p:attrName>ppt_x</p:attrName>
                                        </p:attrNameLst>
                                      </p:cBhvr>
                                    </p:anim>
                                    <p:anim from="(-#ppt_h/2)" to="(#ppt_y)" calcmode="lin" valueType="num">
                                      <p:cBhvr>
                                        <p:cTn id="13" dur="600" fill="hold">
                                          <p:stCondLst>
                                            <p:cond delay="0"/>
                                          </p:stCondLst>
                                        </p:cTn>
                                        <p:tgtEl>
                                          <p:spTgt spid="1048630"/>
                                        </p:tgtEl>
                                        <p:attrNameLst>
                                          <p:attrName>ppt_y</p:attrName>
                                        </p:attrNameLst>
                                      </p:cBhvr>
                                    </p:anim>
                                    <p:animRot by="21600000">
                                      <p:cBhvr>
                                        <p:cTn id="14" dur="600" fill="hold">
                                          <p:stCondLst>
                                            <p:cond delay="0"/>
                                          </p:stCondLst>
                                        </p:cTn>
                                        <p:tgtEl>
                                          <p:spTgt spid="1048630"/>
                                        </p:tgtEl>
                                        <p:attrNameLst>
                                          <p:attrName>r</p:attrName>
                                        </p:attrNameLst>
                                      </p:cBhvr>
                                    </p:animRot>
                                  </p:childTnLst>
                                </p:cTn>
                              </p:par>
                            </p:childTnLst>
                          </p:cTn>
                        </p:par>
                        <p:par>
                          <p:cTn id="15" fill="hold">
                            <p:stCondLst>
                              <p:cond delay="1279"/>
                            </p:stCondLst>
                            <p:childTnLst>
                              <p:par>
                                <p:cTn id="16" presetID="2" presetClass="entr" presetSubtype="2" fill="hold" nodeType="afterEffect">
                                  <p:stCondLst>
                                    <p:cond delay="0"/>
                                  </p:stCondLst>
                                  <p:childTnLst>
                                    <p:set>
                                      <p:cBhvr>
                                        <p:cTn id="17" dur="1" fill="hold">
                                          <p:stCondLst>
                                            <p:cond delay="0"/>
                                          </p:stCondLst>
                                        </p:cTn>
                                        <p:tgtEl>
                                          <p:spTgt spid="1048625"/>
                                        </p:tgtEl>
                                        <p:attrNameLst>
                                          <p:attrName>style.visibility</p:attrName>
                                        </p:attrNameLst>
                                      </p:cBhvr>
                                      <p:to>
                                        <p:strVal val="visible"/>
                                      </p:to>
                                    </p:set>
                                    <p:anim calcmode="lin" valueType="num">
                                      <p:cBhvr additive="base">
                                        <p:cTn id="18" dur="500" fill="hold"/>
                                        <p:tgtEl>
                                          <p:spTgt spid="1048625"/>
                                        </p:tgtEl>
                                        <p:attrNameLst>
                                          <p:attrName>ppt_x</p:attrName>
                                        </p:attrNameLst>
                                      </p:cBhvr>
                                      <p:tavLst>
                                        <p:tav tm="0">
                                          <p:val>
                                            <p:strVal val="1+#ppt_w/2"/>
                                          </p:val>
                                        </p:tav>
                                        <p:tav tm="100000">
                                          <p:val>
                                            <p:strVal val="#ppt_x"/>
                                          </p:val>
                                        </p:tav>
                                      </p:tavLst>
                                    </p:anim>
                                    <p:anim calcmode="lin" valueType="num">
                                      <p:cBhvr additive="base">
                                        <p:cTn id="19" dur="500" fill="hold"/>
                                        <p:tgtEl>
                                          <p:spTgt spid="1048625"/>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200"/>
                                  </p:stCondLst>
                                  <p:childTnLst>
                                    <p:set>
                                      <p:cBhvr>
                                        <p:cTn id="21" dur="1" fill="hold">
                                          <p:stCondLst>
                                            <p:cond delay="0"/>
                                          </p:stCondLst>
                                        </p:cTn>
                                        <p:tgtEl>
                                          <p:spTgt spid="1048624"/>
                                        </p:tgtEl>
                                        <p:attrNameLst>
                                          <p:attrName>style.visibility</p:attrName>
                                        </p:attrNameLst>
                                      </p:cBhvr>
                                      <p:to>
                                        <p:strVal val="visible"/>
                                      </p:to>
                                    </p:set>
                                    <p:anim calcmode="lin" valueType="num">
                                      <p:cBhvr additive="base">
                                        <p:cTn id="22" dur="500" fill="hold"/>
                                        <p:tgtEl>
                                          <p:spTgt spid="1048624"/>
                                        </p:tgtEl>
                                        <p:attrNameLst>
                                          <p:attrName>ppt_x</p:attrName>
                                        </p:attrNameLst>
                                      </p:cBhvr>
                                      <p:tavLst>
                                        <p:tav tm="0">
                                          <p:val>
                                            <p:strVal val="1+#ppt_w/2"/>
                                          </p:val>
                                        </p:tav>
                                        <p:tav tm="100000">
                                          <p:val>
                                            <p:strVal val="#ppt_x"/>
                                          </p:val>
                                        </p:tav>
                                      </p:tavLst>
                                    </p:anim>
                                    <p:anim calcmode="lin" valueType="num">
                                      <p:cBhvr additive="base">
                                        <p:cTn id="23" dur="500" fill="hold"/>
                                        <p:tgtEl>
                                          <p:spTgt spid="1048624"/>
                                        </p:tgtEl>
                                        <p:attrNameLst>
                                          <p:attrName>ppt_y</p:attrName>
                                        </p:attrNameLst>
                                      </p:cBhvr>
                                      <p:tavLst>
                                        <p:tav tm="0">
                                          <p:val>
                                            <p:strVal val="#ppt_y"/>
                                          </p:val>
                                        </p:tav>
                                        <p:tav tm="100000">
                                          <p:val>
                                            <p:strVal val="#ppt_y"/>
                                          </p:val>
                                        </p:tav>
                                      </p:tavLst>
                                    </p:anim>
                                  </p:childTnLst>
                                </p:cTn>
                              </p:par>
                            </p:childTnLst>
                          </p:cTn>
                        </p:par>
                        <p:par>
                          <p:cTn id="24" fill="hold">
                            <p:stCondLst>
                              <p:cond delay="1779"/>
                            </p:stCondLst>
                            <p:childTnLst>
                              <p:par>
                                <p:cTn id="25" presetID="2" presetClass="entr" presetSubtype="12" fill="hold" nodeType="afterEffect">
                                  <p:stCondLst>
                                    <p:cond delay="0"/>
                                  </p:stCondLst>
                                  <p:childTnLst>
                                    <p:set>
                                      <p:cBhvr>
                                        <p:cTn id="26" dur="1" fill="hold">
                                          <p:stCondLst>
                                            <p:cond delay="0"/>
                                          </p:stCondLst>
                                        </p:cTn>
                                        <p:tgtEl>
                                          <p:spTgt spid="1048628"/>
                                        </p:tgtEl>
                                        <p:attrNameLst>
                                          <p:attrName>style.visibility</p:attrName>
                                        </p:attrNameLst>
                                      </p:cBhvr>
                                      <p:to>
                                        <p:strVal val="visible"/>
                                      </p:to>
                                    </p:set>
                                    <p:anim calcmode="lin" valueType="num">
                                      <p:cBhvr additive="base">
                                        <p:cTn id="27" dur="500" fill="hold"/>
                                        <p:tgtEl>
                                          <p:spTgt spid="1048628"/>
                                        </p:tgtEl>
                                        <p:attrNameLst>
                                          <p:attrName>ppt_x</p:attrName>
                                        </p:attrNameLst>
                                      </p:cBhvr>
                                      <p:tavLst>
                                        <p:tav tm="0">
                                          <p:val>
                                            <p:strVal val="0-#ppt_w/2"/>
                                          </p:val>
                                        </p:tav>
                                        <p:tav tm="100000">
                                          <p:val>
                                            <p:strVal val="#ppt_x"/>
                                          </p:val>
                                        </p:tav>
                                      </p:tavLst>
                                    </p:anim>
                                    <p:anim calcmode="lin" valueType="num">
                                      <p:cBhvr additive="base">
                                        <p:cTn id="28" dur="500" fill="hold"/>
                                        <p:tgtEl>
                                          <p:spTgt spid="10486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0"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8718"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719" name="TextBox 31"/>
          <p:cNvSpPr txBox="1"/>
          <p:nvPr/>
        </p:nvSpPr>
        <p:spPr>
          <a:xfrm>
            <a:off x="698500" y="96838"/>
            <a:ext cx="5208588" cy="521970"/>
          </a:xfrm>
          <a:prstGeom prst="rect">
            <a:avLst/>
          </a:prstGeom>
          <a:noFill/>
          <a:ln w="9525">
            <a:noFill/>
          </a:ln>
        </p:spPr>
        <p:txBody>
          <a:bodyPr>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案件经过</a:t>
            </a:r>
          </a:p>
        </p:txBody>
      </p:sp>
      <p:sp>
        <p:nvSpPr>
          <p:cNvPr id="1048720" name="Freeform 5"/>
          <p:cNvSpPr>
            <a:spLocks noEditPoints="1"/>
          </p:cNvSpPr>
          <p:nvPr/>
        </p:nvSpPr>
        <p:spPr>
          <a:xfrm>
            <a:off x="204788" y="112713"/>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721" name="Oval 2"/>
          <p:cNvSpPr>
            <a:spLocks noChangeArrowheads="1"/>
          </p:cNvSpPr>
          <p:nvPr/>
        </p:nvSpPr>
        <p:spPr bwMode="auto">
          <a:xfrm>
            <a:off x="2733996" y="1285108"/>
            <a:ext cx="3465468" cy="3273665"/>
          </a:xfrm>
          <a:prstGeom prst="ellipse">
            <a:avLst/>
          </a:prstGeom>
          <a:noFill/>
          <a:ln w="12700" cap="flat" cmpd="sng">
            <a:solidFill>
              <a:srgbClr val="922E17"/>
            </a:solidFill>
            <a:prstDash val="sysDot"/>
            <a:rou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ABB58B"/>
              </a:solidFill>
              <a:effectLst/>
              <a:uLnTx/>
              <a:uFillTx/>
              <a:latin typeface="微软雅黑" panose="020B0503020204020204" pitchFamily="34" charset="-122"/>
            </a:endParaRPr>
          </a:p>
        </p:txBody>
      </p:sp>
      <p:sp>
        <p:nvSpPr>
          <p:cNvPr id="1048722" name="Oval 3"/>
          <p:cNvSpPr>
            <a:spLocks noChangeArrowheads="1"/>
          </p:cNvSpPr>
          <p:nvPr/>
        </p:nvSpPr>
        <p:spPr bwMode="auto">
          <a:xfrm>
            <a:off x="2935182" y="1477692"/>
            <a:ext cx="3019813" cy="2907644"/>
          </a:xfrm>
          <a:prstGeom prst="ellipse">
            <a:avLst/>
          </a:prstGeom>
          <a:noFill/>
          <a:ln w="12700" cap="flat" cmpd="sng">
            <a:solidFill>
              <a:srgbClr val="922E17"/>
            </a:solidFill>
            <a:prstDash val="sysDot"/>
            <a:rou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ABB58B"/>
              </a:solidFill>
              <a:effectLst/>
              <a:uLnTx/>
              <a:uFillTx/>
              <a:latin typeface="微软雅黑" panose="020B0503020204020204" pitchFamily="34" charset="-122"/>
            </a:endParaRPr>
          </a:p>
        </p:txBody>
      </p:sp>
      <p:sp>
        <p:nvSpPr>
          <p:cNvPr id="1048723" name="Oval 4"/>
          <p:cNvSpPr>
            <a:spLocks noChangeArrowheads="1"/>
          </p:cNvSpPr>
          <p:nvPr/>
        </p:nvSpPr>
        <p:spPr bwMode="auto">
          <a:xfrm>
            <a:off x="3159022" y="1678712"/>
            <a:ext cx="2572128" cy="2476784"/>
          </a:xfrm>
          <a:prstGeom prst="ellipse">
            <a:avLst/>
          </a:prstGeom>
          <a:noFill/>
          <a:ln w="12700" cap="flat" cmpd="sng">
            <a:solidFill>
              <a:srgbClr val="922E17"/>
            </a:solidFill>
            <a:prstDash val="sysDot"/>
            <a:rou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ABB58B"/>
              </a:solidFill>
              <a:effectLst/>
              <a:uLnTx/>
              <a:uFillTx/>
              <a:latin typeface="微软雅黑" panose="020B0503020204020204" pitchFamily="34" charset="-122"/>
            </a:endParaRPr>
          </a:p>
        </p:txBody>
      </p:sp>
      <p:grpSp>
        <p:nvGrpSpPr>
          <p:cNvPr id="92" name="组合 7"/>
          <p:cNvGrpSpPr/>
          <p:nvPr/>
        </p:nvGrpSpPr>
        <p:grpSpPr>
          <a:xfrm>
            <a:off x="2398739" y="987351"/>
            <a:ext cx="4045471" cy="3496172"/>
            <a:chOff x="2427287" y="1527771"/>
            <a:chExt cx="4418013" cy="4073523"/>
          </a:xfrm>
        </p:grpSpPr>
        <p:sp>
          <p:nvSpPr>
            <p:cNvPr id="1048724" name="AutoShape 5"/>
            <p:cNvSpPr>
              <a:spLocks noChangeArrowheads="1"/>
            </p:cNvSpPr>
            <p:nvPr/>
          </p:nvSpPr>
          <p:spPr bwMode="auto">
            <a:xfrm rot="9044364">
              <a:off x="2427287" y="3731219"/>
              <a:ext cx="1871663" cy="1857375"/>
            </a:xfrm>
            <a:prstGeom prst="chevron">
              <a:avLst>
                <a:gd name="adj" fmla="val 28631"/>
              </a:avLst>
            </a:prstGeom>
            <a:solidFill>
              <a:srgbClr val="922E17"/>
            </a:solidFill>
            <a:ln w="9525">
              <a:noFill/>
              <a:miter lim="800000"/>
            </a:ln>
            <a:effectLst/>
            <a:scene3d>
              <a:camera prst="orthographicFront">
                <a:rot lat="0" lon="0" rev="0"/>
              </a:camera>
              <a:lightRig rig="balanced" dir="b">
                <a:rot lat="0" lon="0" rev="8700000"/>
              </a:lightRig>
            </a:scene3d>
            <a:sp3d/>
          </p:spPr>
          <p:txBody>
            <a:bodyPr wrap="none" anchor="ctr">
              <a:flatTx/>
            </a:bodyPr>
            <a:lstStyle/>
            <a:p>
              <a:pPr marL="0" marR="0" lvl="0" indent="0"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ABB58B"/>
                </a:solidFill>
                <a:effectLst/>
                <a:uLnTx/>
                <a:uFillTx/>
                <a:latin typeface="微软雅黑" panose="020B0503020204020204" pitchFamily="34" charset="-122"/>
              </a:endParaRPr>
            </a:p>
          </p:txBody>
        </p:sp>
        <p:sp>
          <p:nvSpPr>
            <p:cNvPr id="1048725" name="AutoShape 6"/>
            <p:cNvSpPr>
              <a:spLocks noChangeArrowheads="1"/>
            </p:cNvSpPr>
            <p:nvPr/>
          </p:nvSpPr>
          <p:spPr bwMode="auto">
            <a:xfrm rot="16200000">
              <a:off x="3704432" y="1536501"/>
              <a:ext cx="1873250" cy="1855790"/>
            </a:xfrm>
            <a:prstGeom prst="chevron">
              <a:avLst>
                <a:gd name="adj" fmla="val 28679"/>
              </a:avLst>
            </a:prstGeom>
            <a:solidFill>
              <a:srgbClr val="922E17"/>
            </a:solidFill>
            <a:ln w="9525">
              <a:noFill/>
              <a:miter lim="800000"/>
            </a:ln>
            <a:effectLst/>
            <a:scene3d>
              <a:camera prst="orthographicFront">
                <a:rot lat="0" lon="0" rev="0"/>
              </a:camera>
              <a:lightRig rig="balanced" dir="b">
                <a:rot lat="0" lon="0" rev="8700000"/>
              </a:lightRig>
            </a:scene3d>
            <a:sp3d/>
          </p:spPr>
          <p:txBody>
            <a:bodyPr wrap="none" anchor="ctr">
              <a:flatTx/>
            </a:bodyPr>
            <a:lstStyle/>
            <a:p>
              <a:pPr marL="0" marR="0" lvl="0" indent="0"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ABB58B"/>
                </a:solidFill>
                <a:effectLst/>
                <a:uLnTx/>
                <a:uFillTx/>
                <a:latin typeface="微软雅黑" panose="020B0503020204020204" pitchFamily="34" charset="-122"/>
              </a:endParaRPr>
            </a:p>
          </p:txBody>
        </p:sp>
        <p:sp>
          <p:nvSpPr>
            <p:cNvPr id="1048726" name="AutoShape 7"/>
            <p:cNvSpPr>
              <a:spLocks noChangeArrowheads="1"/>
            </p:cNvSpPr>
            <p:nvPr/>
          </p:nvSpPr>
          <p:spPr bwMode="auto">
            <a:xfrm rot="1788254">
              <a:off x="4973637" y="3743919"/>
              <a:ext cx="1871663" cy="1857375"/>
            </a:xfrm>
            <a:prstGeom prst="chevron">
              <a:avLst>
                <a:gd name="adj" fmla="val 28631"/>
              </a:avLst>
            </a:prstGeom>
            <a:solidFill>
              <a:srgbClr val="922E17"/>
            </a:solidFill>
            <a:ln w="9525">
              <a:noFill/>
              <a:miter lim="800000"/>
            </a:ln>
            <a:effectLst/>
            <a:scene3d>
              <a:camera prst="orthographicFront">
                <a:rot lat="0" lon="0" rev="0"/>
              </a:camera>
              <a:lightRig rig="balanced" dir="b">
                <a:rot lat="0" lon="0" rev="8700000"/>
              </a:lightRig>
            </a:scene3d>
            <a:sp3d/>
          </p:spPr>
          <p:txBody>
            <a:bodyPr wrap="none" anchor="ctr">
              <a:flatTx/>
            </a:bodyPr>
            <a:lstStyle/>
            <a:p>
              <a:pPr marL="0" marR="0" lvl="0" indent="0"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ABB58B"/>
                </a:solidFill>
                <a:effectLst/>
                <a:uLnTx/>
                <a:uFillTx/>
                <a:latin typeface="微软雅黑" panose="020B0503020204020204" pitchFamily="34" charset="-122"/>
              </a:endParaRPr>
            </a:p>
          </p:txBody>
        </p:sp>
      </p:grpSp>
      <p:sp>
        <p:nvSpPr>
          <p:cNvPr id="1048727" name="Rectangle 8"/>
          <p:cNvSpPr>
            <a:spLocks noChangeArrowheads="1"/>
          </p:cNvSpPr>
          <p:nvPr/>
        </p:nvSpPr>
        <p:spPr bwMode="auto">
          <a:xfrm>
            <a:off x="3756099" y="1491289"/>
            <a:ext cx="1504950" cy="337185"/>
          </a:xfrm>
          <a:prstGeom prst="rect">
            <a:avLst/>
          </a:prstGeom>
          <a:noFill/>
          <a:ln w="9525">
            <a:noFill/>
            <a:miter lim="800000"/>
          </a:ln>
          <a:effectLst/>
        </p:spPr>
        <p:txBody>
          <a:bodyPr>
            <a:spAutoFit/>
          </a:bodyPr>
          <a:lstStyle/>
          <a:p>
            <a:pPr defTabSz="914400" eaLnBrk="0" hangingPunct="0"/>
            <a:r>
              <a:rPr lang="en-US" altLang="zh-CN" sz="1600" dirty="0">
                <a:solidFill>
                  <a:srgbClr val="FFFBFC"/>
                </a:solidFill>
                <a:latin typeface="微软雅黑" panose="020B0503020204020204" pitchFamily="34" charset="-122"/>
                <a:sym typeface="+mn-ea"/>
              </a:rPr>
              <a:t>01.</a:t>
            </a:r>
            <a:r>
              <a:rPr lang="zh-CN" altLang="en-US" sz="1600" dirty="0">
                <a:solidFill>
                  <a:srgbClr val="FFFBFC"/>
                </a:solidFill>
                <a:latin typeface="微软雅黑" panose="020B0503020204020204" pitchFamily="34" charset="-122"/>
                <a:sym typeface="+mn-ea"/>
              </a:rPr>
              <a:t>案发经过</a:t>
            </a:r>
            <a:endParaRPr lang="zh-CN" altLang="en-US" sz="1600" dirty="0">
              <a:solidFill>
                <a:srgbClr val="FFFBFC"/>
              </a:solidFill>
              <a:latin typeface="微软雅黑" panose="020B0503020204020204" pitchFamily="34" charset="-122"/>
            </a:endParaRPr>
          </a:p>
        </p:txBody>
      </p:sp>
      <p:sp>
        <p:nvSpPr>
          <p:cNvPr id="1048728" name="Text Box 9"/>
          <p:cNvSpPr txBox="1">
            <a:spLocks noChangeArrowheads="1"/>
          </p:cNvSpPr>
          <p:nvPr/>
        </p:nvSpPr>
        <p:spPr bwMode="auto">
          <a:xfrm>
            <a:off x="5955179" y="254660"/>
            <a:ext cx="1804988" cy="2553335"/>
          </a:xfrm>
          <a:prstGeom prst="rect">
            <a:avLst/>
          </a:prstGeom>
          <a:noFill/>
          <a:ln w="9525">
            <a:noFill/>
            <a:miter lim="800000"/>
          </a:ln>
          <a:effectLst/>
        </p:spPr>
        <p:txBody>
          <a:bodyPr>
            <a:spAutoFit/>
          </a:bodyPr>
          <a:lstStyle/>
          <a:p>
            <a:pPr marL="120650" indent="-120650" algn="just" defTabSz="914400" eaLnBrk="0" hangingPunct="0">
              <a:buFont typeface="Wingdings" panose="05000000000000000000" pitchFamily="2" charset="2"/>
              <a:buNone/>
            </a:pPr>
            <a:r>
              <a:rPr lang="zh-CN" altLang="en-US" sz="1400" b="1" dirty="0">
                <a:solidFill>
                  <a:schemeClr val="accent2">
                    <a:lumMod val="10000"/>
                  </a:schemeClr>
                </a:solidFill>
                <a:latin typeface="微软雅黑" panose="020B0503020204020204" pitchFamily="34" charset="-122"/>
              </a:rPr>
              <a:t> </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1996</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年</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4</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月</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9</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日，在呼和浩特第一毛纺厂家属区公共厕所内，一女子（杨某某）被强奸杀害（</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4·9</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毛纺厂女厕女尸案）。公安机关认定报案人呼格吉勒图是凶手</a:t>
            </a:r>
          </a:p>
        </p:txBody>
      </p:sp>
      <p:sp>
        <p:nvSpPr>
          <p:cNvPr id="1048729" name="Rectangle 10"/>
          <p:cNvSpPr>
            <a:spLocks noChangeArrowheads="1"/>
          </p:cNvSpPr>
          <p:nvPr/>
        </p:nvSpPr>
        <p:spPr bwMode="auto">
          <a:xfrm>
            <a:off x="2627784" y="3702051"/>
            <a:ext cx="1504950" cy="337185"/>
          </a:xfrm>
          <a:prstGeom prst="rect">
            <a:avLst/>
          </a:prstGeom>
          <a:noFill/>
          <a:ln w="9525">
            <a:noFill/>
            <a:miter lim="800000"/>
          </a:ln>
          <a:effectLst/>
        </p:spPr>
        <p:txBody>
          <a:bodyPr>
            <a:spAutoFit/>
          </a:bodyPr>
          <a:lstStyle/>
          <a:p>
            <a:pPr defTabSz="914400" eaLnBrk="0" hangingPunct="0"/>
            <a:r>
              <a:rPr lang="en-US" altLang="zh-CN" sz="1600" dirty="0">
                <a:solidFill>
                  <a:srgbClr val="FFFBFC"/>
                </a:solidFill>
                <a:latin typeface="微软雅黑" panose="020B0503020204020204" pitchFamily="34" charset="-122"/>
                <a:sym typeface="+mn-ea"/>
              </a:rPr>
              <a:t>02.</a:t>
            </a:r>
            <a:r>
              <a:rPr lang="zh-CN" altLang="en-US" sz="1600" dirty="0">
                <a:solidFill>
                  <a:srgbClr val="FFFBFC"/>
                </a:solidFill>
                <a:latin typeface="微软雅黑" panose="020B0503020204020204" pitchFamily="34" charset="-122"/>
                <a:sym typeface="+mn-ea"/>
              </a:rPr>
              <a:t>审判经过</a:t>
            </a:r>
            <a:endParaRPr lang="zh-CN" altLang="en-US" sz="1600" dirty="0">
              <a:solidFill>
                <a:srgbClr val="FFFBFC"/>
              </a:solidFill>
              <a:latin typeface="微软雅黑" panose="020B0503020204020204" pitchFamily="34" charset="-122"/>
            </a:endParaRPr>
          </a:p>
        </p:txBody>
      </p:sp>
      <p:sp>
        <p:nvSpPr>
          <p:cNvPr id="1048730" name="Rectangle 11"/>
          <p:cNvSpPr>
            <a:spLocks noChangeArrowheads="1"/>
          </p:cNvSpPr>
          <p:nvPr/>
        </p:nvSpPr>
        <p:spPr bwMode="auto">
          <a:xfrm>
            <a:off x="4905304" y="3702051"/>
            <a:ext cx="1504950" cy="337185"/>
          </a:xfrm>
          <a:prstGeom prst="rect">
            <a:avLst/>
          </a:prstGeom>
          <a:noFill/>
          <a:ln w="9525">
            <a:noFill/>
            <a:miter lim="800000"/>
          </a:ln>
          <a:effectLst/>
        </p:spPr>
        <p:txBody>
          <a:bodyPr>
            <a:spAutoFit/>
          </a:bodyPr>
          <a:lstStyle/>
          <a:p>
            <a:pPr defTabSz="914400" eaLnBrk="0" hangingPunct="0"/>
            <a:r>
              <a:rPr lang="en-US" altLang="zh-CN" sz="1600" dirty="0">
                <a:solidFill>
                  <a:srgbClr val="FFFBFC"/>
                </a:solidFill>
                <a:latin typeface="微软雅黑" panose="020B0503020204020204" pitchFamily="34" charset="-122"/>
              </a:rPr>
              <a:t>03.</a:t>
            </a:r>
            <a:r>
              <a:rPr lang="zh-CN" altLang="en-US" sz="1600" dirty="0">
                <a:solidFill>
                  <a:srgbClr val="FFFBFC"/>
                </a:solidFill>
                <a:latin typeface="微软雅黑" panose="020B0503020204020204" pitchFamily="34" charset="-122"/>
              </a:rPr>
              <a:t>审判结果</a:t>
            </a:r>
          </a:p>
        </p:txBody>
      </p:sp>
      <p:sp>
        <p:nvSpPr>
          <p:cNvPr id="1048731" name="Text Box 12"/>
          <p:cNvSpPr txBox="1">
            <a:spLocks noChangeArrowheads="1"/>
          </p:cNvSpPr>
          <p:nvPr/>
        </p:nvSpPr>
        <p:spPr bwMode="auto">
          <a:xfrm>
            <a:off x="6531368" y="3437679"/>
            <a:ext cx="1804987" cy="947420"/>
          </a:xfrm>
          <a:prstGeom prst="rect">
            <a:avLst/>
          </a:prstGeom>
          <a:noFill/>
          <a:ln w="9525">
            <a:noFill/>
            <a:miter lim="800000"/>
          </a:ln>
          <a:effectLst/>
        </p:spPr>
        <p:txBody>
          <a:bodyPr>
            <a:spAutoFit/>
          </a:bodyPr>
          <a:lstStyle/>
          <a:p>
            <a:pPr algn="just" latinLnBrk="1">
              <a:lnSpc>
                <a:spcPct val="116000"/>
              </a:lnSpc>
            </a:pPr>
            <a:r>
              <a:rPr lang="zh-CN" altLang="en-US" sz="1400" b="1" dirty="0">
                <a:solidFill>
                  <a:schemeClr val="accent2">
                    <a:lumMod val="10000"/>
                  </a:schemeClr>
                </a:solidFill>
                <a:latin typeface="微软雅黑" panose="020B0503020204020204" pitchFamily="34" charset="-122"/>
              </a:rPr>
              <a:t> </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1996</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年</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6</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月</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10</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日，呼格吉勒图被执行死刑</a:t>
            </a:r>
          </a:p>
        </p:txBody>
      </p:sp>
      <p:sp>
        <p:nvSpPr>
          <p:cNvPr id="1048732" name="Text Box 13"/>
          <p:cNvSpPr txBox="1">
            <a:spLocks noChangeArrowheads="1"/>
          </p:cNvSpPr>
          <p:nvPr/>
        </p:nvSpPr>
        <p:spPr bwMode="auto">
          <a:xfrm>
            <a:off x="642379" y="2290868"/>
            <a:ext cx="1804987" cy="2799715"/>
          </a:xfrm>
          <a:prstGeom prst="rect">
            <a:avLst/>
          </a:prstGeom>
          <a:noFill/>
          <a:ln w="9525">
            <a:noFill/>
            <a:miter lim="800000"/>
          </a:ln>
          <a:effectLst/>
        </p:spPr>
        <p:txBody>
          <a:bodyPr>
            <a:spAutoFit/>
          </a:bodyPr>
          <a:lstStyle/>
          <a:p>
            <a:pPr marL="120650" indent="-120650" algn="just" defTabSz="914400" eaLnBrk="0" hangingPunct="0">
              <a:buFont typeface="Wingdings" panose="05000000000000000000" pitchFamily="2" charset="2"/>
              <a:buNone/>
            </a:pPr>
            <a:r>
              <a:rPr lang="zh-CN" altLang="en-US" sz="1400" b="1" dirty="0">
                <a:solidFill>
                  <a:srgbClr val="080808"/>
                </a:solidFill>
                <a:latin typeface="微软雅黑" panose="020B0503020204020204" pitchFamily="34" charset="-122"/>
              </a:rPr>
              <a:t> </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5</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月</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23</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日，呼格吉勒图被判死刑，剥夺政治权利终身。呼格吉勒图不服，提出上诉。</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6</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月</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5</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日，内蒙古自治区高级人民法院驳回上诉，维持原判。</a:t>
            </a:r>
          </a:p>
          <a:p>
            <a:pPr marL="120650" indent="-120650" algn="just" defTabSz="914400" eaLnBrk="0" hangingPunct="0">
              <a:buFont typeface="Wingdings" panose="05000000000000000000" pitchFamily="2" charset="2"/>
              <a:buNone/>
            </a:pPr>
            <a:endParaRPr lang="en-US" sz="1600" dirty="0">
              <a:solidFill>
                <a:schemeClr val="accent2">
                  <a:lumMod val="10000"/>
                </a:schemeClr>
              </a:solidFill>
            </a:endParaRPr>
          </a:p>
          <a:p>
            <a:pPr marL="120650" indent="-120650" algn="just" defTabSz="914400" eaLnBrk="0" hangingPunct="0">
              <a:buFont typeface="Wingdings" panose="05000000000000000000" pitchFamily="2" charset="2"/>
              <a:buNone/>
            </a:pPr>
            <a:endParaRPr lang="en-US" altLang="en-US" sz="1600" dirty="0">
              <a:solidFill>
                <a:schemeClr val="accent2">
                  <a:lumMod val="10000"/>
                </a:schemeClr>
              </a:solidFill>
              <a:latin typeface="微软雅黑" panose="020B0503020204020204" pitchFamily="34" charset="-122"/>
            </a:endParaRPr>
          </a:p>
        </p:txBody>
      </p:sp>
      <p:sp>
        <p:nvSpPr>
          <p:cNvPr id="1048733" name="Text Box 14"/>
          <p:cNvSpPr txBox="1">
            <a:spLocks noChangeArrowheads="1"/>
          </p:cNvSpPr>
          <p:nvPr/>
        </p:nvSpPr>
        <p:spPr bwMode="auto">
          <a:xfrm>
            <a:off x="3926507" y="2906121"/>
            <a:ext cx="1804988" cy="275590"/>
          </a:xfrm>
          <a:prstGeom prst="rect">
            <a:avLst/>
          </a:prstGeom>
          <a:noFill/>
          <a:ln w="9525">
            <a:noFill/>
            <a:miter lim="800000"/>
          </a:ln>
          <a:effectLst/>
        </p:spPr>
        <p:txBody>
          <a:bodyPr>
            <a:spAutoFit/>
          </a:bodyPr>
          <a:lstStyle/>
          <a:p>
            <a:pPr defTabSz="914400">
              <a:lnSpc>
                <a:spcPct val="60000"/>
              </a:lnSpc>
              <a:spcBef>
                <a:spcPct val="50000"/>
              </a:spcBef>
              <a:buClr>
                <a:srgbClr val="1F3F5F"/>
              </a:buClr>
            </a:pPr>
            <a:r>
              <a:rPr lang="zh-CN" altLang="en-US" sz="2000" dirty="0">
                <a:solidFill>
                  <a:srgbClr val="1C1C1C"/>
                </a:solidFill>
                <a:latin typeface="微软雅黑" panose="020B0503020204020204" pitchFamily="34" charset="-122"/>
              </a:rPr>
              <a:t>时间线</a:t>
            </a:r>
          </a:p>
        </p:txBody>
      </p:sp>
      <p:pic>
        <p:nvPicPr>
          <p:cNvPr id="15" name="图片 14" descr="建筑的门口&#10;&#10;描述已自动生成"/>
          <p:cNvPicPr>
            <a:picLocks noChangeAspect="1"/>
          </p:cNvPicPr>
          <p:nvPr/>
        </p:nvPicPr>
        <p:blipFill>
          <a:blip r:embed="rId2">
            <a:extLst>
              <a:ext uri="{BEBA8EAE-BF5A-486C-A8C5-ECC9F3942E4B}">
                <a14:imgProps xmlns:a14="http://schemas.microsoft.com/office/drawing/2010/main">
                  <a14:imgLayer r:embed="rId3">
                    <a14:imgEffect>
                      <a14:backgroundRemoval t="5708" b="89641" l="9798" r="91291">
                        <a14:foregroundMark x1="83359" y1="27061" x2="83359" y2="27061"/>
                        <a14:foregroundMark x1="89736" y1="28118" x2="89736" y2="28118"/>
                        <a14:foregroundMark x1="90824" y1="33827" x2="90824" y2="33827"/>
                        <a14:foregroundMark x1="65785" y1="9091" x2="65785" y2="9091"/>
                        <a14:foregroundMark x1="91446" y1="63214" x2="91446" y2="63214"/>
                        <a14:foregroundMark x1="32970" y1="5920" x2="32970" y2="5920"/>
                        <a14:foregroundMark x1="29082" y1="41649" x2="29082" y2="41649"/>
                        <a14:foregroundMark x1="26128" y1="34461" x2="26128" y2="34461"/>
                        <a14:foregroundMark x1="27527" y1="30444" x2="27994" y2="52431"/>
                        <a14:foregroundMark x1="39347" y1="5708" x2="39347" y2="5708"/>
                        <a14:foregroundMark x1="38258" y1="5708" x2="38258" y2="5708"/>
                        <a14:backgroundMark x1="15863" y1="24524" x2="17729" y2="59408"/>
                        <a14:backgroundMark x1="14774" y1="60465" x2="18351" y2="65751"/>
                        <a14:backgroundMark x1="20218" y1="54968" x2="20840" y2="66173"/>
                        <a14:backgroundMark x1="20840" y1="66173" x2="20840" y2="66173"/>
                      </a14:backgroundRemoval>
                    </a14:imgEffect>
                  </a14:imgLayer>
                </a14:imgProps>
              </a:ext>
              <a:ext uri="{28A0092B-C50C-407E-A947-70E740481C1C}">
                <a14:useLocalDpi xmlns:a14="http://schemas.microsoft.com/office/drawing/2010/main" val="0"/>
              </a:ext>
            </a:extLst>
          </a:blip>
          <a:stretch>
            <a:fillRect/>
          </a:stretch>
        </p:blipFill>
        <p:spPr>
          <a:xfrm>
            <a:off x="-290830" y="553085"/>
            <a:ext cx="3366770" cy="2476500"/>
          </a:xfrm>
          <a:prstGeom prst="rect">
            <a:avLst/>
          </a:prstGeom>
        </p:spPr>
      </p:pic>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720"/>
                                        </p:tgtEl>
                                        <p:attrNameLst>
                                          <p:attrName>style.visibility</p:attrName>
                                        </p:attrNameLst>
                                      </p:cBhvr>
                                      <p:to>
                                        <p:strVal val="visible"/>
                                      </p:to>
                                    </p:set>
                                    <p:anim calcmode="lin" valueType="num">
                                      <p:cBhvr>
                                        <p:cTn id="7" dur="300" fill="hold"/>
                                        <p:tgtEl>
                                          <p:spTgt spid="1048720"/>
                                        </p:tgtEl>
                                        <p:attrNameLst>
                                          <p:attrName>ppt_w</p:attrName>
                                        </p:attrNameLst>
                                      </p:cBhvr>
                                      <p:tavLst>
                                        <p:tav tm="0">
                                          <p:val>
                                            <p:fltVal val="0"/>
                                          </p:val>
                                        </p:tav>
                                        <p:tav tm="100000">
                                          <p:val>
                                            <p:strVal val="#ppt_w"/>
                                          </p:val>
                                        </p:tav>
                                      </p:tavLst>
                                    </p:anim>
                                    <p:anim calcmode="lin" valueType="num">
                                      <p:cBhvr>
                                        <p:cTn id="8" dur="300" fill="hold"/>
                                        <p:tgtEl>
                                          <p:spTgt spid="1048720"/>
                                        </p:tgtEl>
                                        <p:attrNameLst>
                                          <p:attrName>ppt_h</p:attrName>
                                        </p:attrNameLst>
                                      </p:cBhvr>
                                      <p:tavLst>
                                        <p:tav tm="0">
                                          <p:val>
                                            <p:fltVal val="0"/>
                                          </p:val>
                                        </p:tav>
                                        <p:tav tm="100000">
                                          <p:val>
                                            <p:strVal val="#ppt_h"/>
                                          </p:val>
                                        </p:tav>
                                      </p:tavLst>
                                    </p:anim>
                                    <p:animEffect transition="in" filter="fade">
                                      <p:cBhvr>
                                        <p:cTn id="9" dur="300"/>
                                        <p:tgtEl>
                                          <p:spTgt spid="1048720"/>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48719"/>
                                        </p:tgtEl>
                                        <p:attrNameLst>
                                          <p:attrName>style.visibility</p:attrName>
                                        </p:attrNameLst>
                                      </p:cBhvr>
                                      <p:to>
                                        <p:strVal val="visible"/>
                                      </p:to>
                                    </p:set>
                                    <p:anim calcmode="lin" valueType="num">
                                      <p:cBhvr>
                                        <p:cTn id="13" dur="400" fill="hold"/>
                                        <p:tgtEl>
                                          <p:spTgt spid="1048719"/>
                                        </p:tgtEl>
                                        <p:attrNameLst>
                                          <p:attrName>ppt_x</p:attrName>
                                        </p:attrNameLst>
                                      </p:cBhvr>
                                      <p:tavLst>
                                        <p:tav tm="0">
                                          <p:val>
                                            <p:strVal val="#ppt_x"/>
                                          </p:val>
                                        </p:tav>
                                        <p:tav tm="50000">
                                          <p:val>
                                            <p:strVal val="#ppt_x+.1"/>
                                          </p:val>
                                        </p:tav>
                                        <p:tav tm="100000">
                                          <p:val>
                                            <p:strVal val="#ppt_x"/>
                                          </p:val>
                                        </p:tav>
                                      </p:tavLst>
                                    </p:anim>
                                    <p:anim calcmode="lin" valueType="num">
                                      <p:cBhvr>
                                        <p:cTn id="14" dur="400" fill="hold"/>
                                        <p:tgtEl>
                                          <p:spTgt spid="1048719"/>
                                        </p:tgtEl>
                                        <p:attrNameLst>
                                          <p:attrName>ppt_y</p:attrName>
                                        </p:attrNameLst>
                                      </p:cBhvr>
                                      <p:tavLst>
                                        <p:tav tm="0">
                                          <p:val>
                                            <p:strVal val="#ppt_y"/>
                                          </p:val>
                                        </p:tav>
                                        <p:tav tm="100000">
                                          <p:val>
                                            <p:strVal val="#ppt_y"/>
                                          </p:val>
                                        </p:tav>
                                      </p:tavLst>
                                    </p:anim>
                                    <p:anim calcmode="lin" valueType="num">
                                      <p:cBhvr>
                                        <p:cTn id="15" dur="400" fill="hold"/>
                                        <p:tgtEl>
                                          <p:spTgt spid="1048719"/>
                                        </p:tgtEl>
                                        <p:attrNameLst>
                                          <p:attrName>ppt_h</p:attrName>
                                        </p:attrNameLst>
                                      </p:cBhvr>
                                      <p:tavLst>
                                        <p:tav tm="0">
                                          <p:val>
                                            <p:strVal val="#ppt_h/10"/>
                                          </p:val>
                                        </p:tav>
                                        <p:tav tm="50000">
                                          <p:val>
                                            <p:strVal val="#ppt_h+.01"/>
                                          </p:val>
                                        </p:tav>
                                        <p:tav tm="100000">
                                          <p:val>
                                            <p:strVal val="#ppt_h"/>
                                          </p:val>
                                        </p:tav>
                                      </p:tavLst>
                                    </p:anim>
                                    <p:anim calcmode="lin" valueType="num">
                                      <p:cBhvr>
                                        <p:cTn id="16" dur="400" fill="hold"/>
                                        <p:tgtEl>
                                          <p:spTgt spid="1048719"/>
                                        </p:tgtEl>
                                        <p:attrNameLst>
                                          <p:attrName>ppt_w</p:attrName>
                                        </p:attrNameLst>
                                      </p:cBhvr>
                                      <p:tavLst>
                                        <p:tav tm="0">
                                          <p:val>
                                            <p:strVal val="#ppt_w/10"/>
                                          </p:val>
                                        </p:tav>
                                        <p:tav tm="50000">
                                          <p:val>
                                            <p:strVal val="#ppt_w+.01"/>
                                          </p:val>
                                        </p:tav>
                                        <p:tav tm="100000">
                                          <p:val>
                                            <p:strVal val="#ppt_w"/>
                                          </p:val>
                                        </p:tav>
                                      </p:tavLst>
                                    </p:anim>
                                    <p:animEffect transition="in" filter="fade">
                                      <p:cBhvr>
                                        <p:cTn id="17" dur="400" tmFilter="0,0; .5, 1; 1, 1"/>
                                        <p:tgtEl>
                                          <p:spTgt spid="1048719"/>
                                        </p:tgtEl>
                                      </p:cBhvr>
                                    </p:animEffect>
                                  </p:childTnLst>
                                </p:cTn>
                              </p:par>
                            </p:childTnLst>
                          </p:cTn>
                        </p:par>
                        <p:par>
                          <p:cTn id="18" fill="hold">
                            <p:stCondLst>
                              <p:cond delay="819"/>
                            </p:stCondLst>
                            <p:childTnLst>
                              <p:par>
                                <p:cTn id="19" presetID="49" presetClass="entr" presetSubtype="0" decel="100000" fill="hold" nodeType="afterEffect">
                                  <p:stCondLst>
                                    <p:cond delay="0"/>
                                  </p:stCondLst>
                                  <p:childTnLst>
                                    <p:set>
                                      <p:cBhvr>
                                        <p:cTn id="20" dur="1" fill="hold">
                                          <p:stCondLst>
                                            <p:cond delay="0"/>
                                          </p:stCondLst>
                                        </p:cTn>
                                        <p:tgtEl>
                                          <p:spTgt spid="92"/>
                                        </p:tgtEl>
                                        <p:attrNameLst>
                                          <p:attrName>style.visibility</p:attrName>
                                        </p:attrNameLst>
                                      </p:cBhvr>
                                      <p:to>
                                        <p:strVal val="visible"/>
                                      </p:to>
                                    </p:set>
                                    <p:anim calcmode="lin" valueType="num">
                                      <p:cBhvr>
                                        <p:cTn id="21" dur="1000" fill="hold"/>
                                        <p:tgtEl>
                                          <p:spTgt spid="92"/>
                                        </p:tgtEl>
                                        <p:attrNameLst>
                                          <p:attrName>ppt_w</p:attrName>
                                        </p:attrNameLst>
                                      </p:cBhvr>
                                      <p:tavLst>
                                        <p:tav tm="0">
                                          <p:val>
                                            <p:fltVal val="0"/>
                                          </p:val>
                                        </p:tav>
                                        <p:tav tm="100000">
                                          <p:val>
                                            <p:strVal val="#ppt_w"/>
                                          </p:val>
                                        </p:tav>
                                      </p:tavLst>
                                    </p:anim>
                                    <p:anim calcmode="lin" valueType="num">
                                      <p:cBhvr>
                                        <p:cTn id="22" dur="1000" fill="hold"/>
                                        <p:tgtEl>
                                          <p:spTgt spid="92"/>
                                        </p:tgtEl>
                                        <p:attrNameLst>
                                          <p:attrName>ppt_h</p:attrName>
                                        </p:attrNameLst>
                                      </p:cBhvr>
                                      <p:tavLst>
                                        <p:tav tm="0">
                                          <p:val>
                                            <p:fltVal val="0"/>
                                          </p:val>
                                        </p:tav>
                                        <p:tav tm="100000">
                                          <p:val>
                                            <p:strVal val="#ppt_h"/>
                                          </p:val>
                                        </p:tav>
                                      </p:tavLst>
                                    </p:anim>
                                    <p:anim calcmode="lin" valueType="num">
                                      <p:cBhvr>
                                        <p:cTn id="23" dur="1000" fill="hold"/>
                                        <p:tgtEl>
                                          <p:spTgt spid="92"/>
                                        </p:tgtEl>
                                        <p:attrNameLst>
                                          <p:attrName>style.rotation</p:attrName>
                                        </p:attrNameLst>
                                      </p:cBhvr>
                                      <p:tavLst>
                                        <p:tav tm="0">
                                          <p:val>
                                            <p:fltVal val="360"/>
                                          </p:val>
                                        </p:tav>
                                        <p:tav tm="100000">
                                          <p:val>
                                            <p:fltVal val="0"/>
                                          </p:val>
                                        </p:tav>
                                      </p:tavLst>
                                    </p:anim>
                                    <p:animEffect transition="in" filter="fade">
                                      <p:cBhvr>
                                        <p:cTn id="24" dur="1000"/>
                                        <p:tgtEl>
                                          <p:spTgt spid="92"/>
                                        </p:tgtEl>
                                      </p:cBhvr>
                                    </p:animEffect>
                                  </p:childTnLst>
                                </p:cTn>
                              </p:par>
                            </p:childTnLst>
                          </p:cTn>
                        </p:par>
                        <p:par>
                          <p:cTn id="25" fill="hold">
                            <p:stCondLst>
                              <p:cond delay="1819"/>
                            </p:stCondLst>
                            <p:childTnLst>
                              <p:par>
                                <p:cTn id="26" presetID="23" presetClass="entr" presetSubtype="16" fill="hold" grpId="0" nodeType="afterEffect">
                                  <p:stCondLst>
                                    <p:cond delay="0"/>
                                  </p:stCondLst>
                                  <p:childTnLst>
                                    <p:set>
                                      <p:cBhvr>
                                        <p:cTn id="27" dur="1" fill="hold">
                                          <p:stCondLst>
                                            <p:cond delay="0"/>
                                          </p:stCondLst>
                                        </p:cTn>
                                        <p:tgtEl>
                                          <p:spTgt spid="1048723"/>
                                        </p:tgtEl>
                                        <p:attrNameLst>
                                          <p:attrName>style.visibility</p:attrName>
                                        </p:attrNameLst>
                                      </p:cBhvr>
                                      <p:to>
                                        <p:strVal val="visible"/>
                                      </p:to>
                                    </p:set>
                                    <p:anim calcmode="lin" valueType="num">
                                      <p:cBhvr>
                                        <p:cTn id="28" dur="500" fill="hold"/>
                                        <p:tgtEl>
                                          <p:spTgt spid="1048723"/>
                                        </p:tgtEl>
                                        <p:attrNameLst>
                                          <p:attrName>ppt_w</p:attrName>
                                        </p:attrNameLst>
                                      </p:cBhvr>
                                      <p:tavLst>
                                        <p:tav tm="0">
                                          <p:val>
                                            <p:fltVal val="0"/>
                                          </p:val>
                                        </p:tav>
                                        <p:tav tm="100000">
                                          <p:val>
                                            <p:strVal val="#ppt_w"/>
                                          </p:val>
                                        </p:tav>
                                      </p:tavLst>
                                    </p:anim>
                                    <p:anim calcmode="lin" valueType="num">
                                      <p:cBhvr>
                                        <p:cTn id="29" dur="500" fill="hold"/>
                                        <p:tgtEl>
                                          <p:spTgt spid="1048723"/>
                                        </p:tgtEl>
                                        <p:attrNameLst>
                                          <p:attrName>ppt_h</p:attrName>
                                        </p:attrNameLst>
                                      </p:cBhvr>
                                      <p:tavLst>
                                        <p:tav tm="0">
                                          <p:val>
                                            <p:fltVal val="0"/>
                                          </p:val>
                                        </p:tav>
                                        <p:tav tm="100000">
                                          <p:val>
                                            <p:strVal val="#ppt_h"/>
                                          </p:val>
                                        </p:tav>
                                      </p:tavLst>
                                    </p:anim>
                                  </p:childTnLst>
                                </p:cTn>
                              </p:par>
                            </p:childTnLst>
                          </p:cTn>
                        </p:par>
                        <p:par>
                          <p:cTn id="30" fill="hold">
                            <p:stCondLst>
                              <p:cond delay="2319"/>
                            </p:stCondLst>
                            <p:childTnLst>
                              <p:par>
                                <p:cTn id="31" presetID="23" presetClass="entr" presetSubtype="16" fill="hold" grpId="0" nodeType="afterEffect">
                                  <p:stCondLst>
                                    <p:cond delay="0"/>
                                  </p:stCondLst>
                                  <p:childTnLst>
                                    <p:set>
                                      <p:cBhvr>
                                        <p:cTn id="32" dur="1" fill="hold">
                                          <p:stCondLst>
                                            <p:cond delay="0"/>
                                          </p:stCondLst>
                                        </p:cTn>
                                        <p:tgtEl>
                                          <p:spTgt spid="1048722"/>
                                        </p:tgtEl>
                                        <p:attrNameLst>
                                          <p:attrName>style.visibility</p:attrName>
                                        </p:attrNameLst>
                                      </p:cBhvr>
                                      <p:to>
                                        <p:strVal val="visible"/>
                                      </p:to>
                                    </p:set>
                                    <p:anim calcmode="lin" valueType="num">
                                      <p:cBhvr>
                                        <p:cTn id="33" dur="500" fill="hold"/>
                                        <p:tgtEl>
                                          <p:spTgt spid="1048722"/>
                                        </p:tgtEl>
                                        <p:attrNameLst>
                                          <p:attrName>ppt_w</p:attrName>
                                        </p:attrNameLst>
                                      </p:cBhvr>
                                      <p:tavLst>
                                        <p:tav tm="0">
                                          <p:val>
                                            <p:fltVal val="0"/>
                                          </p:val>
                                        </p:tav>
                                        <p:tav tm="100000">
                                          <p:val>
                                            <p:strVal val="#ppt_w"/>
                                          </p:val>
                                        </p:tav>
                                      </p:tavLst>
                                    </p:anim>
                                    <p:anim calcmode="lin" valueType="num">
                                      <p:cBhvr>
                                        <p:cTn id="34" dur="500" fill="hold"/>
                                        <p:tgtEl>
                                          <p:spTgt spid="1048722"/>
                                        </p:tgtEl>
                                        <p:attrNameLst>
                                          <p:attrName>ppt_h</p:attrName>
                                        </p:attrNameLst>
                                      </p:cBhvr>
                                      <p:tavLst>
                                        <p:tav tm="0">
                                          <p:val>
                                            <p:fltVal val="0"/>
                                          </p:val>
                                        </p:tav>
                                        <p:tav tm="100000">
                                          <p:val>
                                            <p:strVal val="#ppt_h"/>
                                          </p:val>
                                        </p:tav>
                                      </p:tavLst>
                                    </p:anim>
                                  </p:childTnLst>
                                </p:cTn>
                              </p:par>
                            </p:childTnLst>
                          </p:cTn>
                        </p:par>
                        <p:par>
                          <p:cTn id="35" fill="hold">
                            <p:stCondLst>
                              <p:cond delay="2819"/>
                            </p:stCondLst>
                            <p:childTnLst>
                              <p:par>
                                <p:cTn id="36" presetID="23" presetClass="entr" presetSubtype="16" fill="hold" grpId="0" nodeType="afterEffect">
                                  <p:stCondLst>
                                    <p:cond delay="0"/>
                                  </p:stCondLst>
                                  <p:childTnLst>
                                    <p:set>
                                      <p:cBhvr>
                                        <p:cTn id="37" dur="1" fill="hold">
                                          <p:stCondLst>
                                            <p:cond delay="0"/>
                                          </p:stCondLst>
                                        </p:cTn>
                                        <p:tgtEl>
                                          <p:spTgt spid="1048721"/>
                                        </p:tgtEl>
                                        <p:attrNameLst>
                                          <p:attrName>style.visibility</p:attrName>
                                        </p:attrNameLst>
                                      </p:cBhvr>
                                      <p:to>
                                        <p:strVal val="visible"/>
                                      </p:to>
                                    </p:set>
                                    <p:anim calcmode="lin" valueType="num">
                                      <p:cBhvr>
                                        <p:cTn id="38" dur="500" fill="hold"/>
                                        <p:tgtEl>
                                          <p:spTgt spid="1048721"/>
                                        </p:tgtEl>
                                        <p:attrNameLst>
                                          <p:attrName>ppt_w</p:attrName>
                                        </p:attrNameLst>
                                      </p:cBhvr>
                                      <p:tavLst>
                                        <p:tav tm="0">
                                          <p:val>
                                            <p:fltVal val="0"/>
                                          </p:val>
                                        </p:tav>
                                        <p:tav tm="100000">
                                          <p:val>
                                            <p:strVal val="#ppt_w"/>
                                          </p:val>
                                        </p:tav>
                                      </p:tavLst>
                                    </p:anim>
                                    <p:anim calcmode="lin" valueType="num">
                                      <p:cBhvr>
                                        <p:cTn id="39" dur="500" fill="hold"/>
                                        <p:tgtEl>
                                          <p:spTgt spid="1048721"/>
                                        </p:tgtEl>
                                        <p:attrNameLst>
                                          <p:attrName>ppt_h</p:attrName>
                                        </p:attrNameLst>
                                      </p:cBhvr>
                                      <p:tavLst>
                                        <p:tav tm="0">
                                          <p:val>
                                            <p:fltVal val="0"/>
                                          </p:val>
                                        </p:tav>
                                        <p:tav tm="100000">
                                          <p:val>
                                            <p:strVal val="#ppt_h"/>
                                          </p:val>
                                        </p:tav>
                                      </p:tavLst>
                                    </p:anim>
                                  </p:childTnLst>
                                </p:cTn>
                              </p:par>
                            </p:childTnLst>
                          </p:cTn>
                        </p:par>
                        <p:par>
                          <p:cTn id="40" fill="hold">
                            <p:stCondLst>
                              <p:cond delay="3319"/>
                            </p:stCondLst>
                            <p:childTnLst>
                              <p:par>
                                <p:cTn id="41" presetID="12" presetClass="entr" presetSubtype="4" fill="hold" grpId="0" nodeType="afterEffect">
                                  <p:stCondLst>
                                    <p:cond delay="0"/>
                                  </p:stCondLst>
                                  <p:childTnLst>
                                    <p:set>
                                      <p:cBhvr>
                                        <p:cTn id="42" dur="1" fill="hold">
                                          <p:stCondLst>
                                            <p:cond delay="0"/>
                                          </p:stCondLst>
                                        </p:cTn>
                                        <p:tgtEl>
                                          <p:spTgt spid="1048727"/>
                                        </p:tgtEl>
                                        <p:attrNameLst>
                                          <p:attrName>style.visibility</p:attrName>
                                        </p:attrNameLst>
                                      </p:cBhvr>
                                      <p:to>
                                        <p:strVal val="visible"/>
                                      </p:to>
                                    </p:set>
                                    <p:animEffect transition="in" filter="slide(fromBottom)">
                                      <p:cBhvr>
                                        <p:cTn id="43" dur="500"/>
                                        <p:tgtEl>
                                          <p:spTgt spid="1048727"/>
                                        </p:tgtEl>
                                      </p:cBhvr>
                                    </p:animEffect>
                                  </p:childTnLst>
                                </p:cTn>
                              </p:par>
                            </p:childTnLst>
                          </p:cTn>
                        </p:par>
                        <p:par>
                          <p:cTn id="44" fill="hold">
                            <p:stCondLst>
                              <p:cond delay="3819"/>
                            </p:stCondLst>
                            <p:childTnLst>
                              <p:par>
                                <p:cTn id="45" presetID="12" presetClass="entr" presetSubtype="4" fill="hold" grpId="0" nodeType="afterEffect">
                                  <p:stCondLst>
                                    <p:cond delay="0"/>
                                  </p:stCondLst>
                                  <p:childTnLst>
                                    <p:set>
                                      <p:cBhvr>
                                        <p:cTn id="46" dur="1" fill="hold">
                                          <p:stCondLst>
                                            <p:cond delay="0"/>
                                          </p:stCondLst>
                                        </p:cTn>
                                        <p:tgtEl>
                                          <p:spTgt spid="1048729"/>
                                        </p:tgtEl>
                                        <p:attrNameLst>
                                          <p:attrName>style.visibility</p:attrName>
                                        </p:attrNameLst>
                                      </p:cBhvr>
                                      <p:to>
                                        <p:strVal val="visible"/>
                                      </p:to>
                                    </p:set>
                                    <p:animEffect transition="in" filter="slide(fromBottom)">
                                      <p:cBhvr>
                                        <p:cTn id="47" dur="500"/>
                                        <p:tgtEl>
                                          <p:spTgt spid="1048729"/>
                                        </p:tgtEl>
                                      </p:cBhvr>
                                    </p:animEffect>
                                  </p:childTnLst>
                                </p:cTn>
                              </p:par>
                            </p:childTnLst>
                          </p:cTn>
                        </p:par>
                        <p:par>
                          <p:cTn id="48" fill="hold">
                            <p:stCondLst>
                              <p:cond delay="4319"/>
                            </p:stCondLst>
                            <p:childTnLst>
                              <p:par>
                                <p:cTn id="49" presetID="12" presetClass="entr" presetSubtype="4" fill="hold" grpId="0" nodeType="afterEffect">
                                  <p:stCondLst>
                                    <p:cond delay="0"/>
                                  </p:stCondLst>
                                  <p:childTnLst>
                                    <p:set>
                                      <p:cBhvr>
                                        <p:cTn id="50" dur="1" fill="hold">
                                          <p:stCondLst>
                                            <p:cond delay="0"/>
                                          </p:stCondLst>
                                        </p:cTn>
                                        <p:tgtEl>
                                          <p:spTgt spid="1048730"/>
                                        </p:tgtEl>
                                        <p:attrNameLst>
                                          <p:attrName>style.visibility</p:attrName>
                                        </p:attrNameLst>
                                      </p:cBhvr>
                                      <p:to>
                                        <p:strVal val="visible"/>
                                      </p:to>
                                    </p:set>
                                    <p:animEffect transition="in" filter="slide(fromBottom)">
                                      <p:cBhvr>
                                        <p:cTn id="51" dur="500"/>
                                        <p:tgtEl>
                                          <p:spTgt spid="1048730"/>
                                        </p:tgtEl>
                                      </p:cBhvr>
                                    </p:animEffect>
                                  </p:childTnLst>
                                </p:cTn>
                              </p:par>
                            </p:childTnLst>
                          </p:cTn>
                        </p:par>
                        <p:par>
                          <p:cTn id="52" fill="hold">
                            <p:stCondLst>
                              <p:cond delay="4819"/>
                            </p:stCondLst>
                            <p:childTnLst>
                              <p:par>
                                <p:cTn id="53" presetID="12" presetClass="entr" presetSubtype="4" fill="hold" grpId="0" nodeType="afterEffect">
                                  <p:stCondLst>
                                    <p:cond delay="0"/>
                                  </p:stCondLst>
                                  <p:childTnLst>
                                    <p:set>
                                      <p:cBhvr>
                                        <p:cTn id="54" dur="1" fill="hold">
                                          <p:stCondLst>
                                            <p:cond delay="0"/>
                                          </p:stCondLst>
                                        </p:cTn>
                                        <p:tgtEl>
                                          <p:spTgt spid="1048733"/>
                                        </p:tgtEl>
                                        <p:attrNameLst>
                                          <p:attrName>style.visibility</p:attrName>
                                        </p:attrNameLst>
                                      </p:cBhvr>
                                      <p:to>
                                        <p:strVal val="visible"/>
                                      </p:to>
                                    </p:set>
                                    <p:animEffect transition="in" filter="slide(fromBottom)">
                                      <p:cBhvr>
                                        <p:cTn id="55" dur="500"/>
                                        <p:tgtEl>
                                          <p:spTgt spid="1048733"/>
                                        </p:tgtEl>
                                      </p:cBhvr>
                                    </p:animEffect>
                                  </p:childTnLst>
                                </p:cTn>
                              </p:par>
                            </p:childTnLst>
                          </p:cTn>
                        </p:par>
                        <p:par>
                          <p:cTn id="56" fill="hold">
                            <p:stCondLst>
                              <p:cond delay="5319"/>
                            </p:stCondLst>
                            <p:childTnLst>
                              <p:par>
                                <p:cTn id="57" presetID="37" presetClass="entr" presetSubtype="0" fill="hold" grpId="0" nodeType="afterEffect">
                                  <p:stCondLst>
                                    <p:cond delay="0"/>
                                  </p:stCondLst>
                                  <p:childTnLst>
                                    <p:set>
                                      <p:cBhvr>
                                        <p:cTn id="58" dur="1" fill="hold">
                                          <p:stCondLst>
                                            <p:cond delay="0"/>
                                          </p:stCondLst>
                                        </p:cTn>
                                        <p:tgtEl>
                                          <p:spTgt spid="1048732"/>
                                        </p:tgtEl>
                                        <p:attrNameLst>
                                          <p:attrName>style.visibility</p:attrName>
                                        </p:attrNameLst>
                                      </p:cBhvr>
                                      <p:to>
                                        <p:strVal val="visible"/>
                                      </p:to>
                                    </p:set>
                                    <p:animEffect transition="in" filter="fade">
                                      <p:cBhvr>
                                        <p:cTn id="59" dur="1000"/>
                                        <p:tgtEl>
                                          <p:spTgt spid="1048732"/>
                                        </p:tgtEl>
                                      </p:cBhvr>
                                    </p:animEffect>
                                    <p:anim calcmode="lin" valueType="num">
                                      <p:cBhvr>
                                        <p:cTn id="60" dur="1000" fill="hold"/>
                                        <p:tgtEl>
                                          <p:spTgt spid="1048732"/>
                                        </p:tgtEl>
                                        <p:attrNameLst>
                                          <p:attrName>ppt_x</p:attrName>
                                        </p:attrNameLst>
                                      </p:cBhvr>
                                      <p:tavLst>
                                        <p:tav tm="0">
                                          <p:val>
                                            <p:strVal val="#ppt_x"/>
                                          </p:val>
                                        </p:tav>
                                        <p:tav tm="100000">
                                          <p:val>
                                            <p:strVal val="#ppt_x"/>
                                          </p:val>
                                        </p:tav>
                                      </p:tavLst>
                                    </p:anim>
                                    <p:anim calcmode="lin" valueType="num">
                                      <p:cBhvr>
                                        <p:cTn id="61" dur="900" decel="100000" fill="hold"/>
                                        <p:tgtEl>
                                          <p:spTgt spid="1048732"/>
                                        </p:tgtEl>
                                        <p:attrNameLst>
                                          <p:attrName>ppt_y</p:attrName>
                                        </p:attrNameLst>
                                      </p:cBhvr>
                                      <p:tavLst>
                                        <p:tav tm="0">
                                          <p:val>
                                            <p:strVal val="#ppt_y+1"/>
                                          </p:val>
                                        </p:tav>
                                        <p:tav tm="100000">
                                          <p:val>
                                            <p:strVal val="#ppt_y-.03"/>
                                          </p:val>
                                        </p:tav>
                                      </p:tavLst>
                                    </p:anim>
                                    <p:anim calcmode="lin" valueType="num">
                                      <p:cBhvr>
                                        <p:cTn id="62" dur="100" accel="100000" fill="hold">
                                          <p:stCondLst>
                                            <p:cond delay="900"/>
                                          </p:stCondLst>
                                        </p:cTn>
                                        <p:tgtEl>
                                          <p:spTgt spid="1048732"/>
                                        </p:tgtEl>
                                        <p:attrNameLst>
                                          <p:attrName>ppt_y</p:attrName>
                                        </p:attrNameLst>
                                      </p:cBhvr>
                                      <p:tavLst>
                                        <p:tav tm="0">
                                          <p:val>
                                            <p:strVal val="#ppt_y-.03"/>
                                          </p:val>
                                        </p:tav>
                                        <p:tav tm="100000">
                                          <p:val>
                                            <p:strVal val="#ppt_y"/>
                                          </p:val>
                                        </p:tav>
                                      </p:tavLst>
                                    </p:anim>
                                  </p:childTnLst>
                                </p:cTn>
                              </p:par>
                            </p:childTnLst>
                          </p:cTn>
                        </p:par>
                        <p:par>
                          <p:cTn id="63" fill="hold">
                            <p:stCondLst>
                              <p:cond delay="6319"/>
                            </p:stCondLst>
                            <p:childTnLst>
                              <p:par>
                                <p:cTn id="64" presetID="37" presetClass="entr" presetSubtype="0" fill="hold" grpId="0" nodeType="afterEffect">
                                  <p:stCondLst>
                                    <p:cond delay="0"/>
                                  </p:stCondLst>
                                  <p:childTnLst>
                                    <p:set>
                                      <p:cBhvr>
                                        <p:cTn id="65" dur="1" fill="hold">
                                          <p:stCondLst>
                                            <p:cond delay="0"/>
                                          </p:stCondLst>
                                        </p:cTn>
                                        <p:tgtEl>
                                          <p:spTgt spid="1048728"/>
                                        </p:tgtEl>
                                        <p:attrNameLst>
                                          <p:attrName>style.visibility</p:attrName>
                                        </p:attrNameLst>
                                      </p:cBhvr>
                                      <p:to>
                                        <p:strVal val="visible"/>
                                      </p:to>
                                    </p:set>
                                    <p:animEffect transition="in" filter="fade">
                                      <p:cBhvr>
                                        <p:cTn id="66" dur="1000"/>
                                        <p:tgtEl>
                                          <p:spTgt spid="1048728"/>
                                        </p:tgtEl>
                                      </p:cBhvr>
                                    </p:animEffect>
                                    <p:anim calcmode="lin" valueType="num">
                                      <p:cBhvr>
                                        <p:cTn id="67" dur="1000" fill="hold"/>
                                        <p:tgtEl>
                                          <p:spTgt spid="1048728"/>
                                        </p:tgtEl>
                                        <p:attrNameLst>
                                          <p:attrName>ppt_x</p:attrName>
                                        </p:attrNameLst>
                                      </p:cBhvr>
                                      <p:tavLst>
                                        <p:tav tm="0">
                                          <p:val>
                                            <p:strVal val="#ppt_x"/>
                                          </p:val>
                                        </p:tav>
                                        <p:tav tm="100000">
                                          <p:val>
                                            <p:strVal val="#ppt_x"/>
                                          </p:val>
                                        </p:tav>
                                      </p:tavLst>
                                    </p:anim>
                                    <p:anim calcmode="lin" valueType="num">
                                      <p:cBhvr>
                                        <p:cTn id="68" dur="900" decel="100000" fill="hold"/>
                                        <p:tgtEl>
                                          <p:spTgt spid="1048728"/>
                                        </p:tgtEl>
                                        <p:attrNameLst>
                                          <p:attrName>ppt_y</p:attrName>
                                        </p:attrNameLst>
                                      </p:cBhvr>
                                      <p:tavLst>
                                        <p:tav tm="0">
                                          <p:val>
                                            <p:strVal val="#ppt_y+1"/>
                                          </p:val>
                                        </p:tav>
                                        <p:tav tm="100000">
                                          <p:val>
                                            <p:strVal val="#ppt_y-.03"/>
                                          </p:val>
                                        </p:tav>
                                      </p:tavLst>
                                    </p:anim>
                                    <p:anim calcmode="lin" valueType="num">
                                      <p:cBhvr>
                                        <p:cTn id="69" dur="100" accel="100000" fill="hold">
                                          <p:stCondLst>
                                            <p:cond delay="900"/>
                                          </p:stCondLst>
                                        </p:cTn>
                                        <p:tgtEl>
                                          <p:spTgt spid="1048728"/>
                                        </p:tgtEl>
                                        <p:attrNameLst>
                                          <p:attrName>ppt_y</p:attrName>
                                        </p:attrNameLst>
                                      </p:cBhvr>
                                      <p:tavLst>
                                        <p:tav tm="0">
                                          <p:val>
                                            <p:strVal val="#ppt_y-.03"/>
                                          </p:val>
                                        </p:tav>
                                        <p:tav tm="100000">
                                          <p:val>
                                            <p:strVal val="#ppt_y"/>
                                          </p:val>
                                        </p:tav>
                                      </p:tavLst>
                                    </p:anim>
                                  </p:childTnLst>
                                </p:cTn>
                              </p:par>
                            </p:childTnLst>
                          </p:cTn>
                        </p:par>
                        <p:par>
                          <p:cTn id="70" fill="hold">
                            <p:stCondLst>
                              <p:cond delay="7319"/>
                            </p:stCondLst>
                            <p:childTnLst>
                              <p:par>
                                <p:cTn id="71" presetID="37" presetClass="entr" presetSubtype="0" fill="hold" grpId="0" nodeType="afterEffect">
                                  <p:stCondLst>
                                    <p:cond delay="0"/>
                                  </p:stCondLst>
                                  <p:childTnLst>
                                    <p:set>
                                      <p:cBhvr>
                                        <p:cTn id="72" dur="1" fill="hold">
                                          <p:stCondLst>
                                            <p:cond delay="0"/>
                                          </p:stCondLst>
                                        </p:cTn>
                                        <p:tgtEl>
                                          <p:spTgt spid="1048731"/>
                                        </p:tgtEl>
                                        <p:attrNameLst>
                                          <p:attrName>style.visibility</p:attrName>
                                        </p:attrNameLst>
                                      </p:cBhvr>
                                      <p:to>
                                        <p:strVal val="visible"/>
                                      </p:to>
                                    </p:set>
                                    <p:animEffect transition="in" filter="fade">
                                      <p:cBhvr>
                                        <p:cTn id="73" dur="1000"/>
                                        <p:tgtEl>
                                          <p:spTgt spid="1048731"/>
                                        </p:tgtEl>
                                      </p:cBhvr>
                                    </p:animEffect>
                                    <p:anim calcmode="lin" valueType="num">
                                      <p:cBhvr>
                                        <p:cTn id="74" dur="1000" fill="hold"/>
                                        <p:tgtEl>
                                          <p:spTgt spid="1048731"/>
                                        </p:tgtEl>
                                        <p:attrNameLst>
                                          <p:attrName>ppt_x</p:attrName>
                                        </p:attrNameLst>
                                      </p:cBhvr>
                                      <p:tavLst>
                                        <p:tav tm="0">
                                          <p:val>
                                            <p:strVal val="#ppt_x"/>
                                          </p:val>
                                        </p:tav>
                                        <p:tav tm="100000">
                                          <p:val>
                                            <p:strVal val="#ppt_x"/>
                                          </p:val>
                                        </p:tav>
                                      </p:tavLst>
                                    </p:anim>
                                    <p:anim calcmode="lin" valueType="num">
                                      <p:cBhvr>
                                        <p:cTn id="75" dur="900" decel="100000" fill="hold"/>
                                        <p:tgtEl>
                                          <p:spTgt spid="1048731"/>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1048731"/>
                                        </p:tgtEl>
                                        <p:attrNameLst>
                                          <p:attrName>ppt_y</p:attrName>
                                        </p:attrNameLst>
                                      </p:cBhvr>
                                      <p:tavLst>
                                        <p:tav tm="0">
                                          <p:val>
                                            <p:strVal val="#ppt_y-.03"/>
                                          </p:val>
                                        </p:tav>
                                        <p:tav tm="100000">
                                          <p:val>
                                            <p:strVal val="#ppt_y"/>
                                          </p:val>
                                        </p:tav>
                                      </p:tavLst>
                                    </p:anim>
                                  </p:childTnLst>
                                </p:cTn>
                              </p:par>
                              <p:par>
                                <p:cTn id="77" presetID="10" presetClass="entr" presetSubtype="0" fill="hold" nodeType="withEffect">
                                  <p:stCondLst>
                                    <p:cond delay="0"/>
                                  </p:stCondLst>
                                  <p:childTnLst>
                                    <p:set>
                                      <p:cBhvr>
                                        <p:cTn id="78" dur="1" fill="hold">
                                          <p:stCondLst>
                                            <p:cond delay="0"/>
                                          </p:stCondLst>
                                        </p:cTn>
                                        <p:tgtEl>
                                          <p:spTgt spid="15"/>
                                        </p:tgtEl>
                                        <p:attrNameLst>
                                          <p:attrName>style.visibility</p:attrName>
                                        </p:attrNameLst>
                                      </p:cBhvr>
                                      <p:to>
                                        <p:strVal val="visible"/>
                                      </p:to>
                                    </p:set>
                                    <p:animEffect transition="in" filter="fade">
                                      <p:cBhvr>
                                        <p:cTn id="79" dur="11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19" grpId="0"/>
      <p:bldP spid="1048721" grpId="0" animBg="1"/>
      <p:bldP spid="1048722" grpId="0" animBg="1"/>
      <p:bldP spid="1048723" grpId="0" animBg="1"/>
      <p:bldP spid="1048727" grpId="0" bldLvl="0" animBg="1"/>
      <p:bldP spid="1048728" grpId="0" bldLvl="0" animBg="1"/>
      <p:bldP spid="1048729" grpId="0" bldLvl="0" animBg="1"/>
      <p:bldP spid="1048730" grpId="0" bldLvl="0" animBg="1"/>
      <p:bldP spid="1048731" grpId="0" bldLvl="0" animBg="1"/>
      <p:bldP spid="1048732" grpId="0" bldLvl="0" animBg="1"/>
      <p:bldP spid="1048733"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8656"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657" name="TextBox 31"/>
          <p:cNvSpPr txBox="1"/>
          <p:nvPr/>
        </p:nvSpPr>
        <p:spPr>
          <a:xfrm>
            <a:off x="698500" y="96838"/>
            <a:ext cx="5208588" cy="521970"/>
          </a:xfrm>
          <a:prstGeom prst="rect">
            <a:avLst/>
          </a:prstGeom>
          <a:noFill/>
          <a:ln w="9525">
            <a:noFill/>
          </a:ln>
        </p:spPr>
        <p:txBody>
          <a:bodyPr>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案情反转</a:t>
            </a:r>
          </a:p>
        </p:txBody>
      </p:sp>
      <p:sp>
        <p:nvSpPr>
          <p:cNvPr id="1048658" name="Freeform 5"/>
          <p:cNvSpPr>
            <a:spLocks noEditPoints="1"/>
          </p:cNvSpPr>
          <p:nvPr/>
        </p:nvSpPr>
        <p:spPr>
          <a:xfrm>
            <a:off x="204788" y="112713"/>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grpSp>
        <p:nvGrpSpPr>
          <p:cNvPr id="82" name="组合 4"/>
          <p:cNvGrpSpPr/>
          <p:nvPr/>
        </p:nvGrpSpPr>
        <p:grpSpPr>
          <a:xfrm>
            <a:off x="2246698" y="870127"/>
            <a:ext cx="5375181" cy="1793240"/>
            <a:chOff x="2056198" y="1003899"/>
            <a:chExt cx="5375181" cy="1793240"/>
          </a:xfrm>
        </p:grpSpPr>
        <p:grpSp>
          <p:nvGrpSpPr>
            <p:cNvPr id="83" name="组合 5"/>
            <p:cNvGrpSpPr/>
            <p:nvPr/>
          </p:nvGrpSpPr>
          <p:grpSpPr>
            <a:xfrm rot="20248206">
              <a:off x="2143316" y="1367218"/>
              <a:ext cx="961633" cy="1412910"/>
              <a:chOff x="1401019" y="1050556"/>
              <a:chExt cx="1803331" cy="2808312"/>
            </a:xfrm>
          </p:grpSpPr>
          <p:sp>
            <p:nvSpPr>
              <p:cNvPr id="1048659" name="圆角矩形 10"/>
              <p:cNvSpPr/>
              <p:nvPr/>
            </p:nvSpPr>
            <p:spPr>
              <a:xfrm>
                <a:off x="1401019" y="1050556"/>
                <a:ext cx="1803331" cy="2808312"/>
              </a:xfrm>
              <a:prstGeom prst="roundRect">
                <a:avLst>
                  <a:gd name="adj" fmla="val 12132"/>
                </a:avLst>
              </a:prstGeom>
              <a:solidFill>
                <a:srgbClr val="922E17"/>
              </a:solidFill>
              <a:ln w="25400" cap="flat" cmpd="sng" algn="ctr">
                <a:solidFill>
                  <a:srgbClr val="922E17"/>
                </a:solidFill>
                <a:prstDash val="solid"/>
              </a:ln>
              <a:effectLst/>
            </p:spPr>
            <p:txBody>
              <a:bodyPr rtlCol="0" anchor="ctr"/>
              <a:lstStyle/>
              <a:p>
                <a:pPr algn="ctr"/>
                <a:endParaRPr lang="zh-CN" altLang="en-US" kern="0">
                  <a:solidFill>
                    <a:sysClr val="window" lastClr="FFFFFF"/>
                  </a:solidFill>
                </a:endParaRPr>
              </a:p>
            </p:txBody>
          </p:sp>
          <p:sp>
            <p:nvSpPr>
              <p:cNvPr id="1048660" name="圆角矩形 11"/>
              <p:cNvSpPr/>
              <p:nvPr/>
            </p:nvSpPr>
            <p:spPr>
              <a:xfrm>
                <a:off x="1480545" y="1111681"/>
                <a:ext cx="1656184" cy="2691298"/>
              </a:xfrm>
              <a:prstGeom prst="roundRect">
                <a:avLst>
                  <a:gd name="adj" fmla="val 12132"/>
                </a:avLst>
              </a:prstGeom>
              <a:solidFill>
                <a:srgbClr val="922E17"/>
              </a:solidFill>
              <a:ln w="25400" cap="flat" cmpd="sng" algn="ctr">
                <a:solidFill>
                  <a:sysClr val="window" lastClr="FFFFFF"/>
                </a:solidFill>
                <a:prstDash val="solid"/>
              </a:ln>
              <a:effectLst/>
            </p:spPr>
            <p:txBody>
              <a:bodyPr rtlCol="0" anchor="ctr"/>
              <a:lstStyle/>
              <a:p>
                <a:pPr algn="ctr"/>
                <a:endParaRPr lang="zh-CN" altLang="en-US" kern="0">
                  <a:solidFill>
                    <a:sysClr val="window" lastClr="FFFFFF"/>
                  </a:solidFill>
                </a:endParaRPr>
              </a:p>
            </p:txBody>
          </p:sp>
        </p:grpSp>
        <p:sp>
          <p:nvSpPr>
            <p:cNvPr id="1048661" name="TextBox 72"/>
            <p:cNvSpPr txBox="1"/>
            <p:nvPr/>
          </p:nvSpPr>
          <p:spPr>
            <a:xfrm rot="20248206">
              <a:off x="2056198" y="1003899"/>
              <a:ext cx="829980" cy="1793240"/>
            </a:xfrm>
            <a:prstGeom prst="rect">
              <a:avLst/>
            </a:prstGeom>
            <a:noFill/>
          </p:spPr>
          <p:txBody>
            <a:bodyPr wrap="square" rtlCol="0">
              <a:spAutoFit/>
            </a:bodyPr>
            <a:lstStyle/>
            <a:p>
              <a:pPr algn="just">
                <a:lnSpc>
                  <a:spcPct val="130000"/>
                </a:lnSpc>
              </a:pPr>
              <a:r>
                <a:rPr lang="en-US" altLang="zh-CN" sz="8800" b="1" kern="0" dirty="0">
                  <a:solidFill>
                    <a:sysClr val="window" lastClr="FFFFFF"/>
                  </a:solidFill>
                  <a:latin typeface="Gungsuh" pitchFamily="18" charset="-127"/>
                  <a:ea typeface="Gungsuh" pitchFamily="18" charset="-127"/>
                </a:rPr>
                <a:t>A</a:t>
              </a:r>
            </a:p>
          </p:txBody>
        </p:sp>
        <p:sp>
          <p:nvSpPr>
            <p:cNvPr id="1048662" name="TextBox 75"/>
            <p:cNvSpPr txBox="1"/>
            <p:nvPr/>
          </p:nvSpPr>
          <p:spPr>
            <a:xfrm>
              <a:off x="3626707" y="2019550"/>
              <a:ext cx="3804672" cy="589915"/>
            </a:xfrm>
            <a:prstGeom prst="rect">
              <a:avLst/>
            </a:prstGeom>
            <a:noFill/>
          </p:spPr>
          <p:txBody>
            <a:bodyPr wrap="square" rtlCol="0">
              <a:spAutoFit/>
            </a:bodyPr>
            <a:lstStyle/>
            <a:p>
              <a:pPr latinLnBrk="1">
                <a:lnSpc>
                  <a:spcPct val="116000"/>
                </a:lnSpc>
              </a:pPr>
              <a:r>
                <a:rPr lang="en-US" altLang="zh-CN" sz="1400" dirty="0">
                  <a:solidFill>
                    <a:schemeClr val="accent2">
                      <a:lumMod val="10000"/>
                    </a:schemeClr>
                  </a:solidFill>
                  <a:latin typeface="微软雅黑" panose="020B0503020204020204" pitchFamily="34" charset="-122"/>
                  <a:ea typeface="微软雅黑" panose="020B0503020204020204" pitchFamily="34" charset="-122"/>
                  <a:sym typeface="+mn-ea"/>
                </a:rPr>
                <a:t>2005</a:t>
              </a: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年</a:t>
              </a:r>
              <a:r>
                <a:rPr lang="en-US" altLang="zh-CN" sz="1400" dirty="0">
                  <a:solidFill>
                    <a:schemeClr val="accent2">
                      <a:lumMod val="10000"/>
                    </a:schemeClr>
                  </a:solidFill>
                  <a:latin typeface="微软雅黑" panose="020B0503020204020204" pitchFamily="34" charset="-122"/>
                  <a:ea typeface="微软雅黑" panose="020B0503020204020204" pitchFamily="34" charset="-122"/>
                  <a:sym typeface="+mn-ea"/>
                </a:rPr>
                <a:t>10</a:t>
              </a: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月</a:t>
              </a:r>
              <a:r>
                <a:rPr lang="en-US" altLang="zh-CN" sz="1400" dirty="0">
                  <a:solidFill>
                    <a:schemeClr val="accent2">
                      <a:lumMod val="10000"/>
                    </a:schemeClr>
                  </a:solidFill>
                  <a:latin typeface="微软雅黑" panose="020B0503020204020204" pitchFamily="34" charset="-122"/>
                  <a:ea typeface="微软雅黑" panose="020B0503020204020204" pitchFamily="34" charset="-122"/>
                  <a:sym typeface="+mn-ea"/>
                </a:rPr>
                <a:t>23</a:t>
              </a: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日，真正的凶手赵志红承认在第一毛纺厂家属区公共厕所内杀害了一名女性</a:t>
              </a:r>
              <a:endParaRPr lang="zh-CN" altLang="en-US" sz="1400" b="1" dirty="0">
                <a:solidFill>
                  <a:schemeClr val="accent2">
                    <a:lumMod val="10000"/>
                  </a:schemeClr>
                </a:solidFill>
                <a:latin typeface="微软雅黑" panose="020B0503020204020204" pitchFamily="34" charset="-122"/>
                <a:ea typeface="微软雅黑" panose="020B0503020204020204" pitchFamily="34" charset="-122"/>
                <a:sym typeface="+mn-ea"/>
              </a:endParaRPr>
            </a:p>
          </p:txBody>
        </p:sp>
        <p:sp>
          <p:nvSpPr>
            <p:cNvPr id="1048663" name="TextBox 76"/>
            <p:cNvSpPr txBox="1"/>
            <p:nvPr/>
          </p:nvSpPr>
          <p:spPr>
            <a:xfrm>
              <a:off x="3626707" y="1613972"/>
              <a:ext cx="2292781" cy="583565"/>
            </a:xfrm>
            <a:prstGeom prst="rect">
              <a:avLst/>
            </a:prstGeom>
            <a:noFill/>
          </p:spPr>
          <p:txBody>
            <a:bodyPr wrap="square" rtlCol="0">
              <a:spAutoFit/>
            </a:bodyPr>
            <a:lstStyle/>
            <a:p>
              <a:pPr>
                <a:lnSpc>
                  <a:spcPct val="80000"/>
                </a:lnSpc>
              </a:pPr>
              <a:r>
                <a:rPr lang="zh-CN" altLang="en-US" sz="2000" dirty="0">
                  <a:solidFill>
                    <a:schemeClr val="accent2">
                      <a:lumMod val="10000"/>
                    </a:schemeClr>
                  </a:solidFill>
                  <a:latin typeface="微软雅黑" panose="020B0503020204020204" pitchFamily="34" charset="-122"/>
                  <a:ea typeface="微软雅黑" panose="020B0503020204020204" pitchFamily="34" charset="-122"/>
                  <a:sym typeface="+mn-ea"/>
                </a:rPr>
                <a:t>世纪冤案揭开面纱</a:t>
              </a:r>
              <a:endParaRPr lang="en-US" sz="2000" dirty="0">
                <a:solidFill>
                  <a:schemeClr val="accent2">
                    <a:lumMod val="10000"/>
                  </a:schemeClr>
                </a:solidFill>
              </a:endParaRPr>
            </a:p>
            <a:p>
              <a:pPr>
                <a:lnSpc>
                  <a:spcPct val="80000"/>
                </a:lnSpc>
              </a:pPr>
              <a:endParaRPr lang="en-US" altLang="en-US" sz="2000" b="1" kern="0" dirty="0">
                <a:solidFill>
                  <a:schemeClr val="accent2">
                    <a:lumMod val="10000"/>
                  </a:schemeClr>
                </a:solidFill>
                <a:latin typeface="+mn-ea"/>
              </a:endParaRPr>
            </a:p>
          </p:txBody>
        </p:sp>
        <p:cxnSp>
          <p:nvCxnSpPr>
            <p:cNvPr id="3145728" name="直接连接符 9"/>
            <p:cNvCxnSpPr/>
            <p:nvPr/>
          </p:nvCxnSpPr>
          <p:spPr>
            <a:xfrm>
              <a:off x="3692081" y="1928296"/>
              <a:ext cx="3595282" cy="0"/>
            </a:xfrm>
            <a:prstGeom prst="line">
              <a:avLst/>
            </a:prstGeom>
            <a:noFill/>
            <a:ln w="19050" cap="flat" cmpd="sng" algn="ctr">
              <a:solidFill>
                <a:srgbClr val="291618"/>
              </a:solidFill>
              <a:prstDash val="solid"/>
              <a:headEnd type="oval" w="med" len="med"/>
              <a:tailEnd type="oval" w="med" len="med"/>
            </a:ln>
            <a:effectLst/>
          </p:spPr>
        </p:cxnSp>
      </p:grpSp>
      <p:grpSp>
        <p:nvGrpSpPr>
          <p:cNvPr id="84" name="组合 12"/>
          <p:cNvGrpSpPr/>
          <p:nvPr/>
        </p:nvGrpSpPr>
        <p:grpSpPr>
          <a:xfrm>
            <a:off x="2653203" y="2478489"/>
            <a:ext cx="5375181" cy="2083848"/>
            <a:chOff x="2653203" y="2478489"/>
            <a:chExt cx="5375181" cy="2083848"/>
          </a:xfrm>
        </p:grpSpPr>
        <p:grpSp>
          <p:nvGrpSpPr>
            <p:cNvPr id="85" name="组合 13"/>
            <p:cNvGrpSpPr/>
            <p:nvPr/>
          </p:nvGrpSpPr>
          <p:grpSpPr>
            <a:xfrm rot="20248206">
              <a:off x="2742036" y="2821456"/>
              <a:ext cx="961633" cy="1412910"/>
              <a:chOff x="1403649" y="1052735"/>
              <a:chExt cx="1803331" cy="2808312"/>
            </a:xfrm>
          </p:grpSpPr>
          <p:sp>
            <p:nvSpPr>
              <p:cNvPr id="1048664" name="圆角矩形 18"/>
              <p:cNvSpPr/>
              <p:nvPr/>
            </p:nvSpPr>
            <p:spPr>
              <a:xfrm>
                <a:off x="1403649" y="1052735"/>
                <a:ext cx="1803331" cy="2808312"/>
              </a:xfrm>
              <a:prstGeom prst="roundRect">
                <a:avLst>
                  <a:gd name="adj" fmla="val 12132"/>
                </a:avLst>
              </a:prstGeom>
              <a:solidFill>
                <a:srgbClr val="922E17"/>
              </a:solidFill>
              <a:ln w="25400" cap="flat" cmpd="sng" algn="ctr">
                <a:noFill/>
                <a:prstDash val="solid"/>
              </a:ln>
              <a:effectLst/>
            </p:spPr>
            <p:txBody>
              <a:bodyPr rtlCol="0" anchor="ctr"/>
              <a:lstStyle/>
              <a:p>
                <a:pPr algn="ctr"/>
                <a:endParaRPr lang="zh-CN" altLang="en-US" kern="0">
                  <a:solidFill>
                    <a:sysClr val="window" lastClr="FFFFFF"/>
                  </a:solidFill>
                </a:endParaRPr>
              </a:p>
            </p:txBody>
          </p:sp>
          <p:sp>
            <p:nvSpPr>
              <p:cNvPr id="1048665" name="圆角矩形 19"/>
              <p:cNvSpPr/>
              <p:nvPr/>
            </p:nvSpPr>
            <p:spPr>
              <a:xfrm>
                <a:off x="1480545" y="1111680"/>
                <a:ext cx="1656184" cy="2691297"/>
              </a:xfrm>
              <a:prstGeom prst="roundRect">
                <a:avLst>
                  <a:gd name="adj" fmla="val 12132"/>
                </a:avLst>
              </a:prstGeom>
              <a:solidFill>
                <a:srgbClr val="922E17"/>
              </a:solidFill>
              <a:ln w="25400" cap="flat" cmpd="sng" algn="ctr">
                <a:solidFill>
                  <a:sysClr val="window" lastClr="FFFFFF"/>
                </a:solidFill>
                <a:prstDash val="solid"/>
              </a:ln>
              <a:effectLst/>
            </p:spPr>
            <p:txBody>
              <a:bodyPr rtlCol="0" anchor="ctr"/>
              <a:lstStyle/>
              <a:p>
                <a:pPr algn="ctr"/>
                <a:endParaRPr lang="zh-CN" altLang="en-US" kern="0">
                  <a:solidFill>
                    <a:sysClr val="window" lastClr="FFFFFF"/>
                  </a:solidFill>
                </a:endParaRPr>
              </a:p>
            </p:txBody>
          </p:sp>
        </p:grpSp>
        <p:sp>
          <p:nvSpPr>
            <p:cNvPr id="1048666" name="TextBox 82"/>
            <p:cNvSpPr txBox="1"/>
            <p:nvPr/>
          </p:nvSpPr>
          <p:spPr>
            <a:xfrm rot="20248206">
              <a:off x="2653203" y="2478489"/>
              <a:ext cx="829980" cy="1793240"/>
            </a:xfrm>
            <a:prstGeom prst="rect">
              <a:avLst/>
            </a:prstGeom>
            <a:noFill/>
          </p:spPr>
          <p:txBody>
            <a:bodyPr wrap="square" rtlCol="0">
              <a:spAutoFit/>
            </a:bodyPr>
            <a:lstStyle/>
            <a:p>
              <a:pPr algn="just">
                <a:lnSpc>
                  <a:spcPct val="130000"/>
                </a:lnSpc>
              </a:pPr>
              <a:r>
                <a:rPr lang="en-US" altLang="zh-CN" sz="8800" b="1" kern="0" dirty="0">
                  <a:solidFill>
                    <a:sysClr val="window" lastClr="FFFFFF"/>
                  </a:solidFill>
                  <a:latin typeface="Gungsuh" pitchFamily="18" charset="-127"/>
                  <a:ea typeface="Gungsuh" pitchFamily="18" charset="-127"/>
                </a:rPr>
                <a:t>B</a:t>
              </a:r>
            </a:p>
          </p:txBody>
        </p:sp>
        <p:sp>
          <p:nvSpPr>
            <p:cNvPr id="1048667" name="TextBox 85"/>
            <p:cNvSpPr txBox="1"/>
            <p:nvPr/>
          </p:nvSpPr>
          <p:spPr>
            <a:xfrm>
              <a:off x="4223712" y="3473312"/>
              <a:ext cx="3804672" cy="1089025"/>
            </a:xfrm>
            <a:prstGeom prst="rect">
              <a:avLst/>
            </a:prstGeom>
            <a:noFill/>
          </p:spPr>
          <p:txBody>
            <a:bodyPr wrap="square" rtlCol="0">
              <a:spAutoFit/>
            </a:bodyPr>
            <a:lstStyle/>
            <a:p>
              <a:pPr latinLnBrk="1">
                <a:lnSpc>
                  <a:spcPct val="116000"/>
                </a:lnSpc>
              </a:pPr>
              <a:r>
                <a:rPr lang="en-US" altLang="zh-CN" sz="1400" b="1" dirty="0">
                  <a:solidFill>
                    <a:schemeClr val="accent2">
                      <a:lumMod val="10000"/>
                    </a:schemeClr>
                  </a:solidFill>
                </a:rPr>
                <a:t> </a:t>
              </a:r>
              <a:r>
                <a:rPr lang="en-US" altLang="zh-CN" sz="1400" dirty="0">
                  <a:solidFill>
                    <a:schemeClr val="accent2">
                      <a:lumMod val="10000"/>
                    </a:schemeClr>
                  </a:solidFill>
                  <a:latin typeface="微软雅黑" panose="020B0503020204020204" pitchFamily="34" charset="-122"/>
                  <a:ea typeface="微软雅黑" panose="020B0503020204020204" pitchFamily="34" charset="-122"/>
                  <a:sym typeface="+mn-ea"/>
                </a:rPr>
                <a:t>2014</a:t>
              </a: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年</a:t>
              </a:r>
              <a:r>
                <a:rPr lang="en-US" altLang="zh-CN" sz="1400" dirty="0">
                  <a:solidFill>
                    <a:schemeClr val="accent2">
                      <a:lumMod val="10000"/>
                    </a:schemeClr>
                  </a:solidFill>
                  <a:latin typeface="微软雅黑" panose="020B0503020204020204" pitchFamily="34" charset="-122"/>
                  <a:ea typeface="微软雅黑" panose="020B0503020204020204" pitchFamily="34" charset="-122"/>
                  <a:sym typeface="+mn-ea"/>
                </a:rPr>
                <a:t>11</a:t>
              </a: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月</a:t>
              </a:r>
              <a:r>
                <a:rPr lang="en-US" altLang="zh-CN" sz="1400" dirty="0">
                  <a:solidFill>
                    <a:schemeClr val="accent2">
                      <a:lumMod val="10000"/>
                    </a:schemeClr>
                  </a:solidFill>
                  <a:latin typeface="微软雅黑" panose="020B0503020204020204" pitchFamily="34" charset="-122"/>
                  <a:ea typeface="微软雅黑" panose="020B0503020204020204" pitchFamily="34" charset="-122"/>
                  <a:sym typeface="+mn-ea"/>
                </a:rPr>
                <a:t>20</a:t>
              </a: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日，内蒙古自治区高级人民法院立案庭庭长暴巴图代表高院向呼格吉勒图父母送达立案再审通知书，呼格吉勒图案进入再审程序</a:t>
              </a:r>
              <a:endParaRPr lang="zh-CN" altLang="en-US" sz="1400" b="1" dirty="0">
                <a:solidFill>
                  <a:schemeClr val="accent2">
                    <a:lumMod val="10000"/>
                  </a:schemeClr>
                </a:solidFill>
                <a:latin typeface="微软雅黑" panose="020B0503020204020204" pitchFamily="34" charset="-122"/>
                <a:ea typeface="微软雅黑" panose="020B0503020204020204" pitchFamily="34" charset="-122"/>
                <a:sym typeface="+mn-ea"/>
              </a:endParaRPr>
            </a:p>
          </p:txBody>
        </p:sp>
        <p:sp>
          <p:nvSpPr>
            <p:cNvPr id="1048668" name="TextBox 86"/>
            <p:cNvSpPr txBox="1"/>
            <p:nvPr/>
          </p:nvSpPr>
          <p:spPr>
            <a:xfrm>
              <a:off x="4223712" y="3067734"/>
              <a:ext cx="2292781" cy="337185"/>
            </a:xfrm>
            <a:prstGeom prst="rect">
              <a:avLst/>
            </a:prstGeom>
            <a:noFill/>
          </p:spPr>
          <p:txBody>
            <a:bodyPr wrap="square" rtlCol="0">
              <a:spAutoFit/>
            </a:bodyPr>
            <a:lstStyle/>
            <a:p>
              <a:pPr>
                <a:lnSpc>
                  <a:spcPct val="80000"/>
                </a:lnSpc>
              </a:pPr>
              <a:r>
                <a:rPr lang="zh-CN" altLang="en-US" sz="2000" dirty="0">
                  <a:solidFill>
                    <a:schemeClr val="accent2">
                      <a:lumMod val="10000"/>
                    </a:schemeClr>
                  </a:solidFill>
                  <a:latin typeface="微软雅黑" panose="020B0503020204020204" pitchFamily="34" charset="-122"/>
                  <a:ea typeface="微软雅黑" panose="020B0503020204020204" pitchFamily="34" charset="-122"/>
                  <a:sym typeface="+mn-ea"/>
                </a:rPr>
                <a:t>记者汤计推动复查</a:t>
              </a:r>
              <a:endParaRPr lang="zh-CN" altLang="en-US" sz="2000" b="1" kern="0" dirty="0">
                <a:solidFill>
                  <a:schemeClr val="accent2">
                    <a:lumMod val="10000"/>
                  </a:schemeClr>
                </a:solidFill>
                <a:latin typeface="微软雅黑" panose="020B0503020204020204" pitchFamily="34" charset="-122"/>
                <a:ea typeface="微软雅黑" panose="020B0503020204020204" pitchFamily="34" charset="-122"/>
                <a:sym typeface="+mn-ea"/>
              </a:endParaRPr>
            </a:p>
          </p:txBody>
        </p:sp>
        <p:cxnSp>
          <p:nvCxnSpPr>
            <p:cNvPr id="3145729" name="直接连接符 17"/>
            <p:cNvCxnSpPr/>
            <p:nvPr/>
          </p:nvCxnSpPr>
          <p:spPr>
            <a:xfrm>
              <a:off x="4289086" y="3382058"/>
              <a:ext cx="3595282" cy="0"/>
            </a:xfrm>
            <a:prstGeom prst="line">
              <a:avLst/>
            </a:prstGeom>
            <a:noFill/>
            <a:ln w="19050" cap="flat" cmpd="sng" algn="ctr">
              <a:solidFill>
                <a:schemeClr val="tx1"/>
              </a:solidFill>
              <a:prstDash val="solid"/>
              <a:headEnd type="oval" w="med" len="med"/>
              <a:tailEnd type="oval" w="med" len="med"/>
            </a:ln>
            <a:effectLst/>
          </p:spPr>
        </p:cxnSp>
      </p:gr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658"/>
                                        </p:tgtEl>
                                        <p:attrNameLst>
                                          <p:attrName>style.visibility</p:attrName>
                                        </p:attrNameLst>
                                      </p:cBhvr>
                                      <p:to>
                                        <p:strVal val="visible"/>
                                      </p:to>
                                    </p:set>
                                    <p:anim calcmode="lin" valueType="num">
                                      <p:cBhvr>
                                        <p:cTn id="7" dur="300" fill="hold"/>
                                        <p:tgtEl>
                                          <p:spTgt spid="1048658"/>
                                        </p:tgtEl>
                                        <p:attrNameLst>
                                          <p:attrName>ppt_w</p:attrName>
                                        </p:attrNameLst>
                                      </p:cBhvr>
                                      <p:tavLst>
                                        <p:tav tm="0">
                                          <p:val>
                                            <p:fltVal val="0"/>
                                          </p:val>
                                        </p:tav>
                                        <p:tav tm="100000">
                                          <p:val>
                                            <p:strVal val="#ppt_w"/>
                                          </p:val>
                                        </p:tav>
                                      </p:tavLst>
                                    </p:anim>
                                    <p:anim calcmode="lin" valueType="num">
                                      <p:cBhvr>
                                        <p:cTn id="8" dur="300" fill="hold"/>
                                        <p:tgtEl>
                                          <p:spTgt spid="1048658"/>
                                        </p:tgtEl>
                                        <p:attrNameLst>
                                          <p:attrName>ppt_h</p:attrName>
                                        </p:attrNameLst>
                                      </p:cBhvr>
                                      <p:tavLst>
                                        <p:tav tm="0">
                                          <p:val>
                                            <p:fltVal val="0"/>
                                          </p:val>
                                        </p:tav>
                                        <p:tav tm="100000">
                                          <p:val>
                                            <p:strVal val="#ppt_h"/>
                                          </p:val>
                                        </p:tav>
                                      </p:tavLst>
                                    </p:anim>
                                    <p:animEffect transition="in" filter="fade">
                                      <p:cBhvr>
                                        <p:cTn id="9" dur="300"/>
                                        <p:tgtEl>
                                          <p:spTgt spid="1048658"/>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48657"/>
                                        </p:tgtEl>
                                        <p:attrNameLst>
                                          <p:attrName>style.visibility</p:attrName>
                                        </p:attrNameLst>
                                      </p:cBhvr>
                                      <p:to>
                                        <p:strVal val="visible"/>
                                      </p:to>
                                    </p:set>
                                    <p:anim calcmode="lin" valueType="num">
                                      <p:cBhvr>
                                        <p:cTn id="13" dur="400" fill="hold"/>
                                        <p:tgtEl>
                                          <p:spTgt spid="1048657"/>
                                        </p:tgtEl>
                                        <p:attrNameLst>
                                          <p:attrName>ppt_x</p:attrName>
                                        </p:attrNameLst>
                                      </p:cBhvr>
                                      <p:tavLst>
                                        <p:tav tm="0">
                                          <p:val>
                                            <p:strVal val="#ppt_x"/>
                                          </p:val>
                                        </p:tav>
                                        <p:tav tm="50000">
                                          <p:val>
                                            <p:strVal val="#ppt_x+.1"/>
                                          </p:val>
                                        </p:tav>
                                        <p:tav tm="100000">
                                          <p:val>
                                            <p:strVal val="#ppt_x"/>
                                          </p:val>
                                        </p:tav>
                                      </p:tavLst>
                                    </p:anim>
                                    <p:anim calcmode="lin" valueType="num">
                                      <p:cBhvr>
                                        <p:cTn id="14" dur="400" fill="hold"/>
                                        <p:tgtEl>
                                          <p:spTgt spid="1048657"/>
                                        </p:tgtEl>
                                        <p:attrNameLst>
                                          <p:attrName>ppt_y</p:attrName>
                                        </p:attrNameLst>
                                      </p:cBhvr>
                                      <p:tavLst>
                                        <p:tav tm="0">
                                          <p:val>
                                            <p:strVal val="#ppt_y"/>
                                          </p:val>
                                        </p:tav>
                                        <p:tav tm="100000">
                                          <p:val>
                                            <p:strVal val="#ppt_y"/>
                                          </p:val>
                                        </p:tav>
                                      </p:tavLst>
                                    </p:anim>
                                    <p:anim calcmode="lin" valueType="num">
                                      <p:cBhvr>
                                        <p:cTn id="15" dur="400" fill="hold"/>
                                        <p:tgtEl>
                                          <p:spTgt spid="1048657"/>
                                        </p:tgtEl>
                                        <p:attrNameLst>
                                          <p:attrName>ppt_h</p:attrName>
                                        </p:attrNameLst>
                                      </p:cBhvr>
                                      <p:tavLst>
                                        <p:tav tm="0">
                                          <p:val>
                                            <p:strVal val="#ppt_h/10"/>
                                          </p:val>
                                        </p:tav>
                                        <p:tav tm="50000">
                                          <p:val>
                                            <p:strVal val="#ppt_h+.01"/>
                                          </p:val>
                                        </p:tav>
                                        <p:tav tm="100000">
                                          <p:val>
                                            <p:strVal val="#ppt_h"/>
                                          </p:val>
                                        </p:tav>
                                      </p:tavLst>
                                    </p:anim>
                                    <p:anim calcmode="lin" valueType="num">
                                      <p:cBhvr>
                                        <p:cTn id="16" dur="400" fill="hold"/>
                                        <p:tgtEl>
                                          <p:spTgt spid="104865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400" tmFilter="0,0; .5, 1; 1, 1"/>
                                        <p:tgtEl>
                                          <p:spTgt spid="1048657"/>
                                        </p:tgtEl>
                                      </p:cBhvr>
                                    </p:animEffect>
                                  </p:childTnLst>
                                </p:cTn>
                              </p:par>
                            </p:childTnLst>
                          </p:cTn>
                        </p:par>
                        <p:par>
                          <p:cTn id="18" fill="hold">
                            <p:stCondLst>
                              <p:cond delay="819"/>
                            </p:stCondLst>
                            <p:childTnLst>
                              <p:par>
                                <p:cTn id="19" presetID="2" presetClass="entr" presetSubtype="8" fill="hold" nodeType="afterEffect">
                                  <p:stCondLst>
                                    <p:cond delay="0"/>
                                  </p:stCondLst>
                                  <p:childTnLst>
                                    <p:set>
                                      <p:cBhvr>
                                        <p:cTn id="20" dur="1" fill="hold">
                                          <p:stCondLst>
                                            <p:cond delay="0"/>
                                          </p:stCondLst>
                                        </p:cTn>
                                        <p:tgtEl>
                                          <p:spTgt spid="82"/>
                                        </p:tgtEl>
                                        <p:attrNameLst>
                                          <p:attrName>style.visibility</p:attrName>
                                        </p:attrNameLst>
                                      </p:cBhvr>
                                      <p:to>
                                        <p:strVal val="visible"/>
                                      </p:to>
                                    </p:set>
                                    <p:anim calcmode="lin" valueType="num">
                                      <p:cBhvr additive="base">
                                        <p:cTn id="21" dur="500" fill="hold"/>
                                        <p:tgtEl>
                                          <p:spTgt spid="82"/>
                                        </p:tgtEl>
                                        <p:attrNameLst>
                                          <p:attrName>ppt_x</p:attrName>
                                        </p:attrNameLst>
                                      </p:cBhvr>
                                      <p:tavLst>
                                        <p:tav tm="0">
                                          <p:val>
                                            <p:strVal val="0-#ppt_w/2"/>
                                          </p:val>
                                        </p:tav>
                                        <p:tav tm="100000">
                                          <p:val>
                                            <p:strVal val="#ppt_x"/>
                                          </p:val>
                                        </p:tav>
                                      </p:tavLst>
                                    </p:anim>
                                    <p:anim calcmode="lin" valueType="num">
                                      <p:cBhvr additive="base">
                                        <p:cTn id="22" dur="500" fill="hold"/>
                                        <p:tgtEl>
                                          <p:spTgt spid="82"/>
                                        </p:tgtEl>
                                        <p:attrNameLst>
                                          <p:attrName>ppt_y</p:attrName>
                                        </p:attrNameLst>
                                      </p:cBhvr>
                                      <p:tavLst>
                                        <p:tav tm="0">
                                          <p:val>
                                            <p:strVal val="#ppt_y"/>
                                          </p:val>
                                        </p:tav>
                                        <p:tav tm="100000">
                                          <p:val>
                                            <p:strVal val="#ppt_y"/>
                                          </p:val>
                                        </p:tav>
                                      </p:tavLst>
                                    </p:anim>
                                  </p:childTnLst>
                                </p:cTn>
                              </p:par>
                            </p:childTnLst>
                          </p:cTn>
                        </p:par>
                        <p:par>
                          <p:cTn id="23" fill="hold">
                            <p:stCondLst>
                              <p:cond delay="1319"/>
                            </p:stCondLst>
                            <p:childTnLst>
                              <p:par>
                                <p:cTn id="24" presetID="2" presetClass="entr" presetSubtype="2" fill="hold" nodeType="afterEffect">
                                  <p:stCondLst>
                                    <p:cond delay="0"/>
                                  </p:stCondLst>
                                  <p:childTnLst>
                                    <p:set>
                                      <p:cBhvr>
                                        <p:cTn id="25" dur="1" fill="hold">
                                          <p:stCondLst>
                                            <p:cond delay="0"/>
                                          </p:stCondLst>
                                        </p:cTn>
                                        <p:tgtEl>
                                          <p:spTgt spid="84"/>
                                        </p:tgtEl>
                                        <p:attrNameLst>
                                          <p:attrName>style.visibility</p:attrName>
                                        </p:attrNameLst>
                                      </p:cBhvr>
                                      <p:to>
                                        <p:strVal val="visible"/>
                                      </p:to>
                                    </p:set>
                                    <p:anim calcmode="lin" valueType="num">
                                      <p:cBhvr additive="base">
                                        <p:cTn id="26" dur="500" fill="hold"/>
                                        <p:tgtEl>
                                          <p:spTgt spid="84"/>
                                        </p:tgtEl>
                                        <p:attrNameLst>
                                          <p:attrName>ppt_x</p:attrName>
                                        </p:attrNameLst>
                                      </p:cBhvr>
                                      <p:tavLst>
                                        <p:tav tm="0">
                                          <p:val>
                                            <p:strVal val="1+#ppt_w/2"/>
                                          </p:val>
                                        </p:tav>
                                        <p:tav tm="100000">
                                          <p:val>
                                            <p:strVal val="#ppt_x"/>
                                          </p:val>
                                        </p:tav>
                                      </p:tavLst>
                                    </p:anim>
                                    <p:anim calcmode="lin" valueType="num">
                                      <p:cBhvr additive="base">
                                        <p:cTn id="27" dur="500" fill="hold"/>
                                        <p:tgtEl>
                                          <p:spTgt spid="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57"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8669"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670" name="TextBox 31"/>
          <p:cNvSpPr txBox="1"/>
          <p:nvPr/>
        </p:nvSpPr>
        <p:spPr>
          <a:xfrm>
            <a:off x="698500" y="96838"/>
            <a:ext cx="5208588" cy="521970"/>
          </a:xfrm>
          <a:prstGeom prst="rect">
            <a:avLst/>
          </a:prstGeom>
          <a:noFill/>
          <a:ln w="9525">
            <a:noFill/>
          </a:ln>
        </p:spPr>
        <p:txBody>
          <a:bodyPr>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sym typeface="+mn-ea"/>
              </a:rPr>
              <a:t>案情反转</a:t>
            </a:r>
            <a:endParaRPr lang="zh-CN" altLang="en-US" sz="2800" b="1" dirty="0">
              <a:solidFill>
                <a:schemeClr val="bg2"/>
              </a:solidFill>
              <a:latin typeface="微软雅黑" panose="020B0503020204020204" pitchFamily="34" charset="-122"/>
              <a:ea typeface="微软雅黑" panose="020B0503020204020204" pitchFamily="34" charset="-122"/>
            </a:endParaRPr>
          </a:p>
        </p:txBody>
      </p:sp>
      <p:sp>
        <p:nvSpPr>
          <p:cNvPr id="1048671" name="Freeform 5"/>
          <p:cNvSpPr>
            <a:spLocks noEditPoints="1"/>
          </p:cNvSpPr>
          <p:nvPr/>
        </p:nvSpPr>
        <p:spPr>
          <a:xfrm>
            <a:off x="204788" y="112713"/>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672" name="Oval 7"/>
          <p:cNvSpPr>
            <a:spLocks noChangeArrowheads="1"/>
          </p:cNvSpPr>
          <p:nvPr/>
        </p:nvSpPr>
        <p:spPr bwMode="auto">
          <a:xfrm>
            <a:off x="1116186" y="1563638"/>
            <a:ext cx="1150937" cy="1150937"/>
          </a:xfrm>
          <a:prstGeom prst="ellipse">
            <a:avLst/>
          </a:prstGeom>
          <a:noFill/>
          <a:ln w="9525">
            <a:solidFill>
              <a:srgbClr val="922E17"/>
            </a:solidFill>
            <a:round/>
          </a:ln>
          <a:effectLst/>
        </p:spPr>
        <p:txBody>
          <a:bodyPr wrap="none" anchor="ctr"/>
          <a:lstStyle/>
          <a:p>
            <a:pPr algn="l" latinLnBrk="1">
              <a:lnSpc>
                <a:spcPct val="116000"/>
              </a:lnSpc>
            </a:pP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沉冤昭雪</a:t>
            </a:r>
            <a:endParaRPr lang="zh-CN" altLang="en-US" sz="1600" b="1" dirty="0">
              <a:solidFill>
                <a:schemeClr val="accent2">
                  <a:lumMod val="10000"/>
                </a:schemeClr>
              </a:solidFill>
              <a:latin typeface="微软雅黑" panose="020B0503020204020204" pitchFamily="34" charset="-122"/>
              <a:ea typeface="微软雅黑" panose="020B0503020204020204" pitchFamily="34" charset="-122"/>
              <a:sym typeface="+mn-ea"/>
            </a:endParaRPr>
          </a:p>
        </p:txBody>
      </p:sp>
      <p:sp>
        <p:nvSpPr>
          <p:cNvPr id="1048674" name="Line 9"/>
          <p:cNvSpPr>
            <a:spLocks noChangeShapeType="1"/>
          </p:cNvSpPr>
          <p:nvPr/>
        </p:nvSpPr>
        <p:spPr bwMode="auto">
          <a:xfrm flipH="1">
            <a:off x="2456353" y="2572335"/>
            <a:ext cx="4465241" cy="0"/>
          </a:xfrm>
          <a:prstGeom prst="line">
            <a:avLst/>
          </a:prstGeom>
          <a:noFill/>
          <a:ln w="12700">
            <a:solidFill>
              <a:srgbClr val="922E17"/>
            </a:solidFill>
            <a:prstDash val="sysDash"/>
            <a:round/>
            <a:tailEnd type="triangle" w="lg" len="lg"/>
          </a:ln>
          <a:effectLst/>
        </p:spPr>
        <p:txBody>
          <a:bodyPr/>
          <a:lstStyle/>
          <a:p>
            <a:endParaRPr lang="zh-CN" alt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anose="020B0503020204020204" pitchFamily="34" charset="-122"/>
              <a:ea typeface="微软雅黑" panose="020B0503020204020204" pitchFamily="34" charset="-122"/>
            </a:endParaRPr>
          </a:p>
        </p:txBody>
      </p:sp>
      <p:sp>
        <p:nvSpPr>
          <p:cNvPr id="1048677" name="Line 13"/>
          <p:cNvSpPr>
            <a:spLocks noChangeShapeType="1"/>
          </p:cNvSpPr>
          <p:nvPr/>
        </p:nvSpPr>
        <p:spPr bwMode="auto">
          <a:xfrm flipH="1" flipV="1">
            <a:off x="2483485" y="4163695"/>
            <a:ext cx="4411345" cy="635"/>
          </a:xfrm>
          <a:prstGeom prst="line">
            <a:avLst/>
          </a:prstGeom>
          <a:noFill/>
          <a:ln w="12700">
            <a:solidFill>
              <a:srgbClr val="922E17"/>
            </a:solidFill>
            <a:prstDash val="sysDash"/>
            <a:round/>
            <a:tailEnd type="triangle" w="lg" len="lg"/>
          </a:ln>
          <a:effectLst/>
        </p:spPr>
        <p:txBody>
          <a:bodyPr/>
          <a:lstStyle/>
          <a:p>
            <a:endParaRPr lang="zh-CN" alt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anose="020B0503020204020204" pitchFamily="34" charset="-122"/>
              <a:ea typeface="微软雅黑" panose="020B0503020204020204" pitchFamily="34" charset="-122"/>
            </a:endParaRPr>
          </a:p>
        </p:txBody>
      </p:sp>
      <p:sp>
        <p:nvSpPr>
          <p:cNvPr id="1048679" name="Oval 15"/>
          <p:cNvSpPr>
            <a:spLocks noChangeArrowheads="1"/>
          </p:cNvSpPr>
          <p:nvPr/>
        </p:nvSpPr>
        <p:spPr bwMode="auto">
          <a:xfrm>
            <a:off x="1116186" y="3073326"/>
            <a:ext cx="1150937" cy="1150938"/>
          </a:xfrm>
          <a:prstGeom prst="ellipse">
            <a:avLst/>
          </a:prstGeom>
          <a:noFill/>
          <a:ln w="9525">
            <a:solidFill>
              <a:srgbClr val="922E17"/>
            </a:solidFill>
            <a:round/>
          </a:ln>
          <a:effectLst/>
        </p:spPr>
        <p:txBody>
          <a:bodyPr wrap="none" anchor="ct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1048680" name="Oval 16"/>
          <p:cNvSpPr>
            <a:spLocks noChangeArrowheads="1"/>
          </p:cNvSpPr>
          <p:nvPr/>
        </p:nvSpPr>
        <p:spPr bwMode="auto">
          <a:xfrm>
            <a:off x="1116330" y="3049905"/>
            <a:ext cx="1239520" cy="1197610"/>
          </a:xfrm>
          <a:prstGeom prst="ellipse">
            <a:avLst/>
          </a:prstGeom>
          <a:solidFill>
            <a:srgbClr val="922E17"/>
          </a:solidFill>
          <a:ln>
            <a:noFill/>
          </a:ln>
          <a:effectLst/>
        </p:spPr>
        <p:txBody>
          <a:bodyPr wrap="none" anchor="ctr"/>
          <a:lstStyle/>
          <a:p>
            <a:r>
              <a:rPr lang="zh-CN" altLang="en-US" sz="1600" dirty="0">
                <a:solidFill>
                  <a:schemeClr val="accent2"/>
                </a:solidFill>
                <a:latin typeface="微软雅黑" panose="020B0503020204020204" pitchFamily="34" charset="-122"/>
                <a:ea typeface="微软雅黑" panose="020B0503020204020204" pitchFamily="34" charset="-122"/>
              </a:rPr>
              <a:t>国家赔偿</a:t>
            </a:r>
          </a:p>
        </p:txBody>
      </p:sp>
      <p:sp>
        <p:nvSpPr>
          <p:cNvPr id="2" name="Text Box 0"/>
          <p:cNvSpPr txBox="1"/>
          <p:nvPr/>
        </p:nvSpPr>
        <p:spPr>
          <a:xfrm>
            <a:off x="2961005" y="1498600"/>
            <a:ext cx="3251200" cy="1322070"/>
          </a:xfrm>
          <a:prstGeom prst="rect">
            <a:avLst/>
          </a:prstGeom>
          <a:noFill/>
        </p:spPr>
        <p:txBody>
          <a:bodyPr wrap="square" rtlCol="0">
            <a:spAutoFit/>
          </a:bodyPr>
          <a:lstStyle/>
          <a:p>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2014</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年</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12</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月</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15</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日，内蒙古自治区高级人民法院对再审判决宣告原审被告人呼格吉勒图无罪，之后启动追责程序和国家赔偿。</a:t>
            </a:r>
            <a:endParaRPr lang="en-US" sz="1600" dirty="0">
              <a:solidFill>
                <a:schemeClr val="accent2">
                  <a:lumMod val="10000"/>
                </a:schemeClr>
              </a:solidFill>
            </a:endParaRPr>
          </a:p>
          <a:p>
            <a:endParaRPr lang="en-US" sz="1600" dirty="0">
              <a:solidFill>
                <a:schemeClr val="accent2">
                  <a:lumMod val="10000"/>
                </a:schemeClr>
              </a:solidFill>
            </a:endParaRPr>
          </a:p>
        </p:txBody>
      </p:sp>
      <p:sp>
        <p:nvSpPr>
          <p:cNvPr id="3" name="Text Box 2"/>
          <p:cNvSpPr txBox="1"/>
          <p:nvPr/>
        </p:nvSpPr>
        <p:spPr>
          <a:xfrm>
            <a:off x="2961005" y="3049905"/>
            <a:ext cx="3473450" cy="1322070"/>
          </a:xfrm>
          <a:prstGeom prst="rect">
            <a:avLst/>
          </a:prstGeom>
          <a:noFill/>
        </p:spPr>
        <p:txBody>
          <a:bodyPr wrap="square" rtlCol="0">
            <a:spAutoFit/>
          </a:bodyPr>
          <a:lstStyle/>
          <a:p>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2014</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年</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12</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月</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30</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日，内蒙古高院依法作出国家赔偿决定，决定支付李三仁、尚爱云国家赔偿金共计</a:t>
            </a:r>
            <a:r>
              <a:rPr lang="en-US" altLang="zh-CN" sz="1600" dirty="0">
                <a:solidFill>
                  <a:schemeClr val="accent2">
                    <a:lumMod val="10000"/>
                  </a:schemeClr>
                </a:solidFill>
                <a:latin typeface="微软雅黑" panose="020B0503020204020204" pitchFamily="34" charset="-122"/>
                <a:ea typeface="微软雅黑" panose="020B0503020204020204" pitchFamily="34" charset="-122"/>
                <a:sym typeface="+mn-ea"/>
              </a:rPr>
              <a:t>2059621.40</a:t>
            </a:r>
            <a:r>
              <a:rPr lang="zh-CN" altLang="en-US" sz="1600" dirty="0">
                <a:solidFill>
                  <a:schemeClr val="accent2">
                    <a:lumMod val="10000"/>
                  </a:schemeClr>
                </a:solidFill>
                <a:latin typeface="微软雅黑" panose="020B0503020204020204" pitchFamily="34" charset="-122"/>
                <a:ea typeface="微软雅黑" panose="020B0503020204020204" pitchFamily="34" charset="-122"/>
                <a:sym typeface="+mn-ea"/>
              </a:rPr>
              <a:t>元</a:t>
            </a:r>
            <a:endParaRPr lang="en-US" sz="1600" dirty="0">
              <a:solidFill>
                <a:schemeClr val="accent2">
                  <a:lumMod val="10000"/>
                </a:schemeClr>
              </a:solidFill>
            </a:endParaRPr>
          </a:p>
          <a:p>
            <a:endParaRPr lang="en-US" sz="1600" dirty="0">
              <a:solidFill>
                <a:schemeClr val="accent2">
                  <a:lumMod val="10000"/>
                </a:schemeClr>
              </a:solidFill>
            </a:endParaRPr>
          </a:p>
        </p:txBody>
      </p:sp>
      <p:pic>
        <p:nvPicPr>
          <p:cNvPr id="12" name="图片 11" descr="图片包含 游戏机&#10;&#10;描述已自动生成"/>
          <p:cNvPicPr>
            <a:picLocks noChangeAspect="1"/>
          </p:cNvPicPr>
          <p:nvPr/>
        </p:nvPicPr>
        <p:blipFill>
          <a:blip r:embed="rId2">
            <a:extLst>
              <a:ext uri="{BEBA8EAE-BF5A-486C-A8C5-ECC9F3942E4B}">
                <a14:imgProps xmlns:a14="http://schemas.microsoft.com/office/drawing/2010/main">
                  <a14:imgLayer r:embed="rId3">
                    <a14:imgEffect>
                      <a14:backgroundRemoval t="4816" b="97167" l="4000" r="90000">
                        <a14:foregroundMark x1="28545" y1="8782" x2="28545" y2="8782"/>
                        <a14:foregroundMark x1="28364" y1="5382" x2="28364" y2="5382"/>
                        <a14:foregroundMark x1="7273" y1="60623" x2="7273" y2="60623"/>
                        <a14:foregroundMark x1="4000" y1="80170" x2="4000" y2="80170"/>
                        <a14:foregroundMark x1="28182" y1="83853" x2="28182" y2="83853"/>
                        <a14:foregroundMark x1="25636" y1="97167" x2="25636" y2="97167"/>
                        <a14:foregroundMark x1="52909" y1="67139" x2="52909" y2="67139"/>
                        <a14:foregroundMark x1="42000" y1="63456" x2="63636" y2="80170"/>
                        <a14:foregroundMark x1="63636" y1="80170" x2="63818" y2="80737"/>
                        <a14:foregroundMark x1="42727" y1="84986" x2="63273" y2="65722"/>
                        <a14:foregroundMark x1="36182" y1="88385" x2="66727" y2="65439"/>
                        <a14:foregroundMark x1="68364" y1="27479" x2="68364" y2="27479"/>
                        <a14:foregroundMark x1="66909" y1="19263" x2="66182" y2="37110"/>
                        <a14:foregroundMark x1="66182" y1="37110" x2="69636" y2="41076"/>
                        <a14:foregroundMark x1="66182" y1="58640" x2="46364" y2="56091"/>
                        <a14:foregroundMark x1="46364" y1="56091" x2="38727" y2="62606"/>
                        <a14:foregroundMark x1="38727" y1="62606" x2="37273" y2="80453"/>
                        <a14:foregroundMark x1="37273" y1="80453" x2="44909" y2="93201"/>
                        <a14:foregroundMark x1="44909" y1="93201" x2="53636" y2="95184"/>
                        <a14:foregroundMark x1="53636" y1="95184" x2="67818" y2="90085"/>
                        <a14:foregroundMark x1="67818" y1="90085" x2="69455" y2="71388"/>
                        <a14:foregroundMark x1="69455" y1="71388" x2="62364" y2="60907"/>
                        <a14:foregroundMark x1="62364" y1="60907" x2="59818" y2="60340"/>
                        <a14:foregroundMark x1="73636" y1="21246" x2="73636" y2="21246"/>
                        <a14:foregroundMark x1="30182" y1="4816" x2="30182" y2="4816"/>
                        <a14:foregroundMark x1="27455" y1="4816" x2="27455" y2="4816"/>
                        <a14:foregroundMark x1="31818" y1="5099" x2="31818" y2="5099"/>
                        <a14:foregroundMark x1="26000" y1="5382" x2="26000" y2="5382"/>
                        <a14:foregroundMark x1="62000" y1="18697" x2="62000" y2="18697"/>
                        <a14:foregroundMark x1="59091" y1="28329" x2="59091" y2="28329"/>
                        <a14:foregroundMark x1="74909" y1="20963" x2="74909" y2="20963"/>
                        <a14:foregroundMark x1="60545" y1="19547" x2="60545" y2="19547"/>
                        <a14:foregroundMark x1="60000" y1="20397" x2="60000" y2="20397"/>
                        <a14:foregroundMark x1="60182" y1="20113" x2="60182" y2="20113"/>
                        <a14:foregroundMark x1="60000" y1="20397" x2="60000" y2="20397"/>
                        <a14:foregroundMark x1="60000" y1="19547" x2="60000" y2="19547"/>
                        <a14:foregroundMark x1="58909" y1="25779" x2="58909" y2="25779"/>
                        <a14:foregroundMark x1="59455" y1="29745" x2="59455" y2="29745"/>
                        <a14:foregroundMark x1="58909" y1="29178" x2="58909" y2="29178"/>
                        <a14:foregroundMark x1="59273" y1="28329" x2="59273" y2="28329"/>
                        <a14:foregroundMark x1="59455" y1="33711" x2="59455" y2="33711"/>
                        <a14:foregroundMark x1="58000" y1="32861" x2="58000" y2="32861"/>
                        <a14:backgroundMark x1="6000" y1="88385" x2="6000" y2="88385"/>
                        <a14:backgroundMark x1="8000" y1="97734" x2="8000" y2="97734"/>
                        <a14:backgroundMark x1="15455" y1="96317" x2="15455" y2="96317"/>
                        <a14:backgroundMark x1="60182" y1="20113" x2="60182" y2="20113"/>
                        <a14:backgroundMark x1="58545" y1="27762" x2="58545" y2="27762"/>
                        <a14:backgroundMark x1="58545" y1="25779" x2="58545" y2="25779"/>
                        <a14:backgroundMark x1="59091" y1="28895" x2="59091" y2="28895"/>
                        <a14:backgroundMark x1="5091" y1="56091" x2="5091" y2="56091"/>
                        <a14:backgroundMark x1="15455" y1="98867" x2="15455" y2="98867"/>
                        <a14:backgroundMark x1="17818" y1="97734" x2="17818" y2="97734"/>
                        <a14:backgroundMark x1="59455" y1="32295" x2="59455" y2="32295"/>
                        <a14:backgroundMark x1="58364" y1="32578" x2="58364" y2="32578"/>
                        <a14:backgroundMark x1="58000" y1="32578" x2="58000" y2="32578"/>
                        <a14:backgroundMark x1="58727" y1="25496" x2="58727" y2="25496"/>
                        <a14:backgroundMark x1="58727" y1="29745" x2="58727" y2="29745"/>
                      </a14:backgroundRemoval>
                    </a14:imgEffect>
                  </a14:imgLayer>
                </a14:imgProps>
              </a:ext>
              <a:ext uri="{28A0092B-C50C-407E-A947-70E740481C1C}">
                <a14:useLocalDpi xmlns:a14="http://schemas.microsoft.com/office/drawing/2010/main" val="0"/>
              </a:ext>
            </a:extLst>
          </a:blip>
          <a:stretch>
            <a:fillRect/>
          </a:stretch>
        </p:blipFill>
        <p:spPr>
          <a:xfrm>
            <a:off x="6043930" y="2820670"/>
            <a:ext cx="3261995" cy="2093595"/>
          </a:xfrm>
          <a:prstGeom prst="rect">
            <a:avLst/>
          </a:prstGeom>
        </p:spPr>
      </p:pic>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671"/>
                                        </p:tgtEl>
                                        <p:attrNameLst>
                                          <p:attrName>style.visibility</p:attrName>
                                        </p:attrNameLst>
                                      </p:cBhvr>
                                      <p:to>
                                        <p:strVal val="visible"/>
                                      </p:to>
                                    </p:set>
                                    <p:anim calcmode="lin" valueType="num">
                                      <p:cBhvr>
                                        <p:cTn id="7" dur="300" fill="hold"/>
                                        <p:tgtEl>
                                          <p:spTgt spid="1048671"/>
                                        </p:tgtEl>
                                        <p:attrNameLst>
                                          <p:attrName>ppt_w</p:attrName>
                                        </p:attrNameLst>
                                      </p:cBhvr>
                                      <p:tavLst>
                                        <p:tav tm="0">
                                          <p:val>
                                            <p:fltVal val="0"/>
                                          </p:val>
                                        </p:tav>
                                        <p:tav tm="100000">
                                          <p:val>
                                            <p:strVal val="#ppt_w"/>
                                          </p:val>
                                        </p:tav>
                                      </p:tavLst>
                                    </p:anim>
                                    <p:anim calcmode="lin" valueType="num">
                                      <p:cBhvr>
                                        <p:cTn id="8" dur="300" fill="hold"/>
                                        <p:tgtEl>
                                          <p:spTgt spid="1048671"/>
                                        </p:tgtEl>
                                        <p:attrNameLst>
                                          <p:attrName>ppt_h</p:attrName>
                                        </p:attrNameLst>
                                      </p:cBhvr>
                                      <p:tavLst>
                                        <p:tav tm="0">
                                          <p:val>
                                            <p:fltVal val="0"/>
                                          </p:val>
                                        </p:tav>
                                        <p:tav tm="100000">
                                          <p:val>
                                            <p:strVal val="#ppt_h"/>
                                          </p:val>
                                        </p:tav>
                                      </p:tavLst>
                                    </p:anim>
                                    <p:animEffect transition="in" filter="fade">
                                      <p:cBhvr>
                                        <p:cTn id="9" dur="300"/>
                                        <p:tgtEl>
                                          <p:spTgt spid="1048671"/>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48670"/>
                                        </p:tgtEl>
                                        <p:attrNameLst>
                                          <p:attrName>style.visibility</p:attrName>
                                        </p:attrNameLst>
                                      </p:cBhvr>
                                      <p:to>
                                        <p:strVal val="visible"/>
                                      </p:to>
                                    </p:set>
                                    <p:anim calcmode="lin" valueType="num">
                                      <p:cBhvr>
                                        <p:cTn id="13" dur="400" fill="hold"/>
                                        <p:tgtEl>
                                          <p:spTgt spid="1048670"/>
                                        </p:tgtEl>
                                        <p:attrNameLst>
                                          <p:attrName>ppt_x</p:attrName>
                                        </p:attrNameLst>
                                      </p:cBhvr>
                                      <p:tavLst>
                                        <p:tav tm="0">
                                          <p:val>
                                            <p:strVal val="#ppt_x"/>
                                          </p:val>
                                        </p:tav>
                                        <p:tav tm="50000">
                                          <p:val>
                                            <p:strVal val="#ppt_x+.1"/>
                                          </p:val>
                                        </p:tav>
                                        <p:tav tm="100000">
                                          <p:val>
                                            <p:strVal val="#ppt_x"/>
                                          </p:val>
                                        </p:tav>
                                      </p:tavLst>
                                    </p:anim>
                                    <p:anim calcmode="lin" valueType="num">
                                      <p:cBhvr>
                                        <p:cTn id="14" dur="400" fill="hold"/>
                                        <p:tgtEl>
                                          <p:spTgt spid="1048670"/>
                                        </p:tgtEl>
                                        <p:attrNameLst>
                                          <p:attrName>ppt_y</p:attrName>
                                        </p:attrNameLst>
                                      </p:cBhvr>
                                      <p:tavLst>
                                        <p:tav tm="0">
                                          <p:val>
                                            <p:strVal val="#ppt_y"/>
                                          </p:val>
                                        </p:tav>
                                        <p:tav tm="100000">
                                          <p:val>
                                            <p:strVal val="#ppt_y"/>
                                          </p:val>
                                        </p:tav>
                                      </p:tavLst>
                                    </p:anim>
                                    <p:anim calcmode="lin" valueType="num">
                                      <p:cBhvr>
                                        <p:cTn id="15" dur="400" fill="hold"/>
                                        <p:tgtEl>
                                          <p:spTgt spid="1048670"/>
                                        </p:tgtEl>
                                        <p:attrNameLst>
                                          <p:attrName>ppt_h</p:attrName>
                                        </p:attrNameLst>
                                      </p:cBhvr>
                                      <p:tavLst>
                                        <p:tav tm="0">
                                          <p:val>
                                            <p:strVal val="#ppt_h/10"/>
                                          </p:val>
                                        </p:tav>
                                        <p:tav tm="50000">
                                          <p:val>
                                            <p:strVal val="#ppt_h+.01"/>
                                          </p:val>
                                        </p:tav>
                                        <p:tav tm="100000">
                                          <p:val>
                                            <p:strVal val="#ppt_h"/>
                                          </p:val>
                                        </p:tav>
                                      </p:tavLst>
                                    </p:anim>
                                    <p:anim calcmode="lin" valueType="num">
                                      <p:cBhvr>
                                        <p:cTn id="16" dur="400" fill="hold"/>
                                        <p:tgtEl>
                                          <p:spTgt spid="1048670"/>
                                        </p:tgtEl>
                                        <p:attrNameLst>
                                          <p:attrName>ppt_w</p:attrName>
                                        </p:attrNameLst>
                                      </p:cBhvr>
                                      <p:tavLst>
                                        <p:tav tm="0">
                                          <p:val>
                                            <p:strVal val="#ppt_w/10"/>
                                          </p:val>
                                        </p:tav>
                                        <p:tav tm="50000">
                                          <p:val>
                                            <p:strVal val="#ppt_w+.01"/>
                                          </p:val>
                                        </p:tav>
                                        <p:tav tm="100000">
                                          <p:val>
                                            <p:strVal val="#ppt_w"/>
                                          </p:val>
                                        </p:tav>
                                      </p:tavLst>
                                    </p:anim>
                                    <p:animEffect transition="in" filter="fade">
                                      <p:cBhvr>
                                        <p:cTn id="17" dur="400" tmFilter="0,0; .5, 1; 1, 1"/>
                                        <p:tgtEl>
                                          <p:spTgt spid="1048670"/>
                                        </p:tgtEl>
                                      </p:cBhvr>
                                    </p:animEffect>
                                  </p:childTnLst>
                                </p:cTn>
                              </p:par>
                            </p:childTnLst>
                          </p:cTn>
                        </p:par>
                        <p:par>
                          <p:cTn id="18" fill="hold">
                            <p:stCondLst>
                              <p:cond delay="819"/>
                            </p:stCondLst>
                            <p:childTnLst>
                              <p:par>
                                <p:cTn id="19" presetID="53" presetClass="entr" presetSubtype="16" fill="hold" grpId="0" nodeType="afterEffect">
                                  <p:stCondLst>
                                    <p:cond delay="0"/>
                                  </p:stCondLst>
                                  <p:childTnLst>
                                    <p:set>
                                      <p:cBhvr>
                                        <p:cTn id="20" dur="1" fill="hold">
                                          <p:stCondLst>
                                            <p:cond delay="0"/>
                                          </p:stCondLst>
                                        </p:cTn>
                                        <p:tgtEl>
                                          <p:spTgt spid="1048672"/>
                                        </p:tgtEl>
                                        <p:attrNameLst>
                                          <p:attrName>style.visibility</p:attrName>
                                        </p:attrNameLst>
                                      </p:cBhvr>
                                      <p:to>
                                        <p:strVal val="visible"/>
                                      </p:to>
                                    </p:set>
                                    <p:anim calcmode="lin" valueType="num">
                                      <p:cBhvr>
                                        <p:cTn id="21" dur="500" fill="hold"/>
                                        <p:tgtEl>
                                          <p:spTgt spid="1048672"/>
                                        </p:tgtEl>
                                        <p:attrNameLst>
                                          <p:attrName>ppt_w</p:attrName>
                                        </p:attrNameLst>
                                      </p:cBhvr>
                                      <p:tavLst>
                                        <p:tav tm="0">
                                          <p:val>
                                            <p:fltVal val="0"/>
                                          </p:val>
                                        </p:tav>
                                        <p:tav tm="100000">
                                          <p:val>
                                            <p:strVal val="#ppt_w"/>
                                          </p:val>
                                        </p:tav>
                                      </p:tavLst>
                                    </p:anim>
                                    <p:anim calcmode="lin" valueType="num">
                                      <p:cBhvr>
                                        <p:cTn id="22" dur="500" fill="hold"/>
                                        <p:tgtEl>
                                          <p:spTgt spid="1048672"/>
                                        </p:tgtEl>
                                        <p:attrNameLst>
                                          <p:attrName>ppt_h</p:attrName>
                                        </p:attrNameLst>
                                      </p:cBhvr>
                                      <p:tavLst>
                                        <p:tav tm="0">
                                          <p:val>
                                            <p:fltVal val="0"/>
                                          </p:val>
                                        </p:tav>
                                        <p:tav tm="100000">
                                          <p:val>
                                            <p:strVal val="#ppt_h"/>
                                          </p:val>
                                        </p:tav>
                                      </p:tavLst>
                                    </p:anim>
                                    <p:animEffect transition="in" filter="fade">
                                      <p:cBhvr>
                                        <p:cTn id="23" dur="500"/>
                                        <p:tgtEl>
                                          <p:spTgt spid="1048672"/>
                                        </p:tgtEl>
                                      </p:cBhvr>
                                    </p:animEffect>
                                  </p:childTnLst>
                                </p:cTn>
                              </p:par>
                            </p:childTnLst>
                          </p:cTn>
                        </p:par>
                        <p:par>
                          <p:cTn id="24" fill="hold">
                            <p:stCondLst>
                              <p:cond delay="1319"/>
                            </p:stCondLst>
                            <p:childTnLst>
                              <p:par>
                                <p:cTn id="25" presetID="22" presetClass="entr" presetSubtype="2" fill="hold" grpId="0" nodeType="afterEffect">
                                  <p:stCondLst>
                                    <p:cond delay="0"/>
                                  </p:stCondLst>
                                  <p:childTnLst>
                                    <p:set>
                                      <p:cBhvr>
                                        <p:cTn id="26" dur="1" fill="hold">
                                          <p:stCondLst>
                                            <p:cond delay="0"/>
                                          </p:stCondLst>
                                        </p:cTn>
                                        <p:tgtEl>
                                          <p:spTgt spid="1048674"/>
                                        </p:tgtEl>
                                        <p:attrNameLst>
                                          <p:attrName>style.visibility</p:attrName>
                                        </p:attrNameLst>
                                      </p:cBhvr>
                                      <p:to>
                                        <p:strVal val="visible"/>
                                      </p:to>
                                    </p:set>
                                    <p:animEffect transition="in" filter="wipe(right)">
                                      <p:cBhvr>
                                        <p:cTn id="27" dur="500"/>
                                        <p:tgtEl>
                                          <p:spTgt spid="1048674"/>
                                        </p:tgtEl>
                                      </p:cBhvr>
                                    </p:animEffect>
                                  </p:childTnLst>
                                </p:cTn>
                              </p:par>
                            </p:childTnLst>
                          </p:cTn>
                        </p:par>
                        <p:par>
                          <p:cTn id="28" fill="hold">
                            <p:stCondLst>
                              <p:cond delay="1819"/>
                            </p:stCondLst>
                            <p:childTnLst>
                              <p:par>
                                <p:cTn id="29" presetID="22" presetClass="entr" presetSubtype="2" fill="hold" grpId="0" nodeType="afterEffect">
                                  <p:stCondLst>
                                    <p:cond delay="0"/>
                                  </p:stCondLst>
                                  <p:childTnLst>
                                    <p:set>
                                      <p:cBhvr>
                                        <p:cTn id="30" dur="1" fill="hold">
                                          <p:stCondLst>
                                            <p:cond delay="0"/>
                                          </p:stCondLst>
                                        </p:cTn>
                                        <p:tgtEl>
                                          <p:spTgt spid="1048677"/>
                                        </p:tgtEl>
                                        <p:attrNameLst>
                                          <p:attrName>style.visibility</p:attrName>
                                        </p:attrNameLst>
                                      </p:cBhvr>
                                      <p:to>
                                        <p:strVal val="visible"/>
                                      </p:to>
                                    </p:set>
                                    <p:animEffect transition="in" filter="wipe(right)">
                                      <p:cBhvr>
                                        <p:cTn id="31" dur="500"/>
                                        <p:tgtEl>
                                          <p:spTgt spid="1048677"/>
                                        </p:tgtEl>
                                      </p:cBhvr>
                                    </p:animEffect>
                                  </p:childTnLst>
                                </p:cTn>
                              </p:par>
                            </p:childTnLst>
                          </p:cTn>
                        </p:par>
                        <p:par>
                          <p:cTn id="32" fill="hold">
                            <p:stCondLst>
                              <p:cond delay="2319"/>
                            </p:stCondLst>
                            <p:childTnLst>
                              <p:par>
                                <p:cTn id="33" presetID="10" presetClass="entr" presetSubtype="0" fill="hold" grpId="0" nodeType="afterEffect">
                                  <p:stCondLst>
                                    <p:cond delay="0"/>
                                  </p:stCondLst>
                                  <p:childTnLst>
                                    <p:set>
                                      <p:cBhvr>
                                        <p:cTn id="34" dur="1" fill="hold">
                                          <p:stCondLst>
                                            <p:cond delay="0"/>
                                          </p:stCondLst>
                                        </p:cTn>
                                        <p:tgtEl>
                                          <p:spTgt spid="1048679"/>
                                        </p:tgtEl>
                                        <p:attrNameLst>
                                          <p:attrName>style.visibility</p:attrName>
                                        </p:attrNameLst>
                                      </p:cBhvr>
                                      <p:to>
                                        <p:strVal val="visible"/>
                                      </p:to>
                                    </p:set>
                                    <p:animEffect transition="in" filter="fade">
                                      <p:cBhvr>
                                        <p:cTn id="35" dur="500"/>
                                        <p:tgtEl>
                                          <p:spTgt spid="1048679"/>
                                        </p:tgtEl>
                                      </p:cBhvr>
                                    </p:animEffect>
                                  </p:childTnLst>
                                </p:cTn>
                              </p:par>
                            </p:childTnLst>
                          </p:cTn>
                        </p:par>
                        <p:par>
                          <p:cTn id="36" fill="hold">
                            <p:stCondLst>
                              <p:cond delay="2819"/>
                            </p:stCondLst>
                            <p:childTnLst>
                              <p:par>
                                <p:cTn id="37" presetID="10" presetClass="entr" presetSubtype="0" fill="hold" grpId="0" nodeType="afterEffect">
                                  <p:stCondLst>
                                    <p:cond delay="0"/>
                                  </p:stCondLst>
                                  <p:childTnLst>
                                    <p:set>
                                      <p:cBhvr>
                                        <p:cTn id="38" dur="1" fill="hold">
                                          <p:stCondLst>
                                            <p:cond delay="0"/>
                                          </p:stCondLst>
                                        </p:cTn>
                                        <p:tgtEl>
                                          <p:spTgt spid="1048680"/>
                                        </p:tgtEl>
                                        <p:attrNameLst>
                                          <p:attrName>style.visibility</p:attrName>
                                        </p:attrNameLst>
                                      </p:cBhvr>
                                      <p:to>
                                        <p:strVal val="visible"/>
                                      </p:to>
                                    </p:set>
                                    <p:animEffect transition="in" filter="fade">
                                      <p:cBhvr>
                                        <p:cTn id="39" dur="500"/>
                                        <p:tgtEl>
                                          <p:spTgt spid="10486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70" grpId="0"/>
      <p:bldP spid="1048672" grpId="0" animBg="1"/>
      <p:bldP spid="1048674" grpId="0" bldLvl="0" animBg="1"/>
      <p:bldP spid="1048677" grpId="0" bldLvl="0" animBg="1"/>
      <p:bldP spid="1048679" grpId="0" animBg="1"/>
      <p:bldP spid="1048680"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8754"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755" name="TextBox 31"/>
          <p:cNvSpPr txBox="1"/>
          <p:nvPr/>
        </p:nvSpPr>
        <p:spPr>
          <a:xfrm>
            <a:off x="698500" y="96838"/>
            <a:ext cx="5208588" cy="521970"/>
          </a:xfrm>
          <a:prstGeom prst="rect">
            <a:avLst/>
          </a:prstGeom>
          <a:noFill/>
          <a:ln w="9525">
            <a:noFill/>
          </a:ln>
        </p:spPr>
        <p:txBody>
          <a:bodyPr>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案件疑点</a:t>
            </a:r>
          </a:p>
        </p:txBody>
      </p:sp>
      <p:sp>
        <p:nvSpPr>
          <p:cNvPr id="1048756" name="Freeform 5"/>
          <p:cNvSpPr>
            <a:spLocks noEditPoints="1"/>
          </p:cNvSpPr>
          <p:nvPr/>
        </p:nvSpPr>
        <p:spPr>
          <a:xfrm>
            <a:off x="204788" y="112713"/>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757" name="TextBox 23"/>
          <p:cNvSpPr txBox="1"/>
          <p:nvPr/>
        </p:nvSpPr>
        <p:spPr>
          <a:xfrm>
            <a:off x="4411350" y="213472"/>
            <a:ext cx="3777077" cy="839470"/>
          </a:xfrm>
          <a:prstGeom prst="rect">
            <a:avLst/>
          </a:prstGeom>
          <a:noFill/>
        </p:spPr>
        <p:txBody>
          <a:bodyPr wrap="square" rtlCol="0">
            <a:spAutoFit/>
          </a:bodyPr>
          <a:lstStyle/>
          <a:p>
            <a:pPr latinLnBrk="1">
              <a:lnSpc>
                <a:spcPct val="116000"/>
              </a:lnSpc>
            </a:pP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杨某某去往案发现场的时间和呼格吉勒图具有的作案时间存在无法合理排除的矛盾，不符合逻辑。</a:t>
            </a:r>
            <a:endParaRPr lang="zh-CN" altLang="en-US" sz="1400" dirty="0">
              <a:solidFill>
                <a:schemeClr val="accent2">
                  <a:lumMod val="10000"/>
                </a:schemeClr>
              </a:solidFill>
              <a:latin typeface="微软雅黑" panose="020B0503020204020204" pitchFamily="34" charset="-122"/>
              <a:ea typeface="微软雅黑" panose="020B0503020204020204" pitchFamily="34" charset="-122"/>
              <a:cs typeface="+mn-cs"/>
              <a:sym typeface="+mn-ea"/>
            </a:endParaRPr>
          </a:p>
        </p:txBody>
      </p:sp>
      <p:sp>
        <p:nvSpPr>
          <p:cNvPr id="1048758" name="TextBox 24"/>
          <p:cNvSpPr txBox="1"/>
          <p:nvPr/>
        </p:nvSpPr>
        <p:spPr>
          <a:xfrm>
            <a:off x="4411350" y="1268706"/>
            <a:ext cx="3955577" cy="1383665"/>
          </a:xfrm>
          <a:prstGeom prst="rect">
            <a:avLst/>
          </a:prstGeom>
          <a:noFill/>
        </p:spPr>
        <p:txBody>
          <a:bodyPr wrap="square" rtlCol="0">
            <a:spAutoFit/>
          </a:bodyPr>
          <a:lstStyle/>
          <a:p>
            <a:pPr algn="just" defTabSz="685165" rtl="0"/>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呼格吉勒图对实施犯罪行为的手段、情节等有关供述，细节不断变化，难以确定，存在无法合理排除的矛盾。没有直接的书证、物证、检验鉴定等证据证实呼格吉勒图作案。认定杨某某因呼格吉勒图扼颈致窒息死亡的事实不清，证据不足</a:t>
            </a:r>
            <a:endParaRPr lang="en-US" sz="1400" dirty="0">
              <a:solidFill>
                <a:schemeClr val="accent2">
                  <a:lumMod val="10000"/>
                </a:schemeClr>
              </a:solidFill>
            </a:endParaRPr>
          </a:p>
          <a:p>
            <a:pPr algn="just" defTabSz="685165" rtl="0"/>
            <a:endParaRPr lang="en-US" altLang="en-US" sz="1400" dirty="0">
              <a:solidFill>
                <a:schemeClr val="accent2">
                  <a:lumMod val="10000"/>
                </a:schemeClr>
              </a:solidFill>
              <a:latin typeface="+mn-ea"/>
              <a:ea typeface="+mn-ea"/>
              <a:cs typeface="+mn-cs"/>
            </a:endParaRPr>
          </a:p>
        </p:txBody>
      </p:sp>
      <p:sp>
        <p:nvSpPr>
          <p:cNvPr id="1048759" name="TextBox 25"/>
          <p:cNvSpPr txBox="1"/>
          <p:nvPr/>
        </p:nvSpPr>
        <p:spPr>
          <a:xfrm>
            <a:off x="4411350" y="2720509"/>
            <a:ext cx="3955577" cy="737235"/>
          </a:xfrm>
          <a:prstGeom prst="rect">
            <a:avLst/>
          </a:prstGeom>
          <a:noFill/>
        </p:spPr>
        <p:txBody>
          <a:bodyPr wrap="square" rtlCol="0">
            <a:spAutoFit/>
          </a:bodyPr>
          <a:lstStyle/>
          <a:p>
            <a:pPr algn="just" defTabSz="685165" rtl="0"/>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呼格吉勒图关于杨某某衣着、体貌、口音特征的供述与客观事实存在矛盾，不符合常理</a:t>
            </a:r>
            <a:endParaRPr lang="en-US" sz="1400" dirty="0">
              <a:solidFill>
                <a:schemeClr val="accent2">
                  <a:lumMod val="10000"/>
                </a:schemeClr>
              </a:solidFill>
              <a:latin typeface="微软雅黑" panose="020B0503020204020204" pitchFamily="34" charset="-122"/>
              <a:ea typeface="微软雅黑" panose="020B0503020204020204" pitchFamily="34" charset="-122"/>
            </a:endParaRPr>
          </a:p>
          <a:p>
            <a:pPr algn="just" defTabSz="685165" rtl="0"/>
            <a:endParaRPr lang="en-US" altLang="en-US" sz="1400" dirty="0">
              <a:solidFill>
                <a:schemeClr val="accent2">
                  <a:lumMod val="10000"/>
                </a:schemeClr>
              </a:solidFill>
              <a:latin typeface="微软雅黑" panose="020B0503020204020204" pitchFamily="34" charset="-122"/>
              <a:ea typeface="微软雅黑" panose="020B0503020204020204" pitchFamily="34" charset="-122"/>
              <a:cs typeface="+mn-cs"/>
            </a:endParaRPr>
          </a:p>
        </p:txBody>
      </p:sp>
      <p:sp>
        <p:nvSpPr>
          <p:cNvPr id="1048760" name="TextBox 26"/>
          <p:cNvSpPr txBox="1"/>
          <p:nvPr/>
        </p:nvSpPr>
        <p:spPr>
          <a:xfrm>
            <a:off x="4411350" y="3671972"/>
            <a:ext cx="3955577" cy="1089025"/>
          </a:xfrm>
          <a:prstGeom prst="rect">
            <a:avLst/>
          </a:prstGeom>
          <a:noFill/>
        </p:spPr>
        <p:txBody>
          <a:bodyPr wrap="square" rtlCol="0">
            <a:spAutoFit/>
          </a:bodyPr>
          <a:lstStyle/>
          <a:p>
            <a:pPr latinLnBrk="1">
              <a:lnSpc>
                <a:spcPct val="116000"/>
              </a:lnSpc>
            </a:pP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杨某某血型与呼格吉勒图指甲缝中附着物血型鉴定一致，但血型鉴定不具有唯一性和科学性，呼格吉勒图指甲缝内附着物为Ｏ型人血，难以认定就是杨某某的血迹。</a:t>
            </a:r>
            <a:endParaRPr lang="zh-CN" altLang="en-US" sz="1400" dirty="0">
              <a:solidFill>
                <a:schemeClr val="accent2">
                  <a:lumMod val="10000"/>
                </a:schemeClr>
              </a:solidFill>
              <a:latin typeface="微软雅黑" panose="020B0503020204020204" pitchFamily="34" charset="-122"/>
              <a:ea typeface="微软雅黑" panose="020B0503020204020204" pitchFamily="34" charset="-122"/>
              <a:cs typeface="+mn-cs"/>
              <a:sym typeface="+mn-ea"/>
            </a:endParaRPr>
          </a:p>
        </p:txBody>
      </p:sp>
      <p:sp>
        <p:nvSpPr>
          <p:cNvPr id="1048762" name="Oval 10"/>
          <p:cNvSpPr>
            <a:spLocks noChangeArrowheads="1"/>
          </p:cNvSpPr>
          <p:nvPr/>
        </p:nvSpPr>
        <p:spPr bwMode="auto">
          <a:xfrm>
            <a:off x="3899647" y="218988"/>
            <a:ext cx="399842" cy="39984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800" b="1" dirty="0">
                <a:solidFill>
                  <a:schemeClr val="accent2"/>
                </a:solidFill>
                <a:latin typeface="+mj-ea"/>
                <a:ea typeface="+mj-ea"/>
                <a:cs typeface="+mn-cs"/>
              </a:rPr>
              <a:t>1</a:t>
            </a:r>
            <a:endParaRPr lang="zh-CN" altLang="en-US" sz="1800" b="1" dirty="0">
              <a:solidFill>
                <a:schemeClr val="accent2"/>
              </a:solidFill>
              <a:latin typeface="+mj-ea"/>
              <a:ea typeface="+mj-ea"/>
              <a:cs typeface="+mn-cs"/>
            </a:endParaRPr>
          </a:p>
        </p:txBody>
      </p:sp>
      <p:sp>
        <p:nvSpPr>
          <p:cNvPr id="1048764" name="Oval 12"/>
          <p:cNvSpPr>
            <a:spLocks noChangeArrowheads="1"/>
          </p:cNvSpPr>
          <p:nvPr/>
        </p:nvSpPr>
        <p:spPr bwMode="auto">
          <a:xfrm>
            <a:off x="3898377" y="3672322"/>
            <a:ext cx="401032" cy="39865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800" b="1" dirty="0">
                <a:solidFill>
                  <a:schemeClr val="accent2"/>
                </a:solidFill>
                <a:latin typeface="+mj-ea"/>
                <a:ea typeface="+mj-ea"/>
                <a:cs typeface="+mn-cs"/>
              </a:rPr>
              <a:t>4</a:t>
            </a:r>
            <a:endParaRPr lang="zh-CN" altLang="en-US" sz="1800" b="1" dirty="0">
              <a:solidFill>
                <a:schemeClr val="accent2"/>
              </a:solidFill>
              <a:latin typeface="+mj-ea"/>
              <a:ea typeface="+mj-ea"/>
              <a:cs typeface="+mn-cs"/>
            </a:endParaRPr>
          </a:p>
        </p:txBody>
      </p:sp>
      <p:sp>
        <p:nvSpPr>
          <p:cNvPr id="1048765" name="Oval 13"/>
          <p:cNvSpPr>
            <a:spLocks noChangeArrowheads="1"/>
          </p:cNvSpPr>
          <p:nvPr/>
        </p:nvSpPr>
        <p:spPr bwMode="auto">
          <a:xfrm>
            <a:off x="3900917" y="1268975"/>
            <a:ext cx="401032" cy="39984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800" b="1" dirty="0">
                <a:solidFill>
                  <a:schemeClr val="accent2"/>
                </a:solidFill>
                <a:latin typeface="+mj-ea"/>
                <a:ea typeface="+mj-ea"/>
                <a:cs typeface="+mn-cs"/>
              </a:rPr>
              <a:t>2</a:t>
            </a:r>
            <a:endParaRPr lang="zh-CN" altLang="en-US" sz="1800" b="1" dirty="0">
              <a:solidFill>
                <a:schemeClr val="accent2"/>
              </a:solidFill>
              <a:latin typeface="+mj-ea"/>
              <a:ea typeface="+mj-ea"/>
              <a:cs typeface="+mn-cs"/>
            </a:endParaRPr>
          </a:p>
        </p:txBody>
      </p:sp>
      <p:sp>
        <p:nvSpPr>
          <p:cNvPr id="1048766" name="Oval 14"/>
          <p:cNvSpPr>
            <a:spLocks noChangeArrowheads="1"/>
          </p:cNvSpPr>
          <p:nvPr/>
        </p:nvSpPr>
        <p:spPr bwMode="auto">
          <a:xfrm>
            <a:off x="3902187" y="2720349"/>
            <a:ext cx="399842" cy="39865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800" b="1" dirty="0">
                <a:solidFill>
                  <a:schemeClr val="accent2"/>
                </a:solidFill>
                <a:latin typeface="+mj-ea"/>
                <a:ea typeface="+mj-ea"/>
                <a:cs typeface="+mn-cs"/>
              </a:rPr>
              <a:t>3</a:t>
            </a:r>
            <a:endParaRPr lang="zh-CN" altLang="en-US" sz="1800" b="1" dirty="0">
              <a:solidFill>
                <a:schemeClr val="accent2"/>
              </a:solidFill>
              <a:latin typeface="+mj-ea"/>
              <a:ea typeface="+mj-ea"/>
              <a:cs typeface="+mn-cs"/>
            </a:endParaRPr>
          </a:p>
        </p:txBody>
      </p:sp>
      <p:sp>
        <p:nvSpPr>
          <p:cNvPr id="1048769" name="Oval 9"/>
          <p:cNvSpPr/>
          <p:nvPr/>
        </p:nvSpPr>
        <p:spPr>
          <a:xfrm>
            <a:off x="2676031" y="349718"/>
            <a:ext cx="740183" cy="740183"/>
          </a:xfrm>
          <a:prstGeom prst="ellipse">
            <a:avLst/>
          </a:prstGeom>
          <a:solidFill>
            <a:srgbClr val="922E17"/>
          </a:solidFill>
          <a:ln w="9525">
            <a:noFill/>
          </a:ln>
        </p:spPr>
        <p:txBody>
          <a:bodyPr/>
          <a:lstStyle/>
          <a:p>
            <a:pPr lvl="0" eaLnBrk="1" hangingPunct="1"/>
            <a:endParaRPr lang="zh-CN" altLang="en-US" sz="1010" dirty="0">
              <a:solidFill>
                <a:schemeClr val="accent1"/>
              </a:solidFill>
            </a:endParaRPr>
          </a:p>
        </p:txBody>
      </p:sp>
      <p:sp>
        <p:nvSpPr>
          <p:cNvPr id="1048770" name="TextBox 38"/>
          <p:cNvSpPr txBox="1"/>
          <p:nvPr/>
        </p:nvSpPr>
        <p:spPr>
          <a:xfrm>
            <a:off x="2728782" y="458828"/>
            <a:ext cx="634273" cy="521970"/>
          </a:xfrm>
          <a:prstGeom prst="rect">
            <a:avLst/>
          </a:prstGeom>
          <a:noFill/>
        </p:spPr>
        <p:txBody>
          <a:bodyPr wrap="square" rtlCol="0">
            <a:spAutoFit/>
          </a:bodyPr>
          <a:lstStyle/>
          <a:p>
            <a:pPr algn="ctr" defTabSz="685165" rtl="0"/>
            <a:r>
              <a:rPr lang="zh-CN" altLang="en-US" sz="1400" b="1" dirty="0">
                <a:solidFill>
                  <a:schemeClr val="accent2"/>
                </a:solidFill>
                <a:latin typeface="+mn-ea"/>
                <a:ea typeface="+mn-ea"/>
                <a:cs typeface="+mn-cs"/>
              </a:rPr>
              <a:t>四个疑点</a:t>
            </a:r>
          </a:p>
        </p:txBody>
      </p:sp>
      <p:pic>
        <p:nvPicPr>
          <p:cNvPr id="12" name="图片 11" descr="图片包含 游戏机&#10;&#10;描述已自动生成"/>
          <p:cNvPicPr>
            <a:picLocks noChangeAspect="1"/>
          </p:cNvPicPr>
          <p:nvPr/>
        </p:nvPicPr>
        <p:blipFill>
          <a:blip r:embed="rId2">
            <a:extLst>
              <a:ext uri="{BEBA8EAE-BF5A-486C-A8C5-ECC9F3942E4B}">
                <a14:imgProps xmlns:a14="http://schemas.microsoft.com/office/drawing/2010/main">
                  <a14:imgLayer r:embed="rId3">
                    <a14:imgEffect>
                      <a14:backgroundRemoval t="10000" b="90667" l="5750" r="96500">
                        <a14:foregroundMark x1="7000" y1="28833" x2="0" y2="65833"/>
                        <a14:foregroundMark x1="0" y1="65833" x2="5000" y2="74167"/>
                        <a14:foregroundMark x1="5000" y1="74167" x2="5941" y2="87461"/>
                        <a14:foregroundMark x1="34000" y1="92500" x2="60500" y2="72333"/>
                        <a14:foregroundMark x1="60500" y1="72333" x2="96250" y2="84667"/>
                        <a14:foregroundMark x1="96250" y1="84667" x2="99750" y2="35833"/>
                        <a14:foregroundMark x1="99750" y1="35833" x2="98443" y2="32659"/>
                        <a14:foregroundMark x1="77290" y1="21192" x2="75750" y2="21333"/>
                        <a14:foregroundMark x1="87397" y1="20268" x2="80342" y2="20913"/>
                        <a14:foregroundMark x1="73544" y1="16080" x2="72250" y2="13000"/>
                        <a14:foregroundMark x1="75750" y1="21333" x2="75426" y2="20562"/>
                        <a14:foregroundMark x1="62183" y1="9716" x2="60500" y2="9167"/>
                        <a14:foregroundMark x1="72250" y1="13000" x2="71455" y2="12741"/>
                        <a14:foregroundMark x1="60500" y1="9167" x2="56245" y2="9440"/>
                        <a14:foregroundMark x1="41672" y1="7380" x2="36750" y2="5167"/>
                        <a14:foregroundMark x1="36750" y1="5167" x2="32500" y2="13500"/>
                        <a14:foregroundMark x1="32500" y1="13500" x2="24111" y2="8453"/>
                        <a14:foregroundMark x1="20312" y1="10286" x2="17000" y2="15333"/>
                        <a14:foregroundMark x1="17000" y1="15333" x2="15666" y2="23336"/>
                        <a14:foregroundMark x1="7665" y1="27949" x2="5750" y2="28833"/>
                        <a14:foregroundMark x1="11312" y1="30538" x2="14250" y2="48167"/>
                        <a14:foregroundMark x1="19500" y1="47333" x2="25250" y2="67000"/>
                        <a14:foregroundMark x1="7500" y1="66167" x2="22000" y2="82167"/>
                        <a14:foregroundMark x1="28500" y1="69667" x2="30500" y2="83833"/>
                        <a14:foregroundMark x1="35500" y1="80500" x2="29500" y2="90500"/>
                        <a14:foregroundMark x1="29500" y1="90500" x2="28500" y2="90833"/>
                        <a14:foregroundMark x1="23000" y1="88167" x2="15500" y2="88000"/>
                        <a14:foregroundMark x1="39000" y1="77833" x2="33750" y2="77667"/>
                        <a14:foregroundMark x1="25500" y1="86833" x2="18250" y2="67000"/>
                        <a14:foregroundMark x1="18250" y1="67000" x2="31500" y2="72833"/>
                        <a14:foregroundMark x1="31500" y1="72833" x2="40250" y2="80833"/>
                        <a14:foregroundMark x1="40250" y1="80833" x2="36000" y2="88833"/>
                        <a14:foregroundMark x1="22250" y1="85167" x2="21250" y2="85333"/>
                        <a14:foregroundMark x1="20500" y1="84000" x2="20500" y2="84000"/>
                        <a14:foregroundMark x1="24250" y1="85833" x2="24250" y2="85833"/>
                        <a14:foregroundMark x1="25000" y1="84167" x2="17500" y2="82000"/>
                        <a14:foregroundMark x1="18250" y1="64333" x2="18250" y2="65167"/>
                        <a14:foregroundMark x1="20500" y1="64167" x2="20750" y2="63833"/>
                        <a14:foregroundMark x1="20250" y1="64000" x2="19500" y2="65500"/>
                        <a14:foregroundMark x1="15750" y1="66500" x2="20750" y2="68667"/>
                        <a14:foregroundMark x1="83000" y1="19000" x2="83000" y2="19000"/>
                        <a14:foregroundMark x1="82000" y1="23667" x2="85250" y2="28000"/>
                        <a14:foregroundMark x1="84500" y1="24333" x2="96250" y2="42667"/>
                        <a14:foregroundMark x1="96250" y1="42667" x2="96500" y2="42667"/>
                        <a14:backgroundMark x1="4500" y1="88500" x2="16250" y2="92667"/>
                        <a14:backgroundMark x1="16250" y1="92667" x2="29250" y2="94167"/>
                        <a14:backgroundMark x1="29250" y1="94167" x2="32750" y2="94000"/>
                        <a14:backgroundMark x1="15500" y1="91667" x2="16250" y2="91667"/>
                        <a14:backgroundMark x1="97750" y1="27167" x2="98250" y2="32667"/>
                        <a14:backgroundMark x1="90000" y1="21833" x2="98750" y2="30667"/>
                        <a14:backgroundMark x1="98750" y1="30667" x2="97750" y2="32167"/>
                        <a14:backgroundMark x1="88250" y1="20833" x2="88250" y2="20833"/>
                        <a14:backgroundMark x1="88500" y1="21333" x2="88500" y2="20000"/>
                        <a14:backgroundMark x1="88750" y1="22167" x2="88000" y2="20500"/>
                        <a14:backgroundMark x1="90500" y1="21000" x2="89750" y2="21500"/>
                        <a14:backgroundMark x1="54250" y1="11833" x2="54250" y2="11833"/>
                        <a14:backgroundMark x1="49000" y1="9333" x2="51750" y2="11833"/>
                        <a14:backgroundMark x1="11250" y1="25333" x2="15500" y2="28500"/>
                        <a14:backgroundMark x1="64250" y1="12167" x2="64250" y2="12167"/>
                        <a14:backgroundMark x1="65250" y1="11167" x2="64250" y2="12833"/>
                        <a14:backgroundMark x1="65250" y1="10833" x2="64250" y2="14167"/>
                        <a14:backgroundMark x1="62250" y1="9667" x2="64750" y2="10500"/>
                        <a14:backgroundMark x1="64750" y1="10167" x2="66000" y2="10833"/>
                        <a14:backgroundMark x1="22500" y1="7167" x2="24750" y2="8000"/>
                        <a14:backgroundMark x1="42000" y1="7167" x2="53000" y2="12167"/>
                        <a14:backgroundMark x1="75750" y1="16833" x2="76750" y2="17167"/>
                        <a14:backgroundMark x1="77250" y1="17333" x2="74750" y2="20333"/>
                      </a14:backgroundRemoval>
                    </a14:imgEffect>
                  </a14:imgLayer>
                </a14:imgProps>
              </a:ext>
              <a:ext uri="{28A0092B-C50C-407E-A947-70E740481C1C}">
                <a14:useLocalDpi xmlns:a14="http://schemas.microsoft.com/office/drawing/2010/main" val="0"/>
              </a:ext>
            </a:extLst>
          </a:blip>
          <a:stretch>
            <a:fillRect/>
          </a:stretch>
        </p:blipFill>
        <p:spPr>
          <a:xfrm flipH="1">
            <a:off x="0" y="349250"/>
            <a:ext cx="3169920" cy="5085080"/>
          </a:xfrm>
          <a:prstGeom prst="rect">
            <a:avLst/>
          </a:prstGeom>
        </p:spPr>
      </p:pic>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756"/>
                                        </p:tgtEl>
                                        <p:attrNameLst>
                                          <p:attrName>style.visibility</p:attrName>
                                        </p:attrNameLst>
                                      </p:cBhvr>
                                      <p:to>
                                        <p:strVal val="visible"/>
                                      </p:to>
                                    </p:set>
                                    <p:anim calcmode="lin" valueType="num">
                                      <p:cBhvr>
                                        <p:cTn id="7" dur="300" fill="hold"/>
                                        <p:tgtEl>
                                          <p:spTgt spid="1048756"/>
                                        </p:tgtEl>
                                        <p:attrNameLst>
                                          <p:attrName>ppt_w</p:attrName>
                                        </p:attrNameLst>
                                      </p:cBhvr>
                                      <p:tavLst>
                                        <p:tav tm="0">
                                          <p:val>
                                            <p:fltVal val="0"/>
                                          </p:val>
                                        </p:tav>
                                        <p:tav tm="100000">
                                          <p:val>
                                            <p:strVal val="#ppt_w"/>
                                          </p:val>
                                        </p:tav>
                                      </p:tavLst>
                                    </p:anim>
                                    <p:anim calcmode="lin" valueType="num">
                                      <p:cBhvr>
                                        <p:cTn id="8" dur="300" fill="hold"/>
                                        <p:tgtEl>
                                          <p:spTgt spid="1048756"/>
                                        </p:tgtEl>
                                        <p:attrNameLst>
                                          <p:attrName>ppt_h</p:attrName>
                                        </p:attrNameLst>
                                      </p:cBhvr>
                                      <p:tavLst>
                                        <p:tav tm="0">
                                          <p:val>
                                            <p:fltVal val="0"/>
                                          </p:val>
                                        </p:tav>
                                        <p:tav tm="100000">
                                          <p:val>
                                            <p:strVal val="#ppt_h"/>
                                          </p:val>
                                        </p:tav>
                                      </p:tavLst>
                                    </p:anim>
                                    <p:animEffect transition="in" filter="fade">
                                      <p:cBhvr>
                                        <p:cTn id="9" dur="300"/>
                                        <p:tgtEl>
                                          <p:spTgt spid="1048756"/>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48755"/>
                                        </p:tgtEl>
                                        <p:attrNameLst>
                                          <p:attrName>style.visibility</p:attrName>
                                        </p:attrNameLst>
                                      </p:cBhvr>
                                      <p:to>
                                        <p:strVal val="visible"/>
                                      </p:to>
                                    </p:set>
                                    <p:anim calcmode="lin" valueType="num">
                                      <p:cBhvr>
                                        <p:cTn id="13" dur="400" fill="hold"/>
                                        <p:tgtEl>
                                          <p:spTgt spid="1048755"/>
                                        </p:tgtEl>
                                        <p:attrNameLst>
                                          <p:attrName>ppt_x</p:attrName>
                                        </p:attrNameLst>
                                      </p:cBhvr>
                                      <p:tavLst>
                                        <p:tav tm="0">
                                          <p:val>
                                            <p:strVal val="#ppt_x"/>
                                          </p:val>
                                        </p:tav>
                                        <p:tav tm="50000">
                                          <p:val>
                                            <p:strVal val="#ppt_x+.1"/>
                                          </p:val>
                                        </p:tav>
                                        <p:tav tm="100000">
                                          <p:val>
                                            <p:strVal val="#ppt_x"/>
                                          </p:val>
                                        </p:tav>
                                      </p:tavLst>
                                    </p:anim>
                                    <p:anim calcmode="lin" valueType="num">
                                      <p:cBhvr>
                                        <p:cTn id="14" dur="400" fill="hold"/>
                                        <p:tgtEl>
                                          <p:spTgt spid="1048755"/>
                                        </p:tgtEl>
                                        <p:attrNameLst>
                                          <p:attrName>ppt_y</p:attrName>
                                        </p:attrNameLst>
                                      </p:cBhvr>
                                      <p:tavLst>
                                        <p:tav tm="0">
                                          <p:val>
                                            <p:strVal val="#ppt_y"/>
                                          </p:val>
                                        </p:tav>
                                        <p:tav tm="100000">
                                          <p:val>
                                            <p:strVal val="#ppt_y"/>
                                          </p:val>
                                        </p:tav>
                                      </p:tavLst>
                                    </p:anim>
                                    <p:anim calcmode="lin" valueType="num">
                                      <p:cBhvr>
                                        <p:cTn id="15" dur="400" fill="hold"/>
                                        <p:tgtEl>
                                          <p:spTgt spid="1048755"/>
                                        </p:tgtEl>
                                        <p:attrNameLst>
                                          <p:attrName>ppt_h</p:attrName>
                                        </p:attrNameLst>
                                      </p:cBhvr>
                                      <p:tavLst>
                                        <p:tav tm="0">
                                          <p:val>
                                            <p:strVal val="#ppt_h/10"/>
                                          </p:val>
                                        </p:tav>
                                        <p:tav tm="50000">
                                          <p:val>
                                            <p:strVal val="#ppt_h+.01"/>
                                          </p:val>
                                        </p:tav>
                                        <p:tav tm="100000">
                                          <p:val>
                                            <p:strVal val="#ppt_h"/>
                                          </p:val>
                                        </p:tav>
                                      </p:tavLst>
                                    </p:anim>
                                    <p:anim calcmode="lin" valueType="num">
                                      <p:cBhvr>
                                        <p:cTn id="16" dur="400" fill="hold"/>
                                        <p:tgtEl>
                                          <p:spTgt spid="1048755"/>
                                        </p:tgtEl>
                                        <p:attrNameLst>
                                          <p:attrName>ppt_w</p:attrName>
                                        </p:attrNameLst>
                                      </p:cBhvr>
                                      <p:tavLst>
                                        <p:tav tm="0">
                                          <p:val>
                                            <p:strVal val="#ppt_w/10"/>
                                          </p:val>
                                        </p:tav>
                                        <p:tav tm="50000">
                                          <p:val>
                                            <p:strVal val="#ppt_w+.01"/>
                                          </p:val>
                                        </p:tav>
                                        <p:tav tm="100000">
                                          <p:val>
                                            <p:strVal val="#ppt_w"/>
                                          </p:val>
                                        </p:tav>
                                      </p:tavLst>
                                    </p:anim>
                                    <p:animEffect transition="in" filter="fade">
                                      <p:cBhvr>
                                        <p:cTn id="17" dur="400" tmFilter="0,0; .5, 1; 1, 1"/>
                                        <p:tgtEl>
                                          <p:spTgt spid="1048755"/>
                                        </p:tgtEl>
                                      </p:cBhvr>
                                    </p:animEffect>
                                  </p:childTnLst>
                                </p:cTn>
                              </p:par>
                            </p:childTnLst>
                          </p:cTn>
                        </p:par>
                        <p:par>
                          <p:cTn id="18" fill="hold">
                            <p:stCondLst>
                              <p:cond delay="819"/>
                            </p:stCondLst>
                            <p:childTnLst>
                              <p:par>
                                <p:cTn id="19" presetID="52" presetClass="entr" presetSubtype="0" fill="hold" grpId="0" nodeType="afterEffect">
                                  <p:stCondLst>
                                    <p:cond delay="0"/>
                                  </p:stCondLst>
                                  <p:childTnLst>
                                    <p:set>
                                      <p:cBhvr>
                                        <p:cTn id="20" dur="1" fill="hold">
                                          <p:stCondLst>
                                            <p:cond delay="0"/>
                                          </p:stCondLst>
                                        </p:cTn>
                                        <p:tgtEl>
                                          <p:spTgt spid="1048769"/>
                                        </p:tgtEl>
                                        <p:attrNameLst>
                                          <p:attrName>style.visibility</p:attrName>
                                        </p:attrNameLst>
                                      </p:cBhvr>
                                      <p:to>
                                        <p:strVal val="visible"/>
                                      </p:to>
                                    </p:set>
                                    <p:animScale>
                                      <p:cBhvr>
                                        <p:cTn id="21" dur="500" decel="50000" fill="hold">
                                          <p:stCondLst>
                                            <p:cond delay="0"/>
                                          </p:stCondLst>
                                        </p:cTn>
                                        <p:tgtEl>
                                          <p:spTgt spid="104876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500" decel="50000" fill="hold">
                                          <p:stCondLst>
                                            <p:cond delay="0"/>
                                          </p:stCondLst>
                                        </p:cTn>
                                        <p:tgtEl>
                                          <p:spTgt spid="1048769"/>
                                        </p:tgtEl>
                                        <p:attrNameLst>
                                          <p:attrName>ppt_x</p:attrName>
                                          <p:attrName>ppt_y</p:attrName>
                                        </p:attrNameLst>
                                      </p:cBhvr>
                                    </p:animMotion>
                                    <p:animEffect transition="in" filter="fade">
                                      <p:cBhvr>
                                        <p:cTn id="23" dur="500"/>
                                        <p:tgtEl>
                                          <p:spTgt spid="1048769"/>
                                        </p:tgtEl>
                                      </p:cBhvr>
                                    </p:animEffect>
                                  </p:childTnLst>
                                </p:cTn>
                              </p:par>
                            </p:childTnLst>
                          </p:cTn>
                        </p:par>
                        <p:par>
                          <p:cTn id="24" fill="hold">
                            <p:stCondLst>
                              <p:cond delay="1319"/>
                            </p:stCondLst>
                            <p:childTnLst>
                              <p:par>
                                <p:cTn id="25" presetID="31" presetClass="entr" presetSubtype="0" fill="hold" grpId="0" nodeType="afterEffect">
                                  <p:stCondLst>
                                    <p:cond delay="0"/>
                                  </p:stCondLst>
                                  <p:childTnLst>
                                    <p:set>
                                      <p:cBhvr>
                                        <p:cTn id="26" dur="1" fill="hold">
                                          <p:stCondLst>
                                            <p:cond delay="0"/>
                                          </p:stCondLst>
                                        </p:cTn>
                                        <p:tgtEl>
                                          <p:spTgt spid="1048770"/>
                                        </p:tgtEl>
                                        <p:attrNameLst>
                                          <p:attrName>style.visibility</p:attrName>
                                        </p:attrNameLst>
                                      </p:cBhvr>
                                      <p:to>
                                        <p:strVal val="visible"/>
                                      </p:to>
                                    </p:set>
                                    <p:anim calcmode="lin" valueType="num">
                                      <p:cBhvr>
                                        <p:cTn id="27" dur="400" fill="hold"/>
                                        <p:tgtEl>
                                          <p:spTgt spid="1048770"/>
                                        </p:tgtEl>
                                        <p:attrNameLst>
                                          <p:attrName>ppt_w</p:attrName>
                                        </p:attrNameLst>
                                      </p:cBhvr>
                                      <p:tavLst>
                                        <p:tav tm="0">
                                          <p:val>
                                            <p:fltVal val="0"/>
                                          </p:val>
                                        </p:tav>
                                        <p:tav tm="100000">
                                          <p:val>
                                            <p:strVal val="#ppt_w"/>
                                          </p:val>
                                        </p:tav>
                                      </p:tavLst>
                                    </p:anim>
                                    <p:anim calcmode="lin" valueType="num">
                                      <p:cBhvr>
                                        <p:cTn id="28" dur="400" fill="hold"/>
                                        <p:tgtEl>
                                          <p:spTgt spid="1048770"/>
                                        </p:tgtEl>
                                        <p:attrNameLst>
                                          <p:attrName>ppt_h</p:attrName>
                                        </p:attrNameLst>
                                      </p:cBhvr>
                                      <p:tavLst>
                                        <p:tav tm="0">
                                          <p:val>
                                            <p:fltVal val="0"/>
                                          </p:val>
                                        </p:tav>
                                        <p:tav tm="100000">
                                          <p:val>
                                            <p:strVal val="#ppt_h"/>
                                          </p:val>
                                        </p:tav>
                                      </p:tavLst>
                                    </p:anim>
                                    <p:anim calcmode="lin" valueType="num">
                                      <p:cBhvr>
                                        <p:cTn id="29" dur="400" fill="hold"/>
                                        <p:tgtEl>
                                          <p:spTgt spid="1048770"/>
                                        </p:tgtEl>
                                        <p:attrNameLst>
                                          <p:attrName>style.rotation</p:attrName>
                                        </p:attrNameLst>
                                      </p:cBhvr>
                                      <p:tavLst>
                                        <p:tav tm="0">
                                          <p:val>
                                            <p:fltVal val="90"/>
                                          </p:val>
                                        </p:tav>
                                        <p:tav tm="100000">
                                          <p:val>
                                            <p:fltVal val="0"/>
                                          </p:val>
                                        </p:tav>
                                      </p:tavLst>
                                    </p:anim>
                                    <p:animEffect transition="in" filter="fade">
                                      <p:cBhvr>
                                        <p:cTn id="30" dur="400"/>
                                        <p:tgtEl>
                                          <p:spTgt spid="1048770"/>
                                        </p:tgtEl>
                                      </p:cBhvr>
                                    </p:animEffect>
                                  </p:childTnLst>
                                </p:cTn>
                              </p:par>
                            </p:childTnLst>
                          </p:cTn>
                        </p:par>
                        <p:par>
                          <p:cTn id="31" fill="hold">
                            <p:stCondLst>
                              <p:cond delay="1819"/>
                            </p:stCondLst>
                            <p:childTnLst>
                              <p:par>
                                <p:cTn id="32" presetID="2" presetClass="entr" presetSubtype="6" fill="hold" grpId="0" nodeType="afterEffect">
                                  <p:stCondLst>
                                    <p:cond delay="0"/>
                                  </p:stCondLst>
                                  <p:childTnLst>
                                    <p:set>
                                      <p:cBhvr>
                                        <p:cTn id="33" dur="1" fill="hold">
                                          <p:stCondLst>
                                            <p:cond delay="0"/>
                                          </p:stCondLst>
                                        </p:cTn>
                                        <p:tgtEl>
                                          <p:spTgt spid="1048762"/>
                                        </p:tgtEl>
                                        <p:attrNameLst>
                                          <p:attrName>style.visibility</p:attrName>
                                        </p:attrNameLst>
                                      </p:cBhvr>
                                      <p:to>
                                        <p:strVal val="visible"/>
                                      </p:to>
                                    </p:set>
                                    <p:anim calcmode="lin" valueType="num">
                                      <p:cBhvr additive="base">
                                        <p:cTn id="34" dur="500" fill="hold"/>
                                        <p:tgtEl>
                                          <p:spTgt spid="1048762"/>
                                        </p:tgtEl>
                                        <p:attrNameLst>
                                          <p:attrName>ppt_x</p:attrName>
                                        </p:attrNameLst>
                                      </p:cBhvr>
                                      <p:tavLst>
                                        <p:tav tm="0">
                                          <p:val>
                                            <p:strVal val="1+#ppt_w/2"/>
                                          </p:val>
                                        </p:tav>
                                        <p:tav tm="100000">
                                          <p:val>
                                            <p:strVal val="#ppt_x"/>
                                          </p:val>
                                        </p:tav>
                                      </p:tavLst>
                                    </p:anim>
                                    <p:anim calcmode="lin" valueType="num">
                                      <p:cBhvr additive="base">
                                        <p:cTn id="35" dur="500" fill="hold"/>
                                        <p:tgtEl>
                                          <p:spTgt spid="1048762"/>
                                        </p:tgtEl>
                                        <p:attrNameLst>
                                          <p:attrName>ppt_y</p:attrName>
                                        </p:attrNameLst>
                                      </p:cBhvr>
                                      <p:tavLst>
                                        <p:tav tm="0">
                                          <p:val>
                                            <p:strVal val="1+#ppt_h/2"/>
                                          </p:val>
                                        </p:tav>
                                        <p:tav tm="100000">
                                          <p:val>
                                            <p:strVal val="#ppt_y"/>
                                          </p:val>
                                        </p:tav>
                                      </p:tavLst>
                                    </p:anim>
                                  </p:childTnLst>
                                </p:cTn>
                              </p:par>
                              <p:par>
                                <p:cTn id="36" presetID="2" presetClass="entr" presetSubtype="6" fill="hold" grpId="0" nodeType="withEffect">
                                  <p:stCondLst>
                                    <p:cond delay="300"/>
                                  </p:stCondLst>
                                  <p:childTnLst>
                                    <p:set>
                                      <p:cBhvr>
                                        <p:cTn id="37" dur="1" fill="hold">
                                          <p:stCondLst>
                                            <p:cond delay="0"/>
                                          </p:stCondLst>
                                        </p:cTn>
                                        <p:tgtEl>
                                          <p:spTgt spid="1048764"/>
                                        </p:tgtEl>
                                        <p:attrNameLst>
                                          <p:attrName>style.visibility</p:attrName>
                                        </p:attrNameLst>
                                      </p:cBhvr>
                                      <p:to>
                                        <p:strVal val="visible"/>
                                      </p:to>
                                    </p:set>
                                    <p:anim calcmode="lin" valueType="num">
                                      <p:cBhvr additive="base">
                                        <p:cTn id="38" dur="500" fill="hold"/>
                                        <p:tgtEl>
                                          <p:spTgt spid="1048764"/>
                                        </p:tgtEl>
                                        <p:attrNameLst>
                                          <p:attrName>ppt_x</p:attrName>
                                        </p:attrNameLst>
                                      </p:cBhvr>
                                      <p:tavLst>
                                        <p:tav tm="0">
                                          <p:val>
                                            <p:strVal val="1+#ppt_w/2"/>
                                          </p:val>
                                        </p:tav>
                                        <p:tav tm="100000">
                                          <p:val>
                                            <p:strVal val="#ppt_x"/>
                                          </p:val>
                                        </p:tav>
                                      </p:tavLst>
                                    </p:anim>
                                    <p:anim calcmode="lin" valueType="num">
                                      <p:cBhvr additive="base">
                                        <p:cTn id="39" dur="500" fill="hold"/>
                                        <p:tgtEl>
                                          <p:spTgt spid="1048764"/>
                                        </p:tgtEl>
                                        <p:attrNameLst>
                                          <p:attrName>ppt_y</p:attrName>
                                        </p:attrNameLst>
                                      </p:cBhvr>
                                      <p:tavLst>
                                        <p:tav tm="0">
                                          <p:val>
                                            <p:strVal val="1+#ppt_h/2"/>
                                          </p:val>
                                        </p:tav>
                                        <p:tav tm="100000">
                                          <p:val>
                                            <p:strVal val="#ppt_y"/>
                                          </p:val>
                                        </p:tav>
                                      </p:tavLst>
                                    </p:anim>
                                  </p:childTnLst>
                                </p:cTn>
                              </p:par>
                              <p:par>
                                <p:cTn id="40" presetID="2" presetClass="entr" presetSubtype="6" fill="hold" grpId="0" nodeType="withEffect">
                                  <p:stCondLst>
                                    <p:cond delay="100"/>
                                  </p:stCondLst>
                                  <p:childTnLst>
                                    <p:set>
                                      <p:cBhvr>
                                        <p:cTn id="41" dur="1" fill="hold">
                                          <p:stCondLst>
                                            <p:cond delay="0"/>
                                          </p:stCondLst>
                                        </p:cTn>
                                        <p:tgtEl>
                                          <p:spTgt spid="1048765"/>
                                        </p:tgtEl>
                                        <p:attrNameLst>
                                          <p:attrName>style.visibility</p:attrName>
                                        </p:attrNameLst>
                                      </p:cBhvr>
                                      <p:to>
                                        <p:strVal val="visible"/>
                                      </p:to>
                                    </p:set>
                                    <p:anim calcmode="lin" valueType="num">
                                      <p:cBhvr additive="base">
                                        <p:cTn id="42" dur="500" fill="hold"/>
                                        <p:tgtEl>
                                          <p:spTgt spid="1048765"/>
                                        </p:tgtEl>
                                        <p:attrNameLst>
                                          <p:attrName>ppt_x</p:attrName>
                                        </p:attrNameLst>
                                      </p:cBhvr>
                                      <p:tavLst>
                                        <p:tav tm="0">
                                          <p:val>
                                            <p:strVal val="1+#ppt_w/2"/>
                                          </p:val>
                                        </p:tav>
                                        <p:tav tm="100000">
                                          <p:val>
                                            <p:strVal val="#ppt_x"/>
                                          </p:val>
                                        </p:tav>
                                      </p:tavLst>
                                    </p:anim>
                                    <p:anim calcmode="lin" valueType="num">
                                      <p:cBhvr additive="base">
                                        <p:cTn id="43" dur="500" fill="hold"/>
                                        <p:tgtEl>
                                          <p:spTgt spid="1048765"/>
                                        </p:tgtEl>
                                        <p:attrNameLst>
                                          <p:attrName>ppt_y</p:attrName>
                                        </p:attrNameLst>
                                      </p:cBhvr>
                                      <p:tavLst>
                                        <p:tav tm="0">
                                          <p:val>
                                            <p:strVal val="1+#ppt_h/2"/>
                                          </p:val>
                                        </p:tav>
                                        <p:tav tm="100000">
                                          <p:val>
                                            <p:strVal val="#ppt_y"/>
                                          </p:val>
                                        </p:tav>
                                      </p:tavLst>
                                    </p:anim>
                                  </p:childTnLst>
                                </p:cTn>
                              </p:par>
                              <p:par>
                                <p:cTn id="44" presetID="2" presetClass="entr" presetSubtype="6" fill="hold" grpId="0" nodeType="withEffect">
                                  <p:stCondLst>
                                    <p:cond delay="200"/>
                                  </p:stCondLst>
                                  <p:childTnLst>
                                    <p:set>
                                      <p:cBhvr>
                                        <p:cTn id="45" dur="1" fill="hold">
                                          <p:stCondLst>
                                            <p:cond delay="0"/>
                                          </p:stCondLst>
                                        </p:cTn>
                                        <p:tgtEl>
                                          <p:spTgt spid="1048766"/>
                                        </p:tgtEl>
                                        <p:attrNameLst>
                                          <p:attrName>style.visibility</p:attrName>
                                        </p:attrNameLst>
                                      </p:cBhvr>
                                      <p:to>
                                        <p:strVal val="visible"/>
                                      </p:to>
                                    </p:set>
                                    <p:anim calcmode="lin" valueType="num">
                                      <p:cBhvr additive="base">
                                        <p:cTn id="46" dur="500" fill="hold"/>
                                        <p:tgtEl>
                                          <p:spTgt spid="1048766"/>
                                        </p:tgtEl>
                                        <p:attrNameLst>
                                          <p:attrName>ppt_x</p:attrName>
                                        </p:attrNameLst>
                                      </p:cBhvr>
                                      <p:tavLst>
                                        <p:tav tm="0">
                                          <p:val>
                                            <p:strVal val="1+#ppt_w/2"/>
                                          </p:val>
                                        </p:tav>
                                        <p:tav tm="100000">
                                          <p:val>
                                            <p:strVal val="#ppt_x"/>
                                          </p:val>
                                        </p:tav>
                                      </p:tavLst>
                                    </p:anim>
                                    <p:anim calcmode="lin" valueType="num">
                                      <p:cBhvr additive="base">
                                        <p:cTn id="47" dur="500" fill="hold"/>
                                        <p:tgtEl>
                                          <p:spTgt spid="1048766"/>
                                        </p:tgtEl>
                                        <p:attrNameLst>
                                          <p:attrName>ppt_y</p:attrName>
                                        </p:attrNameLst>
                                      </p:cBhvr>
                                      <p:tavLst>
                                        <p:tav tm="0">
                                          <p:val>
                                            <p:strVal val="1+#ppt_h/2"/>
                                          </p:val>
                                        </p:tav>
                                        <p:tav tm="100000">
                                          <p:val>
                                            <p:strVal val="#ppt_y"/>
                                          </p:val>
                                        </p:tav>
                                      </p:tavLst>
                                    </p:anim>
                                  </p:childTnLst>
                                </p:cTn>
                              </p:par>
                            </p:childTnLst>
                          </p:cTn>
                        </p:par>
                        <p:par>
                          <p:cTn id="48" fill="hold">
                            <p:stCondLst>
                              <p:cond delay="2319"/>
                            </p:stCondLst>
                            <p:childTnLst>
                              <p:par>
                                <p:cTn id="49" presetID="22" presetClass="entr" presetSubtype="8" fill="hold" grpId="0" nodeType="afterEffect">
                                  <p:stCondLst>
                                    <p:cond delay="0"/>
                                  </p:stCondLst>
                                  <p:childTnLst>
                                    <p:set>
                                      <p:cBhvr>
                                        <p:cTn id="50" dur="1" fill="hold">
                                          <p:stCondLst>
                                            <p:cond delay="0"/>
                                          </p:stCondLst>
                                        </p:cTn>
                                        <p:tgtEl>
                                          <p:spTgt spid="1048757"/>
                                        </p:tgtEl>
                                        <p:attrNameLst>
                                          <p:attrName>style.visibility</p:attrName>
                                        </p:attrNameLst>
                                      </p:cBhvr>
                                      <p:to>
                                        <p:strVal val="visible"/>
                                      </p:to>
                                    </p:set>
                                    <p:animEffect transition="in" filter="wipe(left)">
                                      <p:cBhvr>
                                        <p:cTn id="51" dur="500"/>
                                        <p:tgtEl>
                                          <p:spTgt spid="1048757"/>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1048758"/>
                                        </p:tgtEl>
                                        <p:attrNameLst>
                                          <p:attrName>style.visibility</p:attrName>
                                        </p:attrNameLst>
                                      </p:cBhvr>
                                      <p:to>
                                        <p:strVal val="visible"/>
                                      </p:to>
                                    </p:set>
                                    <p:animEffect transition="in" filter="wipe(left)">
                                      <p:cBhvr>
                                        <p:cTn id="54" dur="500"/>
                                        <p:tgtEl>
                                          <p:spTgt spid="1048758"/>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1048759"/>
                                        </p:tgtEl>
                                        <p:attrNameLst>
                                          <p:attrName>style.visibility</p:attrName>
                                        </p:attrNameLst>
                                      </p:cBhvr>
                                      <p:to>
                                        <p:strVal val="visible"/>
                                      </p:to>
                                    </p:set>
                                    <p:animEffect transition="in" filter="wipe(left)">
                                      <p:cBhvr>
                                        <p:cTn id="57" dur="500"/>
                                        <p:tgtEl>
                                          <p:spTgt spid="1048759"/>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1048760"/>
                                        </p:tgtEl>
                                        <p:attrNameLst>
                                          <p:attrName>style.visibility</p:attrName>
                                        </p:attrNameLst>
                                      </p:cBhvr>
                                      <p:to>
                                        <p:strVal val="visible"/>
                                      </p:to>
                                    </p:set>
                                    <p:animEffect transition="in" filter="wipe(left)">
                                      <p:cBhvr>
                                        <p:cTn id="60" dur="500"/>
                                        <p:tgtEl>
                                          <p:spTgt spid="1048760"/>
                                        </p:tgtEl>
                                      </p:cBhvr>
                                    </p:animEffect>
                                  </p:childTnLst>
                                </p:cTn>
                              </p:par>
                              <p:par>
                                <p:cTn id="61" presetID="10" presetClass="entr" presetSubtype="0" fill="hold" nodeType="with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55" grpId="0"/>
      <p:bldP spid="1048757" grpId="0"/>
      <p:bldP spid="1048758" grpId="0"/>
      <p:bldP spid="1048759" grpId="0"/>
      <p:bldP spid="1048760" grpId="0"/>
      <p:bldP spid="1048762" grpId="0" bldLvl="0" animBg="1"/>
      <p:bldP spid="1048764" grpId="0" bldLvl="0" animBg="1"/>
      <p:bldP spid="1048765" grpId="0" bldLvl="0" animBg="1"/>
      <p:bldP spid="1048766" grpId="0" bldLvl="0" animBg="1"/>
      <p:bldP spid="1048769" grpId="0" bldLvl="0" animBg="1"/>
      <p:bldP spid="1048770"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9062"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9063" name="TextBox 31"/>
          <p:cNvSpPr txBox="1"/>
          <p:nvPr/>
        </p:nvSpPr>
        <p:spPr>
          <a:xfrm>
            <a:off x="698500" y="96838"/>
            <a:ext cx="5208588" cy="521970"/>
          </a:xfrm>
          <a:prstGeom prst="rect">
            <a:avLst/>
          </a:prstGeom>
          <a:noFill/>
          <a:ln w="9525">
            <a:noFill/>
          </a:ln>
        </p:spPr>
        <p:txBody>
          <a:bodyPr>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程序漏洞分析</a:t>
            </a:r>
          </a:p>
        </p:txBody>
      </p:sp>
      <p:sp>
        <p:nvSpPr>
          <p:cNvPr id="1049064" name="Freeform 5"/>
          <p:cNvSpPr>
            <a:spLocks noEditPoints="1"/>
          </p:cNvSpPr>
          <p:nvPr/>
        </p:nvSpPr>
        <p:spPr>
          <a:xfrm>
            <a:off x="204788" y="112713"/>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grpSp>
        <p:nvGrpSpPr>
          <p:cNvPr id="164" name="组合 4"/>
          <p:cNvGrpSpPr/>
          <p:nvPr/>
        </p:nvGrpSpPr>
        <p:grpSpPr>
          <a:xfrm>
            <a:off x="635" y="1085215"/>
            <a:ext cx="9142730" cy="762645"/>
            <a:chOff x="895284" y="2319106"/>
            <a:chExt cx="7814729" cy="762498"/>
          </a:xfrm>
        </p:grpSpPr>
        <p:sp>
          <p:nvSpPr>
            <p:cNvPr id="1049065" name="下箭头 5"/>
            <p:cNvSpPr/>
            <p:nvPr/>
          </p:nvSpPr>
          <p:spPr>
            <a:xfrm rot="16200000">
              <a:off x="2477819" y="2477702"/>
              <a:ext cx="524151" cy="274473"/>
            </a:xfrm>
            <a:prstGeom prst="downArrow">
              <a:avLst/>
            </a:prstGeom>
            <a:solidFill>
              <a:srgbClr val="922E17"/>
            </a:solidFill>
            <a:ln w="12700" cap="flat" cmpd="sng" algn="ctr">
              <a:no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endParaRPr>
            </a:p>
          </p:txBody>
        </p:sp>
        <p:grpSp>
          <p:nvGrpSpPr>
            <p:cNvPr id="165" name="组合 6"/>
            <p:cNvGrpSpPr/>
            <p:nvPr/>
          </p:nvGrpSpPr>
          <p:grpSpPr>
            <a:xfrm>
              <a:off x="895284" y="2319106"/>
              <a:ext cx="1750419" cy="762498"/>
              <a:chOff x="1242522" y="2224451"/>
              <a:chExt cx="1769051" cy="711884"/>
            </a:xfrm>
          </p:grpSpPr>
          <p:grpSp>
            <p:nvGrpSpPr>
              <p:cNvPr id="166" name="组合 27"/>
              <p:cNvGrpSpPr/>
              <p:nvPr/>
            </p:nvGrpSpPr>
            <p:grpSpPr>
              <a:xfrm>
                <a:off x="1242522" y="2224451"/>
                <a:ext cx="1754984" cy="711884"/>
                <a:chOff x="1242522" y="2224451"/>
                <a:chExt cx="1754984" cy="711884"/>
              </a:xfrm>
            </p:grpSpPr>
            <p:sp>
              <p:nvSpPr>
                <p:cNvPr id="1049066" name="矩形 30"/>
                <p:cNvSpPr/>
                <p:nvPr/>
              </p:nvSpPr>
              <p:spPr>
                <a:xfrm>
                  <a:off x="1256590" y="2224451"/>
                  <a:ext cx="1740916" cy="506492"/>
                </a:xfrm>
                <a:prstGeom prst="rect">
                  <a:avLst/>
                </a:prstGeom>
                <a:solidFill>
                  <a:srgbClr val="922E17"/>
                </a:solidFill>
                <a:ln w="12700" cap="flat" cmpd="sng" algn="ctr">
                  <a:no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1"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endParaRPr>
                </a:p>
              </p:txBody>
            </p:sp>
            <p:sp>
              <p:nvSpPr>
                <p:cNvPr id="1049067" name="矩形 31"/>
                <p:cNvSpPr/>
                <p:nvPr/>
              </p:nvSpPr>
              <p:spPr>
                <a:xfrm>
                  <a:off x="1242522" y="2276621"/>
                  <a:ext cx="1754984" cy="659714"/>
                </a:xfrm>
                <a:prstGeom prst="rect">
                  <a:avLst/>
                </a:prstGeom>
                <a:ln>
                  <a:noFill/>
                </a:ln>
              </p:spPr>
              <p:txBody>
                <a:bodyPr wrap="square">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00000"/>
                    </a:lnSpc>
                    <a:spcBef>
                      <a:spcPts val="0"/>
                    </a:spcBef>
                    <a:spcAft>
                      <a:spcPts val="0"/>
                    </a:spcAft>
                    <a:buClrTx/>
                    <a:buSzTx/>
                    <a:buFontTx/>
                    <a:buNone/>
                  </a:pPr>
                  <a:r>
                    <a:rPr lang="zh-CN" altLang="en-US" sz="2000" dirty="0">
                      <a:solidFill>
                        <a:srgbClr val="FFFFFF"/>
                      </a:solidFill>
                      <a:latin typeface="微软雅黑" panose="020B0503020204020204" pitchFamily="34" charset="-122"/>
                      <a:ea typeface="微软雅黑" panose="020B0503020204020204" pitchFamily="34" charset="-122"/>
                      <a:sym typeface="+mn-ea"/>
                    </a:rPr>
                    <a:t>侦查程序漏洞</a:t>
                  </a:r>
                  <a:endParaRPr lang="en-US" sz="2000" dirty="0"/>
                </a:p>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20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grpSp>
          <p:cxnSp>
            <p:nvCxnSpPr>
              <p:cNvPr id="3145750" name="直接连接符 28"/>
              <p:cNvCxnSpPr/>
              <p:nvPr/>
            </p:nvCxnSpPr>
            <p:spPr>
              <a:xfrm>
                <a:off x="1242522" y="2276621"/>
                <a:ext cx="1754983" cy="0"/>
              </a:xfrm>
              <a:prstGeom prst="line">
                <a:avLst/>
              </a:prstGeom>
              <a:noFill/>
              <a:ln w="6350" cap="flat" cmpd="sng" algn="ctr">
                <a:solidFill>
                  <a:sysClr val="window" lastClr="FFFFFF"/>
                </a:solidFill>
                <a:prstDash val="dash"/>
                <a:miter lim="800000"/>
              </a:ln>
              <a:effectLst/>
            </p:spPr>
          </p:cxnSp>
          <p:cxnSp>
            <p:nvCxnSpPr>
              <p:cNvPr id="3145751" name="直接连接符 29"/>
              <p:cNvCxnSpPr/>
              <p:nvPr/>
            </p:nvCxnSpPr>
            <p:spPr>
              <a:xfrm>
                <a:off x="1256590" y="2676731"/>
                <a:ext cx="1754983" cy="0"/>
              </a:xfrm>
              <a:prstGeom prst="line">
                <a:avLst/>
              </a:prstGeom>
              <a:noFill/>
              <a:ln w="6350" cap="flat" cmpd="sng" algn="ctr">
                <a:solidFill>
                  <a:sysClr val="window" lastClr="FFFFFF"/>
                </a:solidFill>
                <a:prstDash val="dash"/>
                <a:miter lim="800000"/>
              </a:ln>
              <a:effectLst/>
            </p:spPr>
          </p:cxnSp>
        </p:grpSp>
        <p:grpSp>
          <p:nvGrpSpPr>
            <p:cNvPr id="167" name="组合 7"/>
            <p:cNvGrpSpPr/>
            <p:nvPr/>
          </p:nvGrpSpPr>
          <p:grpSpPr>
            <a:xfrm>
              <a:off x="2541541" y="2355117"/>
              <a:ext cx="2438643" cy="506492"/>
              <a:chOff x="907774" y="3272029"/>
              <a:chExt cx="2438643" cy="506492"/>
            </a:xfrm>
          </p:grpSpPr>
          <p:grpSp>
            <p:nvGrpSpPr>
              <p:cNvPr id="168" name="组合 22"/>
              <p:cNvGrpSpPr/>
              <p:nvPr/>
            </p:nvGrpSpPr>
            <p:grpSpPr>
              <a:xfrm>
                <a:off x="907774" y="3272029"/>
                <a:ext cx="2438643" cy="506492"/>
                <a:chOff x="907774" y="3272029"/>
                <a:chExt cx="2438643" cy="506492"/>
              </a:xfrm>
            </p:grpSpPr>
            <p:sp>
              <p:nvSpPr>
                <p:cNvPr id="1049068" name="矩形 25"/>
                <p:cNvSpPr/>
                <p:nvPr/>
              </p:nvSpPr>
              <p:spPr>
                <a:xfrm>
                  <a:off x="1256590" y="3272029"/>
                  <a:ext cx="1740916" cy="506492"/>
                </a:xfrm>
                <a:prstGeom prst="rect">
                  <a:avLst/>
                </a:prstGeom>
                <a:solidFill>
                  <a:srgbClr val="922E17"/>
                </a:solidFill>
                <a:ln w="12700" cap="flat" cmpd="sng" algn="ctr">
                  <a:no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1"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endParaRPr>
                </a:p>
              </p:txBody>
            </p:sp>
            <p:sp>
              <p:nvSpPr>
                <p:cNvPr id="1049069" name="矩形 26"/>
                <p:cNvSpPr/>
                <p:nvPr/>
              </p:nvSpPr>
              <p:spPr>
                <a:xfrm>
                  <a:off x="907774" y="3325359"/>
                  <a:ext cx="2438643" cy="447589"/>
                </a:xfrm>
                <a:prstGeom prst="rect">
                  <a:avLst/>
                </a:prstGeom>
                <a:ln>
                  <a:noFill/>
                </a:ln>
              </p:spPr>
              <p:txBody>
                <a:bodyPr wrap="square">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latinLnBrk="1">
                    <a:lnSpc>
                      <a:spcPct val="116000"/>
                    </a:lnSpc>
                  </a:pPr>
                  <a:r>
                    <a:rPr lang="zh-CN" altLang="en-US" sz="2000" dirty="0">
                      <a:solidFill>
                        <a:srgbClr val="FFFFFF"/>
                      </a:solidFill>
                      <a:latin typeface="微软雅黑" panose="020B0503020204020204" pitchFamily="34" charset="-122"/>
                      <a:ea typeface="微软雅黑" panose="020B0503020204020204" pitchFamily="34" charset="-122"/>
                      <a:sym typeface="+mn-ea"/>
                    </a:rPr>
                    <a:t>审查起诉程序漏洞</a:t>
                  </a:r>
                  <a:endParaRPr lang="zh-CN" altLang="en-US" sz="2000" b="1" kern="0" dirty="0">
                    <a:solidFill>
                      <a:srgbClr val="FFFFFF"/>
                    </a:solidFill>
                    <a:latin typeface="微软雅黑" panose="020B0503020204020204" pitchFamily="34" charset="-122"/>
                    <a:ea typeface="微软雅黑" panose="020B0503020204020204" pitchFamily="34" charset="-122"/>
                    <a:sym typeface="+mn-ea"/>
                  </a:endParaRPr>
                </a:p>
              </p:txBody>
            </p:sp>
          </p:grpSp>
          <p:cxnSp>
            <p:nvCxnSpPr>
              <p:cNvPr id="3145752" name="直接连接符 23"/>
              <p:cNvCxnSpPr/>
              <p:nvPr/>
            </p:nvCxnSpPr>
            <p:spPr>
              <a:xfrm>
                <a:off x="1242522" y="3325220"/>
                <a:ext cx="1754983" cy="0"/>
              </a:xfrm>
              <a:prstGeom prst="line">
                <a:avLst/>
              </a:prstGeom>
              <a:noFill/>
              <a:ln w="6350" cap="flat" cmpd="sng" algn="ctr">
                <a:solidFill>
                  <a:sysClr val="window" lastClr="FFFFFF"/>
                </a:solidFill>
                <a:prstDash val="dash"/>
                <a:miter lim="800000"/>
              </a:ln>
              <a:effectLst/>
            </p:spPr>
          </p:cxnSp>
          <p:cxnSp>
            <p:nvCxnSpPr>
              <p:cNvPr id="3145753" name="直接连接符 24"/>
              <p:cNvCxnSpPr/>
              <p:nvPr/>
            </p:nvCxnSpPr>
            <p:spPr>
              <a:xfrm>
                <a:off x="1256590" y="3725330"/>
                <a:ext cx="1754983" cy="0"/>
              </a:xfrm>
              <a:prstGeom prst="line">
                <a:avLst/>
              </a:prstGeom>
              <a:noFill/>
              <a:ln w="6350" cap="flat" cmpd="sng" algn="ctr">
                <a:solidFill>
                  <a:sysClr val="window" lastClr="FFFFFF"/>
                </a:solidFill>
                <a:prstDash val="dash"/>
                <a:miter lim="800000"/>
              </a:ln>
              <a:effectLst/>
            </p:spPr>
          </p:cxnSp>
        </p:grpSp>
        <p:grpSp>
          <p:nvGrpSpPr>
            <p:cNvPr id="169" name="组合 8"/>
            <p:cNvGrpSpPr/>
            <p:nvPr/>
          </p:nvGrpSpPr>
          <p:grpSpPr>
            <a:xfrm>
              <a:off x="4861858" y="2355117"/>
              <a:ext cx="1787684" cy="506492"/>
              <a:chOff x="1209822" y="4319607"/>
              <a:chExt cx="1787684" cy="506492"/>
            </a:xfrm>
          </p:grpSpPr>
          <p:grpSp>
            <p:nvGrpSpPr>
              <p:cNvPr id="170" name="组合 17"/>
              <p:cNvGrpSpPr/>
              <p:nvPr/>
            </p:nvGrpSpPr>
            <p:grpSpPr>
              <a:xfrm>
                <a:off x="1209822" y="4319607"/>
                <a:ext cx="1787684" cy="506492"/>
                <a:chOff x="1209822" y="4319607"/>
                <a:chExt cx="1787684" cy="506492"/>
              </a:xfrm>
            </p:grpSpPr>
            <p:sp>
              <p:nvSpPr>
                <p:cNvPr id="1049070" name="矩形 20"/>
                <p:cNvSpPr/>
                <p:nvPr/>
              </p:nvSpPr>
              <p:spPr>
                <a:xfrm>
                  <a:off x="1256590" y="4319607"/>
                  <a:ext cx="1740916" cy="506492"/>
                </a:xfrm>
                <a:prstGeom prst="rect">
                  <a:avLst/>
                </a:prstGeom>
                <a:solidFill>
                  <a:srgbClr val="922E17"/>
                </a:solidFill>
                <a:ln w="12700" cap="flat" cmpd="sng" algn="ctr">
                  <a:no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1"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endParaRPr>
                </a:p>
              </p:txBody>
            </p:sp>
            <p:sp>
              <p:nvSpPr>
                <p:cNvPr id="1049071" name="矩形 21"/>
                <p:cNvSpPr/>
                <p:nvPr/>
              </p:nvSpPr>
              <p:spPr>
                <a:xfrm>
                  <a:off x="1209822" y="4370544"/>
                  <a:ext cx="1787683" cy="447589"/>
                </a:xfrm>
                <a:prstGeom prst="rect">
                  <a:avLst/>
                </a:prstGeom>
                <a:ln>
                  <a:noFill/>
                </a:ln>
              </p:spPr>
              <p:txBody>
                <a:bodyPr wrap="square">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latinLnBrk="1">
                    <a:lnSpc>
                      <a:spcPct val="116000"/>
                    </a:lnSpc>
                  </a:pPr>
                  <a:r>
                    <a:rPr lang="zh-CN" altLang="en-US" sz="2000" dirty="0">
                      <a:solidFill>
                        <a:srgbClr val="FFFFFF"/>
                      </a:solidFill>
                      <a:latin typeface="微软雅黑" panose="020B0503020204020204" pitchFamily="34" charset="-122"/>
                      <a:ea typeface="微软雅黑" panose="020B0503020204020204" pitchFamily="34" charset="-122"/>
                      <a:sym typeface="+mn-ea"/>
                    </a:rPr>
                    <a:t>审判程序漏洞一</a:t>
                  </a:r>
                  <a:endParaRPr lang="zh-CN" altLang="en-US" sz="2000" b="1" kern="0" dirty="0">
                    <a:solidFill>
                      <a:prstClr val="white"/>
                    </a:solidFill>
                    <a:latin typeface="微软雅黑" panose="020B0503020204020204" pitchFamily="34" charset="-122"/>
                    <a:ea typeface="微软雅黑" panose="020B0503020204020204" pitchFamily="34" charset="-122"/>
                  </a:endParaRPr>
                </a:p>
              </p:txBody>
            </p:sp>
          </p:grpSp>
          <p:cxnSp>
            <p:nvCxnSpPr>
              <p:cNvPr id="3145754" name="直接连接符 18"/>
              <p:cNvCxnSpPr/>
              <p:nvPr/>
            </p:nvCxnSpPr>
            <p:spPr>
              <a:xfrm>
                <a:off x="1228454" y="4370544"/>
                <a:ext cx="1754983" cy="0"/>
              </a:xfrm>
              <a:prstGeom prst="line">
                <a:avLst/>
              </a:prstGeom>
              <a:noFill/>
              <a:ln w="6350" cap="flat" cmpd="sng" algn="ctr">
                <a:solidFill>
                  <a:sysClr val="window" lastClr="FFFFFF"/>
                </a:solidFill>
                <a:prstDash val="dash"/>
                <a:miter lim="800000"/>
              </a:ln>
              <a:effectLst/>
            </p:spPr>
          </p:cxnSp>
          <p:cxnSp>
            <p:nvCxnSpPr>
              <p:cNvPr id="3145755" name="直接连接符 19"/>
              <p:cNvCxnSpPr/>
              <p:nvPr/>
            </p:nvCxnSpPr>
            <p:spPr>
              <a:xfrm>
                <a:off x="1242522" y="4770654"/>
                <a:ext cx="1754983" cy="0"/>
              </a:xfrm>
              <a:prstGeom prst="line">
                <a:avLst/>
              </a:prstGeom>
              <a:noFill/>
              <a:ln w="6350" cap="flat" cmpd="sng" algn="ctr">
                <a:solidFill>
                  <a:sysClr val="window" lastClr="FFFFFF"/>
                </a:solidFill>
                <a:prstDash val="dash"/>
                <a:miter lim="800000"/>
              </a:ln>
              <a:effectLst/>
            </p:spPr>
          </p:cxnSp>
        </p:grpSp>
        <p:grpSp>
          <p:nvGrpSpPr>
            <p:cNvPr id="171" name="组合 9"/>
            <p:cNvGrpSpPr/>
            <p:nvPr/>
          </p:nvGrpSpPr>
          <p:grpSpPr>
            <a:xfrm>
              <a:off x="6926894" y="2352863"/>
              <a:ext cx="1783119" cy="506492"/>
              <a:chOff x="1228454" y="5367185"/>
              <a:chExt cx="1783119" cy="506492"/>
            </a:xfrm>
          </p:grpSpPr>
          <p:grpSp>
            <p:nvGrpSpPr>
              <p:cNvPr id="172" name="组合 12"/>
              <p:cNvGrpSpPr/>
              <p:nvPr/>
            </p:nvGrpSpPr>
            <p:grpSpPr>
              <a:xfrm>
                <a:off x="1228454" y="5367185"/>
                <a:ext cx="1769052" cy="506492"/>
                <a:chOff x="1228454" y="5367185"/>
                <a:chExt cx="1769052" cy="506492"/>
              </a:xfrm>
            </p:grpSpPr>
            <p:sp>
              <p:nvSpPr>
                <p:cNvPr id="1049072" name="矩形 15"/>
                <p:cNvSpPr/>
                <p:nvPr/>
              </p:nvSpPr>
              <p:spPr>
                <a:xfrm>
                  <a:off x="1256590" y="5367185"/>
                  <a:ext cx="1740916" cy="506492"/>
                </a:xfrm>
                <a:prstGeom prst="rect">
                  <a:avLst/>
                </a:prstGeom>
                <a:solidFill>
                  <a:srgbClr val="922E17"/>
                </a:solidFill>
                <a:ln w="12700" cap="flat" cmpd="sng" algn="ctr">
                  <a:no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1" i="0" u="none" strike="noStrike" kern="0" cap="none" spc="0" normalizeH="0" baseline="0" noProof="0">
                    <a:ln>
                      <a:noFill/>
                    </a:ln>
                    <a:solidFill>
                      <a:srgbClr val="FFFF00"/>
                    </a:solidFill>
                    <a:effectLst/>
                    <a:uLnTx/>
                    <a:uFillTx/>
                    <a:latin typeface="Arial" panose="020B0604020202020204"/>
                    <a:ea typeface="微软雅黑" panose="020B0503020204020204" pitchFamily="34" charset="-122"/>
                  </a:endParaRPr>
                </a:p>
              </p:txBody>
            </p:sp>
            <p:sp>
              <p:nvSpPr>
                <p:cNvPr id="1049073" name="矩形 16"/>
                <p:cNvSpPr/>
                <p:nvPr/>
              </p:nvSpPr>
              <p:spPr>
                <a:xfrm>
                  <a:off x="1228454" y="5420376"/>
                  <a:ext cx="1769051" cy="447589"/>
                </a:xfrm>
                <a:prstGeom prst="rect">
                  <a:avLst/>
                </a:prstGeom>
                <a:ln>
                  <a:noFill/>
                </a:ln>
              </p:spPr>
              <p:txBody>
                <a:bodyPr wrap="square">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latinLnBrk="1">
                    <a:lnSpc>
                      <a:spcPct val="116000"/>
                    </a:lnSpc>
                  </a:pPr>
                  <a:r>
                    <a:rPr lang="zh-CN" altLang="en-US" sz="2000" dirty="0">
                      <a:solidFill>
                        <a:srgbClr val="FFFFFF"/>
                      </a:solidFill>
                      <a:latin typeface="微软雅黑" panose="020B0503020204020204" pitchFamily="34" charset="-122"/>
                      <a:ea typeface="微软雅黑" panose="020B0503020204020204" pitchFamily="34" charset="-122"/>
                      <a:sym typeface="+mn-ea"/>
                    </a:rPr>
                    <a:t>审判程序漏洞二</a:t>
                  </a:r>
                </a:p>
              </p:txBody>
            </p:sp>
          </p:grpSp>
          <p:cxnSp>
            <p:nvCxnSpPr>
              <p:cNvPr id="3145756" name="直接连接符 13"/>
              <p:cNvCxnSpPr/>
              <p:nvPr/>
            </p:nvCxnSpPr>
            <p:spPr>
              <a:xfrm>
                <a:off x="1242522" y="5420376"/>
                <a:ext cx="1754983" cy="0"/>
              </a:xfrm>
              <a:prstGeom prst="line">
                <a:avLst/>
              </a:prstGeom>
              <a:noFill/>
              <a:ln w="6350" cap="flat" cmpd="sng" algn="ctr">
                <a:solidFill>
                  <a:sysClr val="window" lastClr="FFFFFF"/>
                </a:solidFill>
                <a:prstDash val="dash"/>
                <a:miter lim="800000"/>
              </a:ln>
              <a:effectLst/>
            </p:spPr>
          </p:cxnSp>
          <p:cxnSp>
            <p:nvCxnSpPr>
              <p:cNvPr id="3145757" name="直接连接符 14"/>
              <p:cNvCxnSpPr/>
              <p:nvPr/>
            </p:nvCxnSpPr>
            <p:spPr>
              <a:xfrm>
                <a:off x="1256590" y="5820486"/>
                <a:ext cx="1754983" cy="0"/>
              </a:xfrm>
              <a:prstGeom prst="line">
                <a:avLst/>
              </a:prstGeom>
              <a:noFill/>
              <a:ln w="6350" cap="flat" cmpd="sng" algn="ctr">
                <a:solidFill>
                  <a:sysClr val="window" lastClr="FFFFFF"/>
                </a:solidFill>
                <a:prstDash val="dash"/>
                <a:miter lim="800000"/>
              </a:ln>
              <a:effectLst/>
            </p:spPr>
          </p:cxnSp>
        </p:grpSp>
        <p:sp>
          <p:nvSpPr>
            <p:cNvPr id="1049074" name="下箭头 10"/>
            <p:cNvSpPr/>
            <p:nvPr/>
          </p:nvSpPr>
          <p:spPr>
            <a:xfrm rot="16200000">
              <a:off x="4459667" y="2477701"/>
              <a:ext cx="524151" cy="274473"/>
            </a:xfrm>
            <a:prstGeom prst="downArrow">
              <a:avLst/>
            </a:prstGeom>
            <a:solidFill>
              <a:srgbClr val="922E17"/>
            </a:solidFill>
            <a:ln w="12700" cap="flat" cmpd="sng" algn="ctr">
              <a:no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endParaRPr>
            </a:p>
          </p:txBody>
        </p:sp>
        <p:sp>
          <p:nvSpPr>
            <p:cNvPr id="1049075" name="下箭头 11"/>
            <p:cNvSpPr/>
            <p:nvPr/>
          </p:nvSpPr>
          <p:spPr>
            <a:xfrm rot="16200000">
              <a:off x="6479573" y="2476594"/>
              <a:ext cx="524151" cy="274473"/>
            </a:xfrm>
            <a:prstGeom prst="downArrow">
              <a:avLst/>
            </a:prstGeom>
            <a:solidFill>
              <a:srgbClr val="922E17"/>
            </a:solidFill>
            <a:ln w="12700" cap="flat" cmpd="sng" algn="ctr">
              <a:no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endParaRPr>
            </a:p>
          </p:txBody>
        </p:sp>
      </p:grpSp>
      <p:grpSp>
        <p:nvGrpSpPr>
          <p:cNvPr id="173" name="组合 33"/>
          <p:cNvGrpSpPr/>
          <p:nvPr/>
        </p:nvGrpSpPr>
        <p:grpSpPr>
          <a:xfrm>
            <a:off x="559222" y="2286995"/>
            <a:ext cx="1924546" cy="2785107"/>
            <a:chOff x="559222" y="2286995"/>
            <a:chExt cx="1924546" cy="2785107"/>
          </a:xfrm>
        </p:grpSpPr>
        <p:sp>
          <p:nvSpPr>
            <p:cNvPr id="1049076" name="圆角矩形标注 35"/>
            <p:cNvSpPr/>
            <p:nvPr/>
          </p:nvSpPr>
          <p:spPr>
            <a:xfrm>
              <a:off x="559222" y="2286995"/>
              <a:ext cx="1851660" cy="2776855"/>
            </a:xfrm>
            <a:prstGeom prst="wedgeRoundRectCallout">
              <a:avLst>
                <a:gd name="adj1" fmla="val -19313"/>
                <a:gd name="adj2" fmla="val -71106"/>
                <a:gd name="adj3" fmla="val 16667"/>
              </a:avLst>
            </a:prstGeom>
            <a:noFill/>
            <a:ln w="38100" cap="flat" cmpd="sng" algn="ctr">
              <a:solidFill>
                <a:srgbClr val="922E17"/>
              </a:solid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50000"/>
                </a:lnSpc>
                <a:spcBef>
                  <a:spcPts val="0"/>
                </a:spcBef>
                <a:spcAft>
                  <a:spcPts val="0"/>
                </a:spcAft>
                <a:buClrTx/>
                <a:buSzTx/>
                <a:buFontTx/>
                <a:buNone/>
              </a:pPr>
              <a:endParaRPr kumimoji="0" lang="zh-CN" altLang="en-US" sz="1400" b="0" i="0" u="none" strike="noStrike" kern="0" cap="none" spc="0" normalizeH="0" baseline="0" noProof="0">
                <a:ln>
                  <a:noFill/>
                </a:ln>
                <a:solidFill>
                  <a:schemeClr val="tx1">
                    <a:lumMod val="75000"/>
                  </a:schemeClr>
                </a:solidFill>
                <a:effectLst/>
                <a:uLnTx/>
                <a:uFillTx/>
                <a:latin typeface="Arial" panose="020B0604020202020204"/>
                <a:ea typeface="微软雅黑" panose="020B0503020204020204" pitchFamily="34" charset="-122"/>
              </a:endParaRPr>
            </a:p>
          </p:txBody>
        </p:sp>
        <p:sp>
          <p:nvSpPr>
            <p:cNvPr id="1049077" name="文本框 44"/>
            <p:cNvSpPr txBox="1"/>
            <p:nvPr/>
          </p:nvSpPr>
          <p:spPr>
            <a:xfrm>
              <a:off x="652118" y="2554327"/>
              <a:ext cx="1831650" cy="2517775"/>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l" latinLnBrk="1">
                <a:lnSpc>
                  <a:spcPct val="116000"/>
                </a:lnSpc>
              </a:pP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“严打”、“从重从快”的政策迫使案件侦查盲目，追求速度而忽略程序公正。主要表现为：</a:t>
              </a:r>
              <a:endParaRPr lang="en-US" altLang="zh-CN" sz="1400" dirty="0">
                <a:solidFill>
                  <a:schemeClr val="accent2">
                    <a:lumMod val="10000"/>
                  </a:schemeClr>
                </a:solidFill>
                <a:latin typeface="微软雅黑" panose="020B0503020204020204" pitchFamily="34" charset="-122"/>
                <a:ea typeface="微软雅黑" panose="020B0503020204020204" pitchFamily="34" charset="-122"/>
              </a:endParaRPr>
            </a:p>
            <a:p>
              <a:pPr algn="l" latinLnBrk="1">
                <a:lnSpc>
                  <a:spcPct val="116000"/>
                </a:lnSpc>
              </a:pP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一、诱骗取证；</a:t>
              </a:r>
              <a:endParaRPr lang="en-US" altLang="zh-CN" sz="1400" dirty="0">
                <a:solidFill>
                  <a:schemeClr val="accent2">
                    <a:lumMod val="10000"/>
                  </a:schemeClr>
                </a:solidFill>
                <a:latin typeface="微软雅黑" panose="020B0503020204020204" pitchFamily="34" charset="-122"/>
                <a:ea typeface="微软雅黑" panose="020B0503020204020204" pitchFamily="34" charset="-122"/>
              </a:endParaRPr>
            </a:p>
            <a:p>
              <a:pPr algn="l" latinLnBrk="1">
                <a:lnSpc>
                  <a:spcPct val="116000"/>
                </a:lnSpc>
              </a:pP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二、刑讯逼供。</a:t>
              </a:r>
              <a:endParaRPr lang="en-US" altLang="zh-CN" sz="1400" dirty="0">
                <a:solidFill>
                  <a:schemeClr val="accent2">
                    <a:lumMod val="10000"/>
                  </a:schemeClr>
                </a:solidFill>
                <a:latin typeface="微软雅黑" panose="020B0503020204020204" pitchFamily="34" charset="-122"/>
                <a:ea typeface="微软雅黑" panose="020B0503020204020204" pitchFamily="34" charset="-122"/>
              </a:endParaRPr>
            </a:p>
            <a:p>
              <a:pPr algn="l" latinLnBrk="1">
                <a:lnSpc>
                  <a:spcPct val="116000"/>
                </a:lnSpc>
              </a:pP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三、办案人主观臆断</a:t>
              </a:r>
              <a:endParaRPr lang="en-US" sz="1400" dirty="0"/>
            </a:p>
            <a:p>
              <a:endParaRPr lang="zh-CN" altLang="en-US" sz="1400" dirty="0">
                <a:solidFill>
                  <a:schemeClr val="tx1">
                    <a:lumMod val="75000"/>
                  </a:schemeClr>
                </a:solidFill>
                <a:latin typeface="微软雅黑" panose="020B0503020204020204" pitchFamily="34" charset="-122"/>
                <a:ea typeface="微软雅黑" panose="020B0503020204020204" pitchFamily="34" charset="-122"/>
              </a:endParaRPr>
            </a:p>
            <a:p>
              <a:endParaRPr lang="zh-CN" altLang="en-US" sz="1400" dirty="0">
                <a:solidFill>
                  <a:schemeClr val="tx1">
                    <a:lumMod val="75000"/>
                  </a:schemeClr>
                </a:solidFill>
                <a:latin typeface="微软雅黑" panose="020B0503020204020204" pitchFamily="34" charset="-122"/>
                <a:ea typeface="微软雅黑" panose="020B0503020204020204" pitchFamily="34" charset="-122"/>
              </a:endParaRPr>
            </a:p>
          </p:txBody>
        </p:sp>
      </p:grpSp>
      <p:grpSp>
        <p:nvGrpSpPr>
          <p:cNvPr id="174" name="组合 37"/>
          <p:cNvGrpSpPr/>
          <p:nvPr/>
        </p:nvGrpSpPr>
        <p:grpSpPr>
          <a:xfrm>
            <a:off x="2540072" y="2239299"/>
            <a:ext cx="1862054" cy="2882333"/>
            <a:chOff x="2540072" y="2239299"/>
            <a:chExt cx="1862054" cy="2882333"/>
          </a:xfrm>
        </p:grpSpPr>
        <p:sp>
          <p:nvSpPr>
            <p:cNvPr id="1049078" name="圆角矩形标注 38"/>
            <p:cNvSpPr/>
            <p:nvPr/>
          </p:nvSpPr>
          <p:spPr>
            <a:xfrm>
              <a:off x="2550466" y="2239299"/>
              <a:ext cx="1851660" cy="2825115"/>
            </a:xfrm>
            <a:prstGeom prst="wedgeRoundRectCallout">
              <a:avLst>
                <a:gd name="adj1" fmla="val -20832"/>
                <a:gd name="adj2" fmla="val -72175"/>
                <a:gd name="adj3" fmla="val 16667"/>
              </a:avLst>
            </a:prstGeom>
            <a:noFill/>
            <a:ln w="38100" cap="flat" cmpd="sng" algn="ctr">
              <a:solidFill>
                <a:srgbClr val="922E17"/>
              </a:solid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50000"/>
                </a:lnSpc>
                <a:spcBef>
                  <a:spcPts val="0"/>
                </a:spcBef>
                <a:spcAft>
                  <a:spcPts val="0"/>
                </a:spcAft>
                <a:buClrTx/>
                <a:buSzTx/>
                <a:buFontTx/>
                <a:buNone/>
              </a:pPr>
              <a:endParaRPr kumimoji="0" lang="zh-CN" altLang="en-US" sz="1400" b="0" i="0" u="none" strike="noStrike" kern="0" cap="none" spc="0" normalizeH="0" baseline="0" noProof="0">
                <a:ln>
                  <a:noFill/>
                </a:ln>
                <a:solidFill>
                  <a:schemeClr val="tx1">
                    <a:lumMod val="75000"/>
                  </a:schemeClr>
                </a:solidFill>
                <a:effectLst/>
                <a:uLnTx/>
                <a:uFillTx/>
                <a:latin typeface="Arial" panose="020B0604020202020204"/>
                <a:ea typeface="微软雅黑" panose="020B0503020204020204" pitchFamily="34" charset="-122"/>
              </a:endParaRPr>
            </a:p>
          </p:txBody>
        </p:sp>
        <p:sp>
          <p:nvSpPr>
            <p:cNvPr id="1049079" name="文本框 44"/>
            <p:cNvSpPr txBox="1"/>
            <p:nvPr/>
          </p:nvSpPr>
          <p:spPr>
            <a:xfrm>
              <a:off x="2540072" y="2286992"/>
              <a:ext cx="1831650" cy="283464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l" latinLnBrk="1">
                <a:lnSpc>
                  <a:spcPct val="116000"/>
                </a:lnSpc>
              </a:pP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检查机关作为我国的法律监督部门，应该充分发挥其审查起诉的过滤作用。 我国现存的审查起诉方式具有明显的单方面性和私密性的特点，审查人员在审查案件时往往容易受到侦查机关单方、片面意见的影响。</a:t>
              </a:r>
            </a:p>
          </p:txBody>
        </p:sp>
      </p:grpSp>
      <p:grpSp>
        <p:nvGrpSpPr>
          <p:cNvPr id="175" name="组合 40"/>
          <p:cNvGrpSpPr/>
          <p:nvPr/>
        </p:nvGrpSpPr>
        <p:grpSpPr>
          <a:xfrm>
            <a:off x="4590659" y="2233651"/>
            <a:ext cx="1878902" cy="2830195"/>
            <a:chOff x="4590659" y="2233651"/>
            <a:chExt cx="1878902" cy="2830195"/>
          </a:xfrm>
        </p:grpSpPr>
        <p:sp>
          <p:nvSpPr>
            <p:cNvPr id="1049080" name="圆角矩形标注 41"/>
            <p:cNvSpPr/>
            <p:nvPr/>
          </p:nvSpPr>
          <p:spPr>
            <a:xfrm>
              <a:off x="4590659" y="2233651"/>
              <a:ext cx="1851660" cy="2830195"/>
            </a:xfrm>
            <a:prstGeom prst="wedgeRoundRectCallout">
              <a:avLst>
                <a:gd name="adj1" fmla="val -22351"/>
                <a:gd name="adj2" fmla="val -67709"/>
                <a:gd name="adj3" fmla="val 16667"/>
              </a:avLst>
            </a:prstGeom>
            <a:noFill/>
            <a:ln w="38100" cap="flat" cmpd="sng" algn="ctr">
              <a:solidFill>
                <a:srgbClr val="922E17"/>
              </a:solid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50000"/>
                </a:lnSpc>
                <a:spcBef>
                  <a:spcPts val="0"/>
                </a:spcBef>
                <a:spcAft>
                  <a:spcPts val="0"/>
                </a:spcAft>
                <a:buClrTx/>
                <a:buSzTx/>
                <a:buFontTx/>
                <a:buNone/>
              </a:pPr>
              <a:endParaRPr kumimoji="0" lang="zh-CN" altLang="en-US" sz="1400" b="0" i="0" u="none" strike="noStrike" kern="0" cap="none" spc="0" normalizeH="0" baseline="0" noProof="0">
                <a:ln>
                  <a:noFill/>
                </a:ln>
                <a:solidFill>
                  <a:schemeClr val="tx1">
                    <a:lumMod val="75000"/>
                  </a:schemeClr>
                </a:solidFill>
                <a:effectLst/>
                <a:uLnTx/>
                <a:uFillTx/>
                <a:latin typeface="Arial" panose="020B0604020202020204"/>
                <a:ea typeface="微软雅黑" panose="020B0503020204020204" pitchFamily="34" charset="-122"/>
              </a:endParaRPr>
            </a:p>
          </p:txBody>
        </p:sp>
        <p:sp>
          <p:nvSpPr>
            <p:cNvPr id="1049081" name="文本框 44"/>
            <p:cNvSpPr txBox="1"/>
            <p:nvPr/>
          </p:nvSpPr>
          <p:spPr>
            <a:xfrm>
              <a:off x="4637911" y="2554327"/>
              <a:ext cx="1831650" cy="208661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l" latinLnBrk="1">
                <a:lnSpc>
                  <a:spcPct val="116000"/>
                </a:lnSpc>
              </a:pPr>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证据的审查和采信存在问题。法院在案件审查阶段忽略了对证据的合法性审查，才行了通过非法手段采集的证据，把存疑的证据与口供作为审判的依据。</a:t>
              </a:r>
            </a:p>
          </p:txBody>
        </p:sp>
      </p:grpSp>
      <p:grpSp>
        <p:nvGrpSpPr>
          <p:cNvPr id="176" name="组合 43"/>
          <p:cNvGrpSpPr/>
          <p:nvPr/>
        </p:nvGrpSpPr>
        <p:grpSpPr>
          <a:xfrm>
            <a:off x="6665372" y="2232208"/>
            <a:ext cx="1882008" cy="2840355"/>
            <a:chOff x="6665372" y="2232208"/>
            <a:chExt cx="1882008" cy="2840355"/>
          </a:xfrm>
        </p:grpSpPr>
        <p:sp>
          <p:nvSpPr>
            <p:cNvPr id="1049082" name="圆角矩形标注 44"/>
            <p:cNvSpPr/>
            <p:nvPr/>
          </p:nvSpPr>
          <p:spPr>
            <a:xfrm>
              <a:off x="6665372" y="2232208"/>
              <a:ext cx="1851660" cy="2840355"/>
            </a:xfrm>
            <a:prstGeom prst="wedgeRoundRectCallout">
              <a:avLst>
                <a:gd name="adj1" fmla="val 18673"/>
                <a:gd name="adj2" fmla="val -70405"/>
                <a:gd name="adj3" fmla="val 16667"/>
              </a:avLst>
            </a:prstGeom>
            <a:noFill/>
            <a:ln w="38100" cap="flat" cmpd="sng" algn="ctr">
              <a:solidFill>
                <a:srgbClr val="922E17"/>
              </a:solidFill>
              <a:prstDash val="solid"/>
              <a:miter lim="800000"/>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eaLnBrk="1" fontAlgn="auto" latinLnBrk="0" hangingPunct="1">
                <a:lnSpc>
                  <a:spcPct val="150000"/>
                </a:lnSpc>
                <a:spcBef>
                  <a:spcPts val="0"/>
                </a:spcBef>
                <a:spcAft>
                  <a:spcPts val="0"/>
                </a:spcAft>
                <a:buClrTx/>
                <a:buSzTx/>
                <a:buFontTx/>
                <a:buNone/>
              </a:pPr>
              <a:endParaRPr kumimoji="0" lang="zh-CN" altLang="en-US" sz="1400" b="0" i="0" u="none" strike="noStrike" kern="0" cap="none" spc="0" normalizeH="0" baseline="0" noProof="0">
                <a:ln>
                  <a:noFill/>
                </a:ln>
                <a:solidFill>
                  <a:schemeClr val="tx1">
                    <a:lumMod val="75000"/>
                  </a:schemeClr>
                </a:solidFill>
                <a:effectLst/>
                <a:uLnTx/>
                <a:uFillTx/>
                <a:latin typeface="Arial" panose="020B0604020202020204"/>
                <a:ea typeface="微软雅黑" panose="020B0503020204020204" pitchFamily="34" charset="-122"/>
              </a:endParaRPr>
            </a:p>
          </p:txBody>
        </p:sp>
        <p:sp>
          <p:nvSpPr>
            <p:cNvPr id="1049083" name="文本框 44"/>
            <p:cNvSpPr txBox="1"/>
            <p:nvPr/>
          </p:nvSpPr>
          <p:spPr>
            <a:xfrm>
              <a:off x="6715730" y="2395577"/>
              <a:ext cx="1831650" cy="2676525"/>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zh-CN" altLang="en-US" sz="1400" dirty="0">
                  <a:solidFill>
                    <a:schemeClr val="accent2">
                      <a:lumMod val="10000"/>
                    </a:schemeClr>
                  </a:solidFill>
                  <a:latin typeface="微软雅黑" panose="020B0503020204020204" pitchFamily="34" charset="-122"/>
                  <a:ea typeface="微软雅黑" panose="020B0503020204020204" pitchFamily="34" charset="-122"/>
                  <a:sym typeface="+mn-ea"/>
                </a:rPr>
                <a:t>漠视被告人诉讼权利。本案中，我们看到了控方拥有强大的政权力量。审判过程中，呼格吉勒图作为被告，她的人格尊严和自由意志在刑讯逼供中被压迫扭曲，他的被告人的诉权被漠视，其身为公民应有的权利遭到侵害。</a:t>
              </a:r>
              <a:endParaRPr lang="en-US" sz="1400" dirty="0">
                <a:solidFill>
                  <a:schemeClr val="accent2">
                    <a:lumMod val="10000"/>
                  </a:schemeClr>
                </a:solidFill>
              </a:endParaRPr>
            </a:p>
            <a:p>
              <a:endParaRPr lang="en-US" altLang="en-US" sz="1400" dirty="0">
                <a:solidFill>
                  <a:schemeClr val="accent2">
                    <a:lumMod val="10000"/>
                  </a:schemeClr>
                </a:solidFill>
                <a:latin typeface="微软雅黑" panose="020B0503020204020204" pitchFamily="34" charset="-122"/>
                <a:ea typeface="微软雅黑" panose="020B0503020204020204" pitchFamily="34" charset="-122"/>
              </a:endParaRPr>
            </a:p>
          </p:txBody>
        </p:sp>
      </p:gr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9064"/>
                                        </p:tgtEl>
                                        <p:attrNameLst>
                                          <p:attrName>style.visibility</p:attrName>
                                        </p:attrNameLst>
                                      </p:cBhvr>
                                      <p:to>
                                        <p:strVal val="visible"/>
                                      </p:to>
                                    </p:set>
                                    <p:anim calcmode="lin" valueType="num">
                                      <p:cBhvr>
                                        <p:cTn id="7" dur="300" fill="hold"/>
                                        <p:tgtEl>
                                          <p:spTgt spid="1049064"/>
                                        </p:tgtEl>
                                        <p:attrNameLst>
                                          <p:attrName>ppt_w</p:attrName>
                                        </p:attrNameLst>
                                      </p:cBhvr>
                                      <p:tavLst>
                                        <p:tav tm="0">
                                          <p:val>
                                            <p:fltVal val="0"/>
                                          </p:val>
                                        </p:tav>
                                        <p:tav tm="100000">
                                          <p:val>
                                            <p:strVal val="#ppt_w"/>
                                          </p:val>
                                        </p:tav>
                                      </p:tavLst>
                                    </p:anim>
                                    <p:anim calcmode="lin" valueType="num">
                                      <p:cBhvr>
                                        <p:cTn id="8" dur="300" fill="hold"/>
                                        <p:tgtEl>
                                          <p:spTgt spid="1049064"/>
                                        </p:tgtEl>
                                        <p:attrNameLst>
                                          <p:attrName>ppt_h</p:attrName>
                                        </p:attrNameLst>
                                      </p:cBhvr>
                                      <p:tavLst>
                                        <p:tav tm="0">
                                          <p:val>
                                            <p:fltVal val="0"/>
                                          </p:val>
                                        </p:tav>
                                        <p:tav tm="100000">
                                          <p:val>
                                            <p:strVal val="#ppt_h"/>
                                          </p:val>
                                        </p:tav>
                                      </p:tavLst>
                                    </p:anim>
                                    <p:animEffect transition="in" filter="fade">
                                      <p:cBhvr>
                                        <p:cTn id="9" dur="300"/>
                                        <p:tgtEl>
                                          <p:spTgt spid="1049064"/>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49063"/>
                                        </p:tgtEl>
                                        <p:attrNameLst>
                                          <p:attrName>style.visibility</p:attrName>
                                        </p:attrNameLst>
                                      </p:cBhvr>
                                      <p:to>
                                        <p:strVal val="visible"/>
                                      </p:to>
                                    </p:set>
                                    <p:anim calcmode="lin" valueType="num">
                                      <p:cBhvr>
                                        <p:cTn id="13" dur="400" fill="hold"/>
                                        <p:tgtEl>
                                          <p:spTgt spid="1049063"/>
                                        </p:tgtEl>
                                        <p:attrNameLst>
                                          <p:attrName>ppt_x</p:attrName>
                                        </p:attrNameLst>
                                      </p:cBhvr>
                                      <p:tavLst>
                                        <p:tav tm="0">
                                          <p:val>
                                            <p:strVal val="#ppt_x"/>
                                          </p:val>
                                        </p:tav>
                                        <p:tav tm="50000">
                                          <p:val>
                                            <p:strVal val="#ppt_x+.1"/>
                                          </p:val>
                                        </p:tav>
                                        <p:tav tm="100000">
                                          <p:val>
                                            <p:strVal val="#ppt_x"/>
                                          </p:val>
                                        </p:tav>
                                      </p:tavLst>
                                    </p:anim>
                                    <p:anim calcmode="lin" valueType="num">
                                      <p:cBhvr>
                                        <p:cTn id="14" dur="400" fill="hold"/>
                                        <p:tgtEl>
                                          <p:spTgt spid="1049063"/>
                                        </p:tgtEl>
                                        <p:attrNameLst>
                                          <p:attrName>ppt_y</p:attrName>
                                        </p:attrNameLst>
                                      </p:cBhvr>
                                      <p:tavLst>
                                        <p:tav tm="0">
                                          <p:val>
                                            <p:strVal val="#ppt_y"/>
                                          </p:val>
                                        </p:tav>
                                        <p:tav tm="100000">
                                          <p:val>
                                            <p:strVal val="#ppt_y"/>
                                          </p:val>
                                        </p:tav>
                                      </p:tavLst>
                                    </p:anim>
                                    <p:anim calcmode="lin" valueType="num">
                                      <p:cBhvr>
                                        <p:cTn id="15" dur="400" fill="hold"/>
                                        <p:tgtEl>
                                          <p:spTgt spid="1049063"/>
                                        </p:tgtEl>
                                        <p:attrNameLst>
                                          <p:attrName>ppt_h</p:attrName>
                                        </p:attrNameLst>
                                      </p:cBhvr>
                                      <p:tavLst>
                                        <p:tav tm="0">
                                          <p:val>
                                            <p:strVal val="#ppt_h/10"/>
                                          </p:val>
                                        </p:tav>
                                        <p:tav tm="50000">
                                          <p:val>
                                            <p:strVal val="#ppt_h+.01"/>
                                          </p:val>
                                        </p:tav>
                                        <p:tav tm="100000">
                                          <p:val>
                                            <p:strVal val="#ppt_h"/>
                                          </p:val>
                                        </p:tav>
                                      </p:tavLst>
                                    </p:anim>
                                    <p:anim calcmode="lin" valueType="num">
                                      <p:cBhvr>
                                        <p:cTn id="16" dur="400" fill="hold"/>
                                        <p:tgtEl>
                                          <p:spTgt spid="1049063"/>
                                        </p:tgtEl>
                                        <p:attrNameLst>
                                          <p:attrName>ppt_w</p:attrName>
                                        </p:attrNameLst>
                                      </p:cBhvr>
                                      <p:tavLst>
                                        <p:tav tm="0">
                                          <p:val>
                                            <p:strVal val="#ppt_w/10"/>
                                          </p:val>
                                        </p:tav>
                                        <p:tav tm="50000">
                                          <p:val>
                                            <p:strVal val="#ppt_w+.01"/>
                                          </p:val>
                                        </p:tav>
                                        <p:tav tm="100000">
                                          <p:val>
                                            <p:strVal val="#ppt_w"/>
                                          </p:val>
                                        </p:tav>
                                      </p:tavLst>
                                    </p:anim>
                                    <p:animEffect transition="in" filter="fade">
                                      <p:cBhvr>
                                        <p:cTn id="17" dur="400" tmFilter="0,0; .5, 1; 1, 1"/>
                                        <p:tgtEl>
                                          <p:spTgt spid="1049063"/>
                                        </p:tgtEl>
                                      </p:cBhvr>
                                    </p:animEffect>
                                  </p:childTnLst>
                                </p:cTn>
                              </p:par>
                            </p:childTnLst>
                          </p:cTn>
                        </p:par>
                        <p:par>
                          <p:cTn id="18" fill="hold">
                            <p:stCondLst>
                              <p:cond delay="900"/>
                            </p:stCondLst>
                            <p:childTnLst>
                              <p:par>
                                <p:cTn id="19" presetID="2" presetClass="entr" presetSubtype="8" fill="hold" nodeType="afterEffect">
                                  <p:stCondLst>
                                    <p:cond delay="0"/>
                                  </p:stCondLst>
                                  <p:childTnLst>
                                    <p:set>
                                      <p:cBhvr>
                                        <p:cTn id="20" dur="1" fill="hold">
                                          <p:stCondLst>
                                            <p:cond delay="0"/>
                                          </p:stCondLst>
                                        </p:cTn>
                                        <p:tgtEl>
                                          <p:spTgt spid="164"/>
                                        </p:tgtEl>
                                        <p:attrNameLst>
                                          <p:attrName>style.visibility</p:attrName>
                                        </p:attrNameLst>
                                      </p:cBhvr>
                                      <p:to>
                                        <p:strVal val="visible"/>
                                      </p:to>
                                    </p:set>
                                    <p:anim calcmode="lin" valueType="num">
                                      <p:cBhvr additive="base">
                                        <p:cTn id="21" dur="500" fill="hold"/>
                                        <p:tgtEl>
                                          <p:spTgt spid="164"/>
                                        </p:tgtEl>
                                        <p:attrNameLst>
                                          <p:attrName>ppt_x</p:attrName>
                                        </p:attrNameLst>
                                      </p:cBhvr>
                                      <p:tavLst>
                                        <p:tav tm="0">
                                          <p:val>
                                            <p:strVal val="0-#ppt_w/2"/>
                                          </p:val>
                                        </p:tav>
                                        <p:tav tm="100000">
                                          <p:val>
                                            <p:strVal val="#ppt_x"/>
                                          </p:val>
                                        </p:tav>
                                      </p:tavLst>
                                    </p:anim>
                                    <p:anim calcmode="lin" valueType="num">
                                      <p:cBhvr additive="base">
                                        <p:cTn id="22" dur="500" fill="hold"/>
                                        <p:tgtEl>
                                          <p:spTgt spid="164"/>
                                        </p:tgtEl>
                                        <p:attrNameLst>
                                          <p:attrName>ppt_y</p:attrName>
                                        </p:attrNameLst>
                                      </p:cBhvr>
                                      <p:tavLst>
                                        <p:tav tm="0">
                                          <p:val>
                                            <p:strVal val="#ppt_y"/>
                                          </p:val>
                                        </p:tav>
                                        <p:tav tm="100000">
                                          <p:val>
                                            <p:strVal val="#ppt_y"/>
                                          </p:val>
                                        </p:tav>
                                      </p:tavLst>
                                    </p:anim>
                                  </p:childTnLst>
                                </p:cTn>
                              </p:par>
                            </p:childTnLst>
                          </p:cTn>
                        </p:par>
                        <p:par>
                          <p:cTn id="23" fill="hold">
                            <p:stCondLst>
                              <p:cond delay="1400"/>
                            </p:stCondLst>
                            <p:childTnLst>
                              <p:par>
                                <p:cTn id="24" presetID="47" presetClass="entr" presetSubtype="0" fill="hold" nodeType="afterEffect">
                                  <p:stCondLst>
                                    <p:cond delay="0"/>
                                  </p:stCondLst>
                                  <p:childTnLst>
                                    <p:set>
                                      <p:cBhvr>
                                        <p:cTn id="25" dur="1" fill="hold">
                                          <p:stCondLst>
                                            <p:cond delay="0"/>
                                          </p:stCondLst>
                                        </p:cTn>
                                        <p:tgtEl>
                                          <p:spTgt spid="173"/>
                                        </p:tgtEl>
                                        <p:attrNameLst>
                                          <p:attrName>style.visibility</p:attrName>
                                        </p:attrNameLst>
                                      </p:cBhvr>
                                      <p:to>
                                        <p:strVal val="visible"/>
                                      </p:to>
                                    </p:set>
                                    <p:animEffect transition="in" filter="fade">
                                      <p:cBhvr>
                                        <p:cTn id="26" dur="1000"/>
                                        <p:tgtEl>
                                          <p:spTgt spid="173"/>
                                        </p:tgtEl>
                                      </p:cBhvr>
                                    </p:animEffect>
                                    <p:anim calcmode="lin" valueType="num">
                                      <p:cBhvr>
                                        <p:cTn id="27" dur="1000" fill="hold"/>
                                        <p:tgtEl>
                                          <p:spTgt spid="173"/>
                                        </p:tgtEl>
                                        <p:attrNameLst>
                                          <p:attrName>ppt_x</p:attrName>
                                        </p:attrNameLst>
                                      </p:cBhvr>
                                      <p:tavLst>
                                        <p:tav tm="0">
                                          <p:val>
                                            <p:strVal val="#ppt_x"/>
                                          </p:val>
                                        </p:tav>
                                        <p:tav tm="100000">
                                          <p:val>
                                            <p:strVal val="#ppt_x"/>
                                          </p:val>
                                        </p:tav>
                                      </p:tavLst>
                                    </p:anim>
                                    <p:anim calcmode="lin" valueType="num">
                                      <p:cBhvr>
                                        <p:cTn id="28" dur="1000" fill="hold"/>
                                        <p:tgtEl>
                                          <p:spTgt spid="173"/>
                                        </p:tgtEl>
                                        <p:attrNameLst>
                                          <p:attrName>ppt_y</p:attrName>
                                        </p:attrNameLst>
                                      </p:cBhvr>
                                      <p:tavLst>
                                        <p:tav tm="0">
                                          <p:val>
                                            <p:strVal val="#ppt_y-.1"/>
                                          </p:val>
                                        </p:tav>
                                        <p:tav tm="100000">
                                          <p:val>
                                            <p:strVal val="#ppt_y"/>
                                          </p:val>
                                        </p:tav>
                                      </p:tavLst>
                                    </p:anim>
                                  </p:childTnLst>
                                </p:cTn>
                              </p:par>
                            </p:childTnLst>
                          </p:cTn>
                        </p:par>
                        <p:par>
                          <p:cTn id="29" fill="hold">
                            <p:stCondLst>
                              <p:cond delay="2400"/>
                            </p:stCondLst>
                            <p:childTnLst>
                              <p:par>
                                <p:cTn id="30" presetID="47" presetClass="entr" presetSubtype="0" fill="hold" nodeType="afterEffect">
                                  <p:stCondLst>
                                    <p:cond delay="0"/>
                                  </p:stCondLst>
                                  <p:childTnLst>
                                    <p:set>
                                      <p:cBhvr>
                                        <p:cTn id="31" dur="1" fill="hold">
                                          <p:stCondLst>
                                            <p:cond delay="0"/>
                                          </p:stCondLst>
                                        </p:cTn>
                                        <p:tgtEl>
                                          <p:spTgt spid="174"/>
                                        </p:tgtEl>
                                        <p:attrNameLst>
                                          <p:attrName>style.visibility</p:attrName>
                                        </p:attrNameLst>
                                      </p:cBhvr>
                                      <p:to>
                                        <p:strVal val="visible"/>
                                      </p:to>
                                    </p:set>
                                    <p:animEffect transition="in" filter="fade">
                                      <p:cBhvr>
                                        <p:cTn id="32" dur="1000"/>
                                        <p:tgtEl>
                                          <p:spTgt spid="174"/>
                                        </p:tgtEl>
                                      </p:cBhvr>
                                    </p:animEffect>
                                    <p:anim calcmode="lin" valueType="num">
                                      <p:cBhvr>
                                        <p:cTn id="33" dur="1000" fill="hold"/>
                                        <p:tgtEl>
                                          <p:spTgt spid="174"/>
                                        </p:tgtEl>
                                        <p:attrNameLst>
                                          <p:attrName>ppt_x</p:attrName>
                                        </p:attrNameLst>
                                      </p:cBhvr>
                                      <p:tavLst>
                                        <p:tav tm="0">
                                          <p:val>
                                            <p:strVal val="#ppt_x"/>
                                          </p:val>
                                        </p:tav>
                                        <p:tav tm="100000">
                                          <p:val>
                                            <p:strVal val="#ppt_x"/>
                                          </p:val>
                                        </p:tav>
                                      </p:tavLst>
                                    </p:anim>
                                    <p:anim calcmode="lin" valueType="num">
                                      <p:cBhvr>
                                        <p:cTn id="34" dur="1000" fill="hold"/>
                                        <p:tgtEl>
                                          <p:spTgt spid="174"/>
                                        </p:tgtEl>
                                        <p:attrNameLst>
                                          <p:attrName>ppt_y</p:attrName>
                                        </p:attrNameLst>
                                      </p:cBhvr>
                                      <p:tavLst>
                                        <p:tav tm="0">
                                          <p:val>
                                            <p:strVal val="#ppt_y-.1"/>
                                          </p:val>
                                        </p:tav>
                                        <p:tav tm="100000">
                                          <p:val>
                                            <p:strVal val="#ppt_y"/>
                                          </p:val>
                                        </p:tav>
                                      </p:tavLst>
                                    </p:anim>
                                  </p:childTnLst>
                                </p:cTn>
                              </p:par>
                            </p:childTnLst>
                          </p:cTn>
                        </p:par>
                        <p:par>
                          <p:cTn id="35" fill="hold">
                            <p:stCondLst>
                              <p:cond delay="3400"/>
                            </p:stCondLst>
                            <p:childTnLst>
                              <p:par>
                                <p:cTn id="36" presetID="47" presetClass="entr" presetSubtype="0" fill="hold" nodeType="afterEffect">
                                  <p:stCondLst>
                                    <p:cond delay="0"/>
                                  </p:stCondLst>
                                  <p:childTnLst>
                                    <p:set>
                                      <p:cBhvr>
                                        <p:cTn id="37" dur="1" fill="hold">
                                          <p:stCondLst>
                                            <p:cond delay="0"/>
                                          </p:stCondLst>
                                        </p:cTn>
                                        <p:tgtEl>
                                          <p:spTgt spid="175"/>
                                        </p:tgtEl>
                                        <p:attrNameLst>
                                          <p:attrName>style.visibility</p:attrName>
                                        </p:attrNameLst>
                                      </p:cBhvr>
                                      <p:to>
                                        <p:strVal val="visible"/>
                                      </p:to>
                                    </p:set>
                                    <p:animEffect transition="in" filter="fade">
                                      <p:cBhvr>
                                        <p:cTn id="38" dur="1000"/>
                                        <p:tgtEl>
                                          <p:spTgt spid="175"/>
                                        </p:tgtEl>
                                      </p:cBhvr>
                                    </p:animEffect>
                                    <p:anim calcmode="lin" valueType="num">
                                      <p:cBhvr>
                                        <p:cTn id="39" dur="1000" fill="hold"/>
                                        <p:tgtEl>
                                          <p:spTgt spid="175"/>
                                        </p:tgtEl>
                                        <p:attrNameLst>
                                          <p:attrName>ppt_x</p:attrName>
                                        </p:attrNameLst>
                                      </p:cBhvr>
                                      <p:tavLst>
                                        <p:tav tm="0">
                                          <p:val>
                                            <p:strVal val="#ppt_x"/>
                                          </p:val>
                                        </p:tav>
                                        <p:tav tm="100000">
                                          <p:val>
                                            <p:strVal val="#ppt_x"/>
                                          </p:val>
                                        </p:tav>
                                      </p:tavLst>
                                    </p:anim>
                                    <p:anim calcmode="lin" valueType="num">
                                      <p:cBhvr>
                                        <p:cTn id="40" dur="1000" fill="hold"/>
                                        <p:tgtEl>
                                          <p:spTgt spid="175"/>
                                        </p:tgtEl>
                                        <p:attrNameLst>
                                          <p:attrName>ppt_y</p:attrName>
                                        </p:attrNameLst>
                                      </p:cBhvr>
                                      <p:tavLst>
                                        <p:tav tm="0">
                                          <p:val>
                                            <p:strVal val="#ppt_y-.1"/>
                                          </p:val>
                                        </p:tav>
                                        <p:tav tm="100000">
                                          <p:val>
                                            <p:strVal val="#ppt_y"/>
                                          </p:val>
                                        </p:tav>
                                      </p:tavLst>
                                    </p:anim>
                                  </p:childTnLst>
                                </p:cTn>
                              </p:par>
                            </p:childTnLst>
                          </p:cTn>
                        </p:par>
                        <p:par>
                          <p:cTn id="41" fill="hold">
                            <p:stCondLst>
                              <p:cond delay="4400"/>
                            </p:stCondLst>
                            <p:childTnLst>
                              <p:par>
                                <p:cTn id="42" presetID="47" presetClass="entr" presetSubtype="0" fill="hold" nodeType="afterEffect">
                                  <p:stCondLst>
                                    <p:cond delay="0"/>
                                  </p:stCondLst>
                                  <p:childTnLst>
                                    <p:set>
                                      <p:cBhvr>
                                        <p:cTn id="43" dur="1" fill="hold">
                                          <p:stCondLst>
                                            <p:cond delay="0"/>
                                          </p:stCondLst>
                                        </p:cTn>
                                        <p:tgtEl>
                                          <p:spTgt spid="176"/>
                                        </p:tgtEl>
                                        <p:attrNameLst>
                                          <p:attrName>style.visibility</p:attrName>
                                        </p:attrNameLst>
                                      </p:cBhvr>
                                      <p:to>
                                        <p:strVal val="visible"/>
                                      </p:to>
                                    </p:set>
                                    <p:animEffect transition="in" filter="fade">
                                      <p:cBhvr>
                                        <p:cTn id="44" dur="1000"/>
                                        <p:tgtEl>
                                          <p:spTgt spid="176"/>
                                        </p:tgtEl>
                                      </p:cBhvr>
                                    </p:animEffect>
                                    <p:anim calcmode="lin" valueType="num">
                                      <p:cBhvr>
                                        <p:cTn id="45" dur="1000" fill="hold"/>
                                        <p:tgtEl>
                                          <p:spTgt spid="176"/>
                                        </p:tgtEl>
                                        <p:attrNameLst>
                                          <p:attrName>ppt_x</p:attrName>
                                        </p:attrNameLst>
                                      </p:cBhvr>
                                      <p:tavLst>
                                        <p:tav tm="0">
                                          <p:val>
                                            <p:strVal val="#ppt_x"/>
                                          </p:val>
                                        </p:tav>
                                        <p:tav tm="100000">
                                          <p:val>
                                            <p:strVal val="#ppt_x"/>
                                          </p:val>
                                        </p:tav>
                                      </p:tavLst>
                                    </p:anim>
                                    <p:anim calcmode="lin" valueType="num">
                                      <p:cBhvr>
                                        <p:cTn id="46" dur="1000" fill="hold"/>
                                        <p:tgtEl>
                                          <p:spTgt spid="1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06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8592"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593" name="Freeform 11"/>
          <p:cNvSpPr/>
          <p:nvPr/>
        </p:nvSpPr>
        <p:spPr>
          <a:xfrm>
            <a:off x="3969398" y="726847"/>
            <a:ext cx="668783" cy="84490"/>
          </a:xfrm>
          <a:custGeom>
            <a:avLst/>
            <a:gdLst/>
            <a:ahLst/>
            <a:cxnLst>
              <a:cxn ang="0">
                <a:pos x="85667" y="0"/>
              </a:cxn>
              <a:cxn ang="0">
                <a:pos x="806508" y="0"/>
              </a:cxn>
              <a:cxn ang="0">
                <a:pos x="892175" y="112713"/>
              </a:cxn>
              <a:cxn ang="0">
                <a:pos x="0" y="112713"/>
              </a:cxn>
              <a:cxn ang="0">
                <a:pos x="85667" y="0"/>
              </a:cxn>
            </a:cxnLst>
            <a:rect l="0" t="0" r="0" b="0"/>
            <a:pathLst>
              <a:path w="1156" h="142">
                <a:moveTo>
                  <a:pt x="111" y="0"/>
                </a:moveTo>
                <a:lnTo>
                  <a:pt x="1045" y="0"/>
                </a:lnTo>
                <a:lnTo>
                  <a:pt x="1156" y="142"/>
                </a:lnTo>
                <a:lnTo>
                  <a:pt x="0" y="142"/>
                </a:lnTo>
                <a:lnTo>
                  <a:pt x="111" y="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594" name="Freeform 10"/>
          <p:cNvSpPr/>
          <p:nvPr/>
        </p:nvSpPr>
        <p:spPr>
          <a:xfrm>
            <a:off x="3846830" y="800735"/>
            <a:ext cx="4902200" cy="525780"/>
          </a:xfrm>
          <a:custGeom>
            <a:avLst/>
            <a:gdLst/>
            <a:ahLst/>
            <a:cxnLst>
              <a:cxn ang="0">
                <a:pos x="64481" y="0"/>
              </a:cxn>
              <a:cxn ang="0">
                <a:pos x="5633810" y="0"/>
              </a:cxn>
              <a:cxn ang="0">
                <a:pos x="5767426" y="160338"/>
              </a:cxn>
              <a:cxn ang="0">
                <a:pos x="5767426" y="625475"/>
              </a:cxn>
              <a:cxn ang="0">
                <a:pos x="5702945" y="701675"/>
              </a:cxn>
              <a:cxn ang="0">
                <a:pos x="64481" y="701675"/>
              </a:cxn>
              <a:cxn ang="0">
                <a:pos x="0" y="625475"/>
              </a:cxn>
              <a:cxn ang="0">
                <a:pos x="0" y="76200"/>
              </a:cxn>
              <a:cxn ang="0">
                <a:pos x="64481" y="0"/>
              </a:cxn>
            </a:cxnLst>
            <a:rect l="0" t="0" r="0" b="0"/>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alpha val="100000"/>
            </a:srgbClr>
          </a:solidFill>
          <a:ln w="10" cap="flat" cmpd="sng">
            <a:solidFill>
              <a:srgbClr val="A8A9AD">
                <a:alpha val="100000"/>
              </a:srgbClr>
            </a:solidFill>
            <a:prstDash val="solid"/>
            <a:miter lim="800000"/>
            <a:headEnd type="none" w="med" len="med"/>
            <a:tailEnd type="none" w="med" len="med"/>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595" name="Rectangle 12"/>
          <p:cNvSpPr/>
          <p:nvPr/>
        </p:nvSpPr>
        <p:spPr>
          <a:xfrm>
            <a:off x="4033658" y="726847"/>
            <a:ext cx="540262" cy="553352"/>
          </a:xfrm>
          <a:prstGeom prst="rect">
            <a:avLst/>
          </a:prstGeom>
          <a:solidFill>
            <a:srgbClr val="922E17"/>
          </a:solidFill>
          <a:ln w="9525">
            <a:noFill/>
          </a:ln>
        </p:spPr>
        <p:txBody>
          <a:bodyPr/>
          <a:lstStyle/>
          <a:p>
            <a:pPr defTabSz="685165" fontAlgn="base">
              <a:spcBef>
                <a:spcPct val="0"/>
              </a:spcBef>
              <a:spcAft>
                <a:spcPct val="0"/>
              </a:spcAft>
            </a:pPr>
            <a:r>
              <a:rPr lang="zh-CN" altLang="en-US" sz="3200" b="1" dirty="0">
                <a:solidFill>
                  <a:schemeClr val="accent2"/>
                </a:solidFill>
                <a:latin typeface="微软雅黑" panose="020B0503020204020204" pitchFamily="34" charset="-122"/>
                <a:ea typeface="微软雅黑" panose="020B0503020204020204" pitchFamily="34" charset="-122"/>
              </a:rPr>
              <a:t>一</a:t>
            </a:r>
          </a:p>
        </p:txBody>
      </p:sp>
      <p:sp>
        <p:nvSpPr>
          <p:cNvPr id="1048596" name="Freeform 11"/>
          <p:cNvSpPr/>
          <p:nvPr/>
        </p:nvSpPr>
        <p:spPr>
          <a:xfrm>
            <a:off x="3969398" y="1493210"/>
            <a:ext cx="668783" cy="84490"/>
          </a:xfrm>
          <a:custGeom>
            <a:avLst/>
            <a:gdLst/>
            <a:ahLst/>
            <a:cxnLst>
              <a:cxn ang="0">
                <a:pos x="85667" y="0"/>
              </a:cxn>
              <a:cxn ang="0">
                <a:pos x="806508" y="0"/>
              </a:cxn>
              <a:cxn ang="0">
                <a:pos x="892175" y="112713"/>
              </a:cxn>
              <a:cxn ang="0">
                <a:pos x="0" y="112713"/>
              </a:cxn>
              <a:cxn ang="0">
                <a:pos x="85667" y="0"/>
              </a:cxn>
            </a:cxnLst>
            <a:rect l="0" t="0" r="0" b="0"/>
            <a:pathLst>
              <a:path w="1156" h="142">
                <a:moveTo>
                  <a:pt x="111" y="0"/>
                </a:moveTo>
                <a:lnTo>
                  <a:pt x="1045" y="0"/>
                </a:lnTo>
                <a:lnTo>
                  <a:pt x="1156" y="142"/>
                </a:lnTo>
                <a:lnTo>
                  <a:pt x="0" y="142"/>
                </a:lnTo>
                <a:lnTo>
                  <a:pt x="111" y="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597" name="Freeform 10"/>
          <p:cNvSpPr/>
          <p:nvPr/>
        </p:nvSpPr>
        <p:spPr>
          <a:xfrm>
            <a:off x="3846830" y="1558925"/>
            <a:ext cx="4902835" cy="525780"/>
          </a:xfrm>
          <a:custGeom>
            <a:avLst/>
            <a:gdLst/>
            <a:ahLst/>
            <a:cxnLst>
              <a:cxn ang="0">
                <a:pos x="64481" y="0"/>
              </a:cxn>
              <a:cxn ang="0">
                <a:pos x="5633810" y="0"/>
              </a:cxn>
              <a:cxn ang="0">
                <a:pos x="5767426" y="160338"/>
              </a:cxn>
              <a:cxn ang="0">
                <a:pos x="5767426" y="625475"/>
              </a:cxn>
              <a:cxn ang="0">
                <a:pos x="5702945" y="701675"/>
              </a:cxn>
              <a:cxn ang="0">
                <a:pos x="64481" y="701675"/>
              </a:cxn>
              <a:cxn ang="0">
                <a:pos x="0" y="625475"/>
              </a:cxn>
              <a:cxn ang="0">
                <a:pos x="0" y="76200"/>
              </a:cxn>
              <a:cxn ang="0">
                <a:pos x="64481" y="0"/>
              </a:cxn>
            </a:cxnLst>
            <a:rect l="0" t="0" r="0" b="0"/>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alpha val="100000"/>
            </a:srgbClr>
          </a:solidFill>
          <a:ln w="10" cap="flat" cmpd="sng">
            <a:solidFill>
              <a:srgbClr val="A8A9AD">
                <a:alpha val="100000"/>
              </a:srgbClr>
            </a:solidFill>
            <a:prstDash val="solid"/>
            <a:miter lim="800000"/>
            <a:headEnd type="none" w="med" len="med"/>
            <a:tailEnd type="none" w="med" len="med"/>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598" name="Rectangle 12"/>
          <p:cNvSpPr/>
          <p:nvPr/>
        </p:nvSpPr>
        <p:spPr>
          <a:xfrm>
            <a:off x="4033658" y="1493211"/>
            <a:ext cx="540262" cy="553352"/>
          </a:xfrm>
          <a:prstGeom prst="rect">
            <a:avLst/>
          </a:prstGeom>
          <a:solidFill>
            <a:srgbClr val="922E17"/>
          </a:solidFill>
          <a:ln w="9525">
            <a:noFill/>
          </a:ln>
        </p:spPr>
        <p:txBody>
          <a:bodyPr/>
          <a:lstStyle/>
          <a:p>
            <a:pPr defTabSz="685165" fontAlgn="base">
              <a:spcBef>
                <a:spcPct val="0"/>
              </a:spcBef>
              <a:spcAft>
                <a:spcPct val="0"/>
              </a:spcAft>
            </a:pPr>
            <a:r>
              <a:rPr lang="zh-CN" altLang="en-US" sz="3200" b="1" dirty="0">
                <a:solidFill>
                  <a:schemeClr val="accent2"/>
                </a:solidFill>
                <a:latin typeface="微软雅黑" panose="020B0503020204020204" pitchFamily="34" charset="-122"/>
                <a:ea typeface="微软雅黑" panose="020B0503020204020204" pitchFamily="34" charset="-122"/>
                <a:sym typeface="+mn-ea"/>
              </a:rPr>
              <a:t>二</a:t>
            </a:r>
          </a:p>
        </p:txBody>
      </p:sp>
      <p:sp>
        <p:nvSpPr>
          <p:cNvPr id="1048599" name="Freeform 11"/>
          <p:cNvSpPr/>
          <p:nvPr/>
        </p:nvSpPr>
        <p:spPr>
          <a:xfrm>
            <a:off x="3969398" y="2240534"/>
            <a:ext cx="668783" cy="84490"/>
          </a:xfrm>
          <a:custGeom>
            <a:avLst/>
            <a:gdLst/>
            <a:ahLst/>
            <a:cxnLst>
              <a:cxn ang="0">
                <a:pos x="85667" y="0"/>
              </a:cxn>
              <a:cxn ang="0">
                <a:pos x="806508" y="0"/>
              </a:cxn>
              <a:cxn ang="0">
                <a:pos x="892175" y="112713"/>
              </a:cxn>
              <a:cxn ang="0">
                <a:pos x="0" y="112713"/>
              </a:cxn>
              <a:cxn ang="0">
                <a:pos x="85667" y="0"/>
              </a:cxn>
            </a:cxnLst>
            <a:rect l="0" t="0" r="0" b="0"/>
            <a:pathLst>
              <a:path w="1156" h="142">
                <a:moveTo>
                  <a:pt x="111" y="0"/>
                </a:moveTo>
                <a:lnTo>
                  <a:pt x="1045" y="0"/>
                </a:lnTo>
                <a:lnTo>
                  <a:pt x="1156" y="142"/>
                </a:lnTo>
                <a:lnTo>
                  <a:pt x="0" y="142"/>
                </a:lnTo>
                <a:lnTo>
                  <a:pt x="111" y="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00" name="Freeform 10"/>
          <p:cNvSpPr/>
          <p:nvPr/>
        </p:nvSpPr>
        <p:spPr>
          <a:xfrm>
            <a:off x="3846830" y="2306955"/>
            <a:ext cx="4902200" cy="525780"/>
          </a:xfrm>
          <a:custGeom>
            <a:avLst/>
            <a:gdLst/>
            <a:ahLst/>
            <a:cxnLst>
              <a:cxn ang="0">
                <a:pos x="64481" y="0"/>
              </a:cxn>
              <a:cxn ang="0">
                <a:pos x="5633810" y="0"/>
              </a:cxn>
              <a:cxn ang="0">
                <a:pos x="5767426" y="160338"/>
              </a:cxn>
              <a:cxn ang="0">
                <a:pos x="5767426" y="625475"/>
              </a:cxn>
              <a:cxn ang="0">
                <a:pos x="5702945" y="701675"/>
              </a:cxn>
              <a:cxn ang="0">
                <a:pos x="64481" y="701675"/>
              </a:cxn>
              <a:cxn ang="0">
                <a:pos x="0" y="625475"/>
              </a:cxn>
              <a:cxn ang="0">
                <a:pos x="0" y="76200"/>
              </a:cxn>
              <a:cxn ang="0">
                <a:pos x="64481" y="0"/>
              </a:cxn>
            </a:cxnLst>
            <a:rect l="0" t="0" r="0" b="0"/>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alpha val="100000"/>
            </a:srgbClr>
          </a:solidFill>
          <a:ln w="10" cap="flat" cmpd="sng">
            <a:solidFill>
              <a:srgbClr val="A8A9AD">
                <a:alpha val="100000"/>
              </a:srgbClr>
            </a:solidFill>
            <a:prstDash val="solid"/>
            <a:miter lim="800000"/>
            <a:headEnd type="none" w="med" len="med"/>
            <a:tailEnd type="none" w="med" len="med"/>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01" name="Rectangle 12"/>
          <p:cNvSpPr/>
          <p:nvPr/>
        </p:nvSpPr>
        <p:spPr>
          <a:xfrm>
            <a:off x="4033658" y="2240534"/>
            <a:ext cx="540262" cy="553352"/>
          </a:xfrm>
          <a:prstGeom prst="rect">
            <a:avLst/>
          </a:prstGeom>
          <a:solidFill>
            <a:srgbClr val="922E17"/>
          </a:solidFill>
          <a:ln w="9525">
            <a:noFill/>
          </a:ln>
        </p:spPr>
        <p:txBody>
          <a:bodyPr/>
          <a:lstStyle/>
          <a:p>
            <a:pPr defTabSz="685165" fontAlgn="base">
              <a:spcBef>
                <a:spcPct val="0"/>
              </a:spcBef>
              <a:spcAft>
                <a:spcPct val="0"/>
              </a:spcAft>
            </a:pPr>
            <a:r>
              <a:rPr lang="zh-CN" altLang="en-US" sz="3200" b="1" dirty="0">
                <a:solidFill>
                  <a:schemeClr val="accent2"/>
                </a:solidFill>
                <a:latin typeface="微软雅黑" panose="020B0503020204020204" pitchFamily="34" charset="-122"/>
                <a:ea typeface="微软雅黑" panose="020B0503020204020204" pitchFamily="34" charset="-122"/>
                <a:sym typeface="+mn-ea"/>
              </a:rPr>
              <a:t>三</a:t>
            </a:r>
          </a:p>
        </p:txBody>
      </p:sp>
      <p:sp>
        <p:nvSpPr>
          <p:cNvPr id="1048602" name="Freeform 11"/>
          <p:cNvSpPr/>
          <p:nvPr/>
        </p:nvSpPr>
        <p:spPr>
          <a:xfrm>
            <a:off x="3969398" y="2997377"/>
            <a:ext cx="668783" cy="84490"/>
          </a:xfrm>
          <a:custGeom>
            <a:avLst/>
            <a:gdLst/>
            <a:ahLst/>
            <a:cxnLst>
              <a:cxn ang="0">
                <a:pos x="85667" y="0"/>
              </a:cxn>
              <a:cxn ang="0">
                <a:pos x="806508" y="0"/>
              </a:cxn>
              <a:cxn ang="0">
                <a:pos x="892175" y="112713"/>
              </a:cxn>
              <a:cxn ang="0">
                <a:pos x="0" y="112713"/>
              </a:cxn>
              <a:cxn ang="0">
                <a:pos x="85667" y="0"/>
              </a:cxn>
            </a:cxnLst>
            <a:rect l="0" t="0" r="0" b="0"/>
            <a:pathLst>
              <a:path w="1156" h="142">
                <a:moveTo>
                  <a:pt x="111" y="0"/>
                </a:moveTo>
                <a:lnTo>
                  <a:pt x="1045" y="0"/>
                </a:lnTo>
                <a:lnTo>
                  <a:pt x="1156" y="142"/>
                </a:lnTo>
                <a:lnTo>
                  <a:pt x="0" y="142"/>
                </a:lnTo>
                <a:lnTo>
                  <a:pt x="111" y="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03" name="Freeform 10"/>
          <p:cNvSpPr/>
          <p:nvPr/>
        </p:nvSpPr>
        <p:spPr>
          <a:xfrm>
            <a:off x="3846830" y="3062605"/>
            <a:ext cx="4902835" cy="525780"/>
          </a:xfrm>
          <a:custGeom>
            <a:avLst/>
            <a:gdLst/>
            <a:ahLst/>
            <a:cxnLst>
              <a:cxn ang="0">
                <a:pos x="64481" y="0"/>
              </a:cxn>
              <a:cxn ang="0">
                <a:pos x="5633810" y="0"/>
              </a:cxn>
              <a:cxn ang="0">
                <a:pos x="5767426" y="160338"/>
              </a:cxn>
              <a:cxn ang="0">
                <a:pos x="5767426" y="625475"/>
              </a:cxn>
              <a:cxn ang="0">
                <a:pos x="5702945" y="701675"/>
              </a:cxn>
              <a:cxn ang="0">
                <a:pos x="64481" y="701675"/>
              </a:cxn>
              <a:cxn ang="0">
                <a:pos x="0" y="625475"/>
              </a:cxn>
              <a:cxn ang="0">
                <a:pos x="0" y="76200"/>
              </a:cxn>
              <a:cxn ang="0">
                <a:pos x="64481" y="0"/>
              </a:cxn>
            </a:cxnLst>
            <a:rect l="0" t="0" r="0" b="0"/>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alpha val="100000"/>
            </a:srgbClr>
          </a:solidFill>
          <a:ln w="10" cap="flat" cmpd="sng">
            <a:solidFill>
              <a:srgbClr val="A8A9AD">
                <a:alpha val="100000"/>
              </a:srgbClr>
            </a:solidFill>
            <a:prstDash val="solid"/>
            <a:miter lim="800000"/>
            <a:headEnd type="none" w="med" len="med"/>
            <a:tailEnd type="none" w="med" len="med"/>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04" name="Rectangle 12"/>
          <p:cNvSpPr/>
          <p:nvPr/>
        </p:nvSpPr>
        <p:spPr>
          <a:xfrm>
            <a:off x="4033658" y="2997377"/>
            <a:ext cx="540262" cy="553352"/>
          </a:xfrm>
          <a:prstGeom prst="rect">
            <a:avLst/>
          </a:prstGeom>
          <a:solidFill>
            <a:srgbClr val="922E17"/>
          </a:solidFill>
          <a:ln w="9525">
            <a:noFill/>
          </a:ln>
        </p:spPr>
        <p:txBody>
          <a:bodyPr/>
          <a:lstStyle/>
          <a:p>
            <a:pPr defTabSz="685165" fontAlgn="base">
              <a:spcBef>
                <a:spcPct val="0"/>
              </a:spcBef>
              <a:spcAft>
                <a:spcPct val="0"/>
              </a:spcAft>
            </a:pPr>
            <a:r>
              <a:rPr lang="zh-CN" altLang="en-US" sz="3200" b="1" dirty="0">
                <a:solidFill>
                  <a:schemeClr val="accent2"/>
                </a:solidFill>
                <a:latin typeface="微软雅黑" panose="020B0503020204020204" pitchFamily="34" charset="-122"/>
                <a:ea typeface="微软雅黑" panose="020B0503020204020204" pitchFamily="34" charset="-122"/>
                <a:sym typeface="+mn-ea"/>
              </a:rPr>
              <a:t>四</a:t>
            </a:r>
          </a:p>
        </p:txBody>
      </p:sp>
      <p:sp>
        <p:nvSpPr>
          <p:cNvPr id="1048608" name="TextBox 50"/>
          <p:cNvSpPr txBox="1"/>
          <p:nvPr/>
        </p:nvSpPr>
        <p:spPr>
          <a:xfrm>
            <a:off x="4609465" y="855345"/>
            <a:ext cx="4274820" cy="437515"/>
          </a:xfrm>
          <a:prstGeom prst="rect">
            <a:avLst/>
          </a:prstGeom>
          <a:noFill/>
        </p:spPr>
        <p:txBody>
          <a:bodyPr wrap="square" rtlCol="0">
            <a:spAutoFit/>
          </a:bodyPr>
          <a:lstStyle/>
          <a:p>
            <a:pPr defTabSz="685165" fontAlgn="base">
              <a:spcBef>
                <a:spcPct val="0"/>
              </a:spcBef>
              <a:spcAft>
                <a:spcPct val="0"/>
              </a:spcAft>
            </a:pPr>
            <a:r>
              <a:rPr lang="zh-CN" altLang="en-US" sz="2250" b="1">
                <a:solidFill>
                  <a:srgbClr val="424554"/>
                </a:solidFill>
                <a:latin typeface="微软雅黑" panose="020B0503020204020204" pitchFamily="34" charset="-122"/>
              </a:rPr>
              <a:t>程序正义与实体正义的含义</a:t>
            </a:r>
          </a:p>
        </p:txBody>
      </p:sp>
      <p:sp>
        <p:nvSpPr>
          <p:cNvPr id="1048609" name="TextBox 52"/>
          <p:cNvSpPr txBox="1"/>
          <p:nvPr/>
        </p:nvSpPr>
        <p:spPr>
          <a:xfrm>
            <a:off x="4609621" y="1602691"/>
            <a:ext cx="3611880" cy="437515"/>
          </a:xfrm>
          <a:prstGeom prst="rect">
            <a:avLst/>
          </a:prstGeom>
          <a:noFill/>
          <a:ln w="9525">
            <a:noFill/>
          </a:ln>
        </p:spPr>
        <p:txBody>
          <a:bodyPr wrap="none">
            <a:spAutoFit/>
          </a:bodyPr>
          <a:lstStyle/>
          <a:p>
            <a:pPr algn="l" defTabSz="685165" fontAlgn="base">
              <a:spcBef>
                <a:spcPct val="0"/>
              </a:spcBef>
              <a:spcAft>
                <a:spcPct val="0"/>
              </a:spcAft>
            </a:pPr>
            <a:r>
              <a:rPr lang="zh-CN" altLang="en-US" sz="2250" b="1">
                <a:solidFill>
                  <a:srgbClr val="424554"/>
                </a:solidFill>
                <a:latin typeface="微软雅黑" panose="020B0503020204020204" pitchFamily="34" charset="-122"/>
                <a:sym typeface="+mn-ea"/>
              </a:rPr>
              <a:t>程序正义与实体正义的关系</a:t>
            </a:r>
          </a:p>
        </p:txBody>
      </p:sp>
      <p:sp>
        <p:nvSpPr>
          <p:cNvPr id="1048610" name="TextBox 54"/>
          <p:cNvSpPr txBox="1"/>
          <p:nvPr/>
        </p:nvSpPr>
        <p:spPr>
          <a:xfrm>
            <a:off x="4609620" y="2350014"/>
            <a:ext cx="1325880" cy="437515"/>
          </a:xfrm>
          <a:prstGeom prst="rect">
            <a:avLst/>
          </a:prstGeom>
          <a:noFill/>
          <a:ln w="9525">
            <a:noFill/>
          </a:ln>
        </p:spPr>
        <p:txBody>
          <a:bodyPr wrap="none">
            <a:spAutoFit/>
          </a:bodyPr>
          <a:lstStyle/>
          <a:p>
            <a:pPr algn="l" defTabSz="685165" fontAlgn="base">
              <a:spcBef>
                <a:spcPct val="0"/>
              </a:spcBef>
              <a:spcAft>
                <a:spcPct val="0"/>
              </a:spcAft>
            </a:pPr>
            <a:r>
              <a:rPr lang="zh-CN" altLang="en-US" sz="2250" b="1">
                <a:solidFill>
                  <a:srgbClr val="424554"/>
                </a:solidFill>
                <a:latin typeface="微软雅黑" panose="020B0503020204020204" pitchFamily="34" charset="-122"/>
                <a:sym typeface="+mn-ea"/>
              </a:rPr>
              <a:t>案例分析</a:t>
            </a:r>
          </a:p>
        </p:txBody>
      </p:sp>
      <p:sp>
        <p:nvSpPr>
          <p:cNvPr id="1048611" name="TextBox 65"/>
          <p:cNvSpPr txBox="1"/>
          <p:nvPr/>
        </p:nvSpPr>
        <p:spPr>
          <a:xfrm>
            <a:off x="4609621" y="3106858"/>
            <a:ext cx="1611630" cy="437515"/>
          </a:xfrm>
          <a:prstGeom prst="rect">
            <a:avLst/>
          </a:prstGeom>
          <a:noFill/>
          <a:ln w="9525">
            <a:noFill/>
          </a:ln>
        </p:spPr>
        <p:txBody>
          <a:bodyPr wrap="none">
            <a:spAutoFit/>
          </a:bodyPr>
          <a:lstStyle/>
          <a:p>
            <a:pPr defTabSz="685165" fontAlgn="base">
              <a:spcBef>
                <a:spcPct val="0"/>
              </a:spcBef>
              <a:spcAft>
                <a:spcPct val="0"/>
              </a:spcAft>
            </a:pPr>
            <a:r>
              <a:rPr lang="zh-CN" altLang="en-US" sz="2250" b="1">
                <a:solidFill>
                  <a:srgbClr val="424554"/>
                </a:solidFill>
                <a:latin typeface="微软雅黑" panose="020B0503020204020204" pitchFamily="34" charset="-122"/>
              </a:rPr>
              <a:t>总结与反思</a:t>
            </a:r>
          </a:p>
        </p:txBody>
      </p:sp>
      <p:sp>
        <p:nvSpPr>
          <p:cNvPr id="1048613" name="Freeform 5"/>
          <p:cNvSpPr/>
          <p:nvPr/>
        </p:nvSpPr>
        <p:spPr>
          <a:xfrm>
            <a:off x="612853" y="2133"/>
            <a:ext cx="1731457" cy="869894"/>
          </a:xfrm>
          <a:custGeom>
            <a:avLst/>
            <a:gdLst/>
            <a:ahLst/>
            <a:cxnLst>
              <a:cxn ang="0">
                <a:pos x="2309654" y="0"/>
              </a:cxn>
              <a:cxn ang="0">
                <a:pos x="1187255" y="1141649"/>
              </a:cxn>
              <a:cxn ang="0">
                <a:pos x="1121737" y="1141649"/>
              </a:cxn>
              <a:cxn ang="0">
                <a:pos x="0" y="0"/>
              </a:cxn>
              <a:cxn ang="0">
                <a:pos x="2309654" y="0"/>
              </a:cxn>
            </a:cxnLst>
            <a:rect l="0" t="0" r="0" b="0"/>
            <a:pathLst>
              <a:path w="3490" h="1722">
                <a:moveTo>
                  <a:pt x="3490" y="0"/>
                </a:moveTo>
                <a:lnTo>
                  <a:pt x="1794" y="1695"/>
                </a:lnTo>
                <a:cubicBezTo>
                  <a:pt x="1767" y="1722"/>
                  <a:pt x="1723" y="1722"/>
                  <a:pt x="1695" y="1695"/>
                </a:cubicBezTo>
                <a:lnTo>
                  <a:pt x="0" y="0"/>
                </a:lnTo>
                <a:lnTo>
                  <a:pt x="3490" y="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14" name="Freeform 6"/>
          <p:cNvSpPr/>
          <p:nvPr/>
        </p:nvSpPr>
        <p:spPr>
          <a:xfrm>
            <a:off x="265372" y="2133"/>
            <a:ext cx="1731457" cy="867514"/>
          </a:xfrm>
          <a:custGeom>
            <a:avLst/>
            <a:gdLst/>
            <a:ahLst/>
            <a:cxnLst>
              <a:cxn ang="0">
                <a:pos x="2309654" y="0"/>
              </a:cxn>
              <a:cxn ang="0">
                <a:pos x="1193211" y="1136278"/>
              </a:cxn>
              <a:cxn ang="0">
                <a:pos x="1116443" y="1136278"/>
              </a:cxn>
              <a:cxn ang="0">
                <a:pos x="0" y="0"/>
              </a:cxn>
              <a:cxn ang="0">
                <a:pos x="2309654" y="0"/>
              </a:cxn>
            </a:cxnLst>
            <a:rect l="0" t="0" r="0" b="0"/>
            <a:pathLst>
              <a:path w="3490" h="1719">
                <a:moveTo>
                  <a:pt x="3490" y="0"/>
                </a:moveTo>
                <a:lnTo>
                  <a:pt x="1803" y="1687"/>
                </a:lnTo>
                <a:cubicBezTo>
                  <a:pt x="1771" y="1719"/>
                  <a:pt x="1719" y="1719"/>
                  <a:pt x="1687" y="1687"/>
                </a:cubicBezTo>
                <a:lnTo>
                  <a:pt x="0" y="0"/>
                </a:lnTo>
                <a:lnTo>
                  <a:pt x="3490" y="0"/>
                </a:lnTo>
                <a:close/>
              </a:path>
            </a:pathLst>
          </a:custGeom>
          <a:solidFill>
            <a:srgbClr val="922E17"/>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15" name="Freeform 7"/>
          <p:cNvSpPr>
            <a:spLocks noEditPoints="1"/>
          </p:cNvSpPr>
          <p:nvPr/>
        </p:nvSpPr>
        <p:spPr>
          <a:xfrm>
            <a:off x="976995" y="156834"/>
            <a:ext cx="572392" cy="570013"/>
          </a:xfrm>
          <a:custGeom>
            <a:avLst/>
            <a:gdLst/>
            <a:ahLst/>
            <a:cxnLst>
              <a:cxn ang="0">
                <a:pos x="196764" y="304212"/>
              </a:cxn>
              <a:cxn ang="0">
                <a:pos x="427316" y="584869"/>
              </a:cxn>
              <a:cxn ang="0">
                <a:pos x="253740" y="717457"/>
              </a:cxn>
              <a:cxn ang="0">
                <a:pos x="253740" y="761204"/>
              </a:cxn>
              <a:cxn ang="0">
                <a:pos x="42400" y="502758"/>
              </a:cxn>
              <a:cxn ang="0">
                <a:pos x="245790" y="399784"/>
              </a:cxn>
              <a:cxn ang="0">
                <a:pos x="42400" y="502758"/>
              </a:cxn>
              <a:cxn ang="0">
                <a:pos x="235190" y="699285"/>
              </a:cxn>
              <a:cxn ang="0">
                <a:pos x="335228" y="491316"/>
              </a:cxn>
              <a:cxn ang="0">
                <a:pos x="112626" y="574100"/>
              </a:cxn>
              <a:cxn ang="0">
                <a:pos x="317340" y="472471"/>
              </a:cxn>
              <a:cxn ang="0">
                <a:pos x="112626" y="574100"/>
              </a:cxn>
              <a:cxn ang="0">
                <a:pos x="661844" y="120473"/>
              </a:cxn>
              <a:cxn ang="0">
                <a:pos x="639318" y="217391"/>
              </a:cxn>
              <a:cxn ang="0">
                <a:pos x="763207" y="206622"/>
              </a:cxn>
              <a:cxn ang="0">
                <a:pos x="626731" y="294790"/>
              </a:cxn>
              <a:cxn ang="0">
                <a:pos x="594930" y="407860"/>
              </a:cxn>
              <a:cxn ang="0">
                <a:pos x="604206" y="354690"/>
              </a:cxn>
              <a:cxn ang="0">
                <a:pos x="510792" y="218737"/>
              </a:cxn>
              <a:cxn ang="0">
                <a:pos x="368353" y="325750"/>
              </a:cxn>
              <a:cxn ang="0">
                <a:pos x="542592" y="88841"/>
              </a:cxn>
              <a:cxn ang="0">
                <a:pos x="355103" y="242966"/>
              </a:cxn>
              <a:cxn ang="0">
                <a:pos x="494892" y="40382"/>
              </a:cxn>
              <a:cxn ang="0">
                <a:pos x="302765" y="198546"/>
              </a:cxn>
              <a:cxn ang="0">
                <a:pos x="593605" y="96917"/>
              </a:cxn>
              <a:cxn ang="0">
                <a:pos x="655219" y="72015"/>
              </a:cxn>
              <a:cxn ang="0">
                <a:pos x="540605" y="206622"/>
              </a:cxn>
              <a:cxn ang="0">
                <a:pos x="628718" y="117108"/>
              </a:cxn>
              <a:cxn ang="0">
                <a:pos x="550543" y="282002"/>
              </a:cxn>
              <a:cxn ang="0">
                <a:pos x="505492" y="454973"/>
              </a:cxn>
              <a:cxn ang="0">
                <a:pos x="427979" y="316327"/>
              </a:cxn>
              <a:cxn ang="0">
                <a:pos x="516755" y="298155"/>
              </a:cxn>
              <a:cxn ang="0">
                <a:pos x="464417" y="339883"/>
              </a:cxn>
              <a:cxn ang="0">
                <a:pos x="427979" y="316327"/>
              </a:cxn>
            </a:cxnLst>
            <a:rect l="0" t="0" r="0" b="0"/>
            <a:pathLst>
              <a:path w="1152" h="1131">
                <a:moveTo>
                  <a:pt x="0" y="749"/>
                </a:moveTo>
                <a:lnTo>
                  <a:pt x="297" y="452"/>
                </a:lnTo>
                <a:lnTo>
                  <a:pt x="680" y="835"/>
                </a:lnTo>
                <a:lnTo>
                  <a:pt x="645" y="869"/>
                </a:lnTo>
                <a:lnTo>
                  <a:pt x="613" y="836"/>
                </a:lnTo>
                <a:lnTo>
                  <a:pt x="383" y="1066"/>
                </a:lnTo>
                <a:lnTo>
                  <a:pt x="415" y="1099"/>
                </a:lnTo>
                <a:lnTo>
                  <a:pt x="383" y="1131"/>
                </a:lnTo>
                <a:lnTo>
                  <a:pt x="0" y="749"/>
                </a:lnTo>
                <a:close/>
                <a:moveTo>
                  <a:pt x="64" y="747"/>
                </a:moveTo>
                <a:lnTo>
                  <a:pt x="141" y="824"/>
                </a:lnTo>
                <a:lnTo>
                  <a:pt x="371" y="594"/>
                </a:lnTo>
                <a:lnTo>
                  <a:pt x="294" y="517"/>
                </a:lnTo>
                <a:lnTo>
                  <a:pt x="64" y="747"/>
                </a:lnTo>
                <a:close/>
                <a:moveTo>
                  <a:pt x="276" y="960"/>
                </a:moveTo>
                <a:lnTo>
                  <a:pt x="355" y="1039"/>
                </a:lnTo>
                <a:lnTo>
                  <a:pt x="585" y="809"/>
                </a:lnTo>
                <a:lnTo>
                  <a:pt x="506" y="730"/>
                </a:lnTo>
                <a:lnTo>
                  <a:pt x="276" y="960"/>
                </a:lnTo>
                <a:close/>
                <a:moveTo>
                  <a:pt x="170" y="853"/>
                </a:moveTo>
                <a:lnTo>
                  <a:pt x="249" y="932"/>
                </a:lnTo>
                <a:lnTo>
                  <a:pt x="479" y="702"/>
                </a:lnTo>
                <a:lnTo>
                  <a:pt x="400" y="624"/>
                </a:lnTo>
                <a:lnTo>
                  <a:pt x="170" y="853"/>
                </a:lnTo>
                <a:close/>
                <a:moveTo>
                  <a:pt x="949" y="174"/>
                </a:moveTo>
                <a:lnTo>
                  <a:pt x="999" y="179"/>
                </a:lnTo>
                <a:cubicBezTo>
                  <a:pt x="997" y="192"/>
                  <a:pt x="991" y="219"/>
                  <a:pt x="980" y="259"/>
                </a:cubicBezTo>
                <a:cubicBezTo>
                  <a:pt x="974" y="287"/>
                  <a:pt x="968" y="308"/>
                  <a:pt x="965" y="323"/>
                </a:cubicBezTo>
                <a:cubicBezTo>
                  <a:pt x="1014" y="319"/>
                  <a:pt x="1074" y="297"/>
                  <a:pt x="1143" y="254"/>
                </a:cubicBezTo>
                <a:cubicBezTo>
                  <a:pt x="1143" y="270"/>
                  <a:pt x="1146" y="288"/>
                  <a:pt x="1152" y="307"/>
                </a:cubicBezTo>
                <a:cubicBezTo>
                  <a:pt x="1050" y="363"/>
                  <a:pt x="955" y="381"/>
                  <a:pt x="867" y="359"/>
                </a:cubicBezTo>
                <a:lnTo>
                  <a:pt x="946" y="438"/>
                </a:lnTo>
                <a:cubicBezTo>
                  <a:pt x="990" y="477"/>
                  <a:pt x="990" y="517"/>
                  <a:pt x="946" y="558"/>
                </a:cubicBezTo>
                <a:cubicBezTo>
                  <a:pt x="930" y="574"/>
                  <a:pt x="914" y="590"/>
                  <a:pt x="898" y="606"/>
                </a:cubicBezTo>
                <a:cubicBezTo>
                  <a:pt x="883" y="593"/>
                  <a:pt x="869" y="584"/>
                  <a:pt x="857" y="579"/>
                </a:cubicBezTo>
                <a:cubicBezTo>
                  <a:pt x="872" y="566"/>
                  <a:pt x="890" y="549"/>
                  <a:pt x="912" y="527"/>
                </a:cubicBezTo>
                <a:cubicBezTo>
                  <a:pt x="935" y="506"/>
                  <a:pt x="935" y="486"/>
                  <a:pt x="913" y="467"/>
                </a:cubicBezTo>
                <a:lnTo>
                  <a:pt x="771" y="325"/>
                </a:lnTo>
                <a:lnTo>
                  <a:pt x="584" y="512"/>
                </a:lnTo>
                <a:lnTo>
                  <a:pt x="556" y="484"/>
                </a:lnTo>
                <a:lnTo>
                  <a:pt x="864" y="177"/>
                </a:lnTo>
                <a:lnTo>
                  <a:pt x="819" y="132"/>
                </a:lnTo>
                <a:lnTo>
                  <a:pt x="563" y="388"/>
                </a:lnTo>
                <a:lnTo>
                  <a:pt x="536" y="361"/>
                </a:lnTo>
                <a:lnTo>
                  <a:pt x="792" y="105"/>
                </a:lnTo>
                <a:lnTo>
                  <a:pt x="747" y="60"/>
                </a:lnTo>
                <a:lnTo>
                  <a:pt x="484" y="323"/>
                </a:lnTo>
                <a:lnTo>
                  <a:pt x="457" y="295"/>
                </a:lnTo>
                <a:lnTo>
                  <a:pt x="752" y="0"/>
                </a:lnTo>
                <a:lnTo>
                  <a:pt x="896" y="144"/>
                </a:lnTo>
                <a:lnTo>
                  <a:pt x="962" y="79"/>
                </a:lnTo>
                <a:lnTo>
                  <a:pt x="989" y="107"/>
                </a:lnTo>
                <a:lnTo>
                  <a:pt x="802" y="294"/>
                </a:lnTo>
                <a:lnTo>
                  <a:pt x="816" y="307"/>
                </a:lnTo>
                <a:cubicBezTo>
                  <a:pt x="853" y="318"/>
                  <a:pt x="889" y="323"/>
                  <a:pt x="922" y="325"/>
                </a:cubicBezTo>
                <a:cubicBezTo>
                  <a:pt x="933" y="267"/>
                  <a:pt x="943" y="217"/>
                  <a:pt x="949" y="174"/>
                </a:cubicBezTo>
                <a:close/>
                <a:moveTo>
                  <a:pt x="721" y="659"/>
                </a:moveTo>
                <a:cubicBezTo>
                  <a:pt x="753" y="595"/>
                  <a:pt x="790" y="515"/>
                  <a:pt x="831" y="419"/>
                </a:cubicBezTo>
                <a:cubicBezTo>
                  <a:pt x="844" y="427"/>
                  <a:pt x="856" y="435"/>
                  <a:pt x="869" y="443"/>
                </a:cubicBezTo>
                <a:cubicBezTo>
                  <a:pt x="829" y="529"/>
                  <a:pt x="793" y="607"/>
                  <a:pt x="763" y="676"/>
                </a:cubicBezTo>
                <a:lnTo>
                  <a:pt x="721" y="659"/>
                </a:lnTo>
                <a:close/>
                <a:moveTo>
                  <a:pt x="646" y="470"/>
                </a:moveTo>
                <a:cubicBezTo>
                  <a:pt x="654" y="469"/>
                  <a:pt x="664" y="467"/>
                  <a:pt x="677" y="464"/>
                </a:cubicBezTo>
                <a:cubicBezTo>
                  <a:pt x="718" y="454"/>
                  <a:pt x="752" y="448"/>
                  <a:pt x="780" y="443"/>
                </a:cubicBezTo>
                <a:lnTo>
                  <a:pt x="788" y="489"/>
                </a:lnTo>
                <a:cubicBezTo>
                  <a:pt x="767" y="493"/>
                  <a:pt x="737" y="498"/>
                  <a:pt x="701" y="505"/>
                </a:cubicBezTo>
                <a:cubicBezTo>
                  <a:pt x="679" y="508"/>
                  <a:pt x="662" y="511"/>
                  <a:pt x="651" y="513"/>
                </a:cubicBezTo>
                <a:lnTo>
                  <a:pt x="646" y="470"/>
                </a:ln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16" name="Freeform 8"/>
          <p:cNvSpPr>
            <a:spLocks noEditPoints="1"/>
          </p:cNvSpPr>
          <p:nvPr/>
        </p:nvSpPr>
        <p:spPr>
          <a:xfrm>
            <a:off x="1430386" y="208005"/>
            <a:ext cx="504562" cy="511702"/>
          </a:xfrm>
          <a:custGeom>
            <a:avLst/>
            <a:gdLst/>
            <a:ahLst/>
            <a:cxnLst>
              <a:cxn ang="0">
                <a:pos x="107876" y="602163"/>
              </a:cxn>
              <a:cxn ang="0">
                <a:pos x="27134" y="658806"/>
              </a:cxn>
              <a:cxn ang="0">
                <a:pos x="74785" y="571145"/>
              </a:cxn>
              <a:cxn ang="0">
                <a:pos x="28458" y="588677"/>
              </a:cxn>
              <a:cxn ang="0">
                <a:pos x="92654" y="654760"/>
              </a:cxn>
              <a:cxn ang="0">
                <a:pos x="113832" y="502365"/>
              </a:cxn>
              <a:cxn ang="0">
                <a:pos x="177366" y="568447"/>
              </a:cxn>
              <a:cxn ang="0">
                <a:pos x="113832" y="502365"/>
              </a:cxn>
              <a:cxn ang="0">
                <a:pos x="110523" y="573842"/>
              </a:cxn>
              <a:cxn ang="0">
                <a:pos x="183323" y="497644"/>
              </a:cxn>
              <a:cxn ang="0">
                <a:pos x="299140" y="455837"/>
              </a:cxn>
              <a:cxn ang="0">
                <a:pos x="214428" y="386382"/>
              </a:cxn>
              <a:cxn ang="0">
                <a:pos x="283256" y="454488"/>
              </a:cxn>
              <a:cxn ang="0">
                <a:pos x="273329" y="451791"/>
              </a:cxn>
              <a:cxn ang="0">
                <a:pos x="162144" y="439653"/>
              </a:cxn>
              <a:cxn ang="0">
                <a:pos x="247518" y="509108"/>
              </a:cxn>
              <a:cxn ang="0">
                <a:pos x="177366" y="439653"/>
              </a:cxn>
              <a:cxn ang="0">
                <a:pos x="188617" y="443699"/>
              </a:cxn>
              <a:cxn ang="0">
                <a:pos x="299140" y="455837"/>
              </a:cxn>
              <a:cxn ang="0">
                <a:pos x="307744" y="306139"/>
              </a:cxn>
              <a:cxn ang="0">
                <a:pos x="350762" y="403240"/>
              </a:cxn>
              <a:cxn ang="0">
                <a:pos x="272667" y="341878"/>
              </a:cxn>
              <a:cxn ang="0">
                <a:pos x="239577" y="360758"/>
              </a:cxn>
              <a:cxn ang="0">
                <a:pos x="394441" y="344575"/>
              </a:cxn>
              <a:cxn ang="0">
                <a:pos x="450695" y="302093"/>
              </a:cxn>
              <a:cxn ang="0">
                <a:pos x="316347" y="282538"/>
              </a:cxn>
              <a:cxn ang="0">
                <a:pos x="378558" y="233313"/>
              </a:cxn>
              <a:cxn ang="0">
                <a:pos x="358041" y="307488"/>
              </a:cxn>
              <a:cxn ang="0">
                <a:pos x="409663" y="271075"/>
              </a:cxn>
              <a:cxn ang="0">
                <a:pos x="394441" y="344575"/>
              </a:cxn>
              <a:cxn ang="0">
                <a:pos x="453343" y="142955"/>
              </a:cxn>
              <a:cxn ang="0">
                <a:pos x="500993" y="208363"/>
              </a:cxn>
              <a:cxn ang="0">
                <a:pos x="512906" y="220501"/>
              </a:cxn>
              <a:cxn ang="0">
                <a:pos x="402383" y="194203"/>
              </a:cxn>
              <a:cxn ang="0">
                <a:pos x="469226" y="282538"/>
              </a:cxn>
              <a:cxn ang="0">
                <a:pos x="421576" y="216455"/>
              </a:cxn>
              <a:cxn ang="0">
                <a:pos x="407678" y="204317"/>
              </a:cxn>
              <a:cxn ang="0">
                <a:pos x="520186" y="230616"/>
              </a:cxn>
              <a:cxn ang="0">
                <a:pos x="530775" y="64060"/>
              </a:cxn>
              <a:cxn ang="0">
                <a:pos x="512244" y="97776"/>
              </a:cxn>
              <a:cxn ang="0">
                <a:pos x="572469" y="177345"/>
              </a:cxn>
              <a:cxn ang="0">
                <a:pos x="477168" y="133514"/>
              </a:cxn>
              <a:cxn ang="0">
                <a:pos x="530775" y="64060"/>
              </a:cxn>
              <a:cxn ang="0">
                <a:pos x="621443" y="10789"/>
              </a:cxn>
              <a:cxn ang="0">
                <a:pos x="565189" y="68106"/>
              </a:cxn>
              <a:cxn ang="0">
                <a:pos x="651225" y="55968"/>
              </a:cxn>
              <a:cxn ang="0">
                <a:pos x="603575" y="95078"/>
              </a:cxn>
              <a:cxn ang="0">
                <a:pos x="653872" y="97101"/>
              </a:cxn>
              <a:cxn ang="0">
                <a:pos x="606884" y="53271"/>
              </a:cxn>
              <a:cxn ang="0">
                <a:pos x="579749" y="26298"/>
              </a:cxn>
            </a:cxnLst>
            <a:rect l="0" t="0" r="0" b="0"/>
            <a:pathLst>
              <a:path w="1017" h="1013">
                <a:moveTo>
                  <a:pt x="144" y="904"/>
                </a:moveTo>
                <a:lnTo>
                  <a:pt x="163" y="893"/>
                </a:lnTo>
                <a:cubicBezTo>
                  <a:pt x="181" y="925"/>
                  <a:pt x="177" y="955"/>
                  <a:pt x="151" y="981"/>
                </a:cubicBezTo>
                <a:cubicBezTo>
                  <a:pt x="116" y="1013"/>
                  <a:pt x="79" y="1011"/>
                  <a:pt x="41" y="977"/>
                </a:cubicBezTo>
                <a:cubicBezTo>
                  <a:pt x="3" y="936"/>
                  <a:pt x="0" y="897"/>
                  <a:pt x="32" y="861"/>
                </a:cubicBezTo>
                <a:cubicBezTo>
                  <a:pt x="55" y="839"/>
                  <a:pt x="82" y="835"/>
                  <a:pt x="113" y="847"/>
                </a:cubicBezTo>
                <a:lnTo>
                  <a:pt x="102" y="865"/>
                </a:lnTo>
                <a:cubicBezTo>
                  <a:pt x="78" y="856"/>
                  <a:pt x="59" y="858"/>
                  <a:pt x="43" y="873"/>
                </a:cubicBezTo>
                <a:cubicBezTo>
                  <a:pt x="22" y="899"/>
                  <a:pt x="25" y="929"/>
                  <a:pt x="53" y="962"/>
                </a:cubicBezTo>
                <a:cubicBezTo>
                  <a:pt x="85" y="990"/>
                  <a:pt x="113" y="993"/>
                  <a:pt x="140" y="971"/>
                </a:cubicBezTo>
                <a:cubicBezTo>
                  <a:pt x="158" y="952"/>
                  <a:pt x="159" y="929"/>
                  <a:pt x="144" y="904"/>
                </a:cubicBezTo>
                <a:close/>
                <a:moveTo>
                  <a:pt x="172" y="745"/>
                </a:moveTo>
                <a:cubicBezTo>
                  <a:pt x="149" y="772"/>
                  <a:pt x="151" y="803"/>
                  <a:pt x="179" y="836"/>
                </a:cubicBezTo>
                <a:cubicBezTo>
                  <a:pt x="210" y="864"/>
                  <a:pt x="240" y="867"/>
                  <a:pt x="268" y="843"/>
                </a:cubicBezTo>
                <a:cubicBezTo>
                  <a:pt x="293" y="815"/>
                  <a:pt x="292" y="784"/>
                  <a:pt x="263" y="752"/>
                </a:cubicBezTo>
                <a:cubicBezTo>
                  <a:pt x="230" y="724"/>
                  <a:pt x="200" y="721"/>
                  <a:pt x="172" y="745"/>
                </a:cubicBezTo>
                <a:close/>
                <a:moveTo>
                  <a:pt x="279" y="853"/>
                </a:moveTo>
                <a:cubicBezTo>
                  <a:pt x="242" y="886"/>
                  <a:pt x="204" y="885"/>
                  <a:pt x="167" y="851"/>
                </a:cubicBezTo>
                <a:cubicBezTo>
                  <a:pt x="129" y="810"/>
                  <a:pt x="127" y="770"/>
                  <a:pt x="161" y="732"/>
                </a:cubicBezTo>
                <a:cubicBezTo>
                  <a:pt x="198" y="700"/>
                  <a:pt x="237" y="702"/>
                  <a:pt x="277" y="738"/>
                </a:cubicBezTo>
                <a:cubicBezTo>
                  <a:pt x="313" y="777"/>
                  <a:pt x="314" y="815"/>
                  <a:pt x="279" y="853"/>
                </a:cubicBezTo>
                <a:close/>
                <a:moveTo>
                  <a:pt x="452" y="676"/>
                </a:moveTo>
                <a:lnTo>
                  <a:pt x="336" y="560"/>
                </a:lnTo>
                <a:lnTo>
                  <a:pt x="324" y="573"/>
                </a:lnTo>
                <a:lnTo>
                  <a:pt x="408" y="657"/>
                </a:lnTo>
                <a:cubicBezTo>
                  <a:pt x="415" y="664"/>
                  <a:pt x="421" y="669"/>
                  <a:pt x="428" y="674"/>
                </a:cubicBezTo>
                <a:lnTo>
                  <a:pt x="427" y="675"/>
                </a:lnTo>
                <a:cubicBezTo>
                  <a:pt x="424" y="673"/>
                  <a:pt x="419" y="672"/>
                  <a:pt x="413" y="670"/>
                </a:cubicBezTo>
                <a:lnTo>
                  <a:pt x="260" y="637"/>
                </a:lnTo>
                <a:lnTo>
                  <a:pt x="245" y="652"/>
                </a:lnTo>
                <a:lnTo>
                  <a:pt x="361" y="768"/>
                </a:lnTo>
                <a:lnTo>
                  <a:pt x="374" y="755"/>
                </a:lnTo>
                <a:lnTo>
                  <a:pt x="288" y="670"/>
                </a:lnTo>
                <a:cubicBezTo>
                  <a:pt x="280" y="662"/>
                  <a:pt x="273" y="656"/>
                  <a:pt x="268" y="652"/>
                </a:cubicBezTo>
                <a:lnTo>
                  <a:pt x="268" y="652"/>
                </a:lnTo>
                <a:cubicBezTo>
                  <a:pt x="274" y="655"/>
                  <a:pt x="280" y="657"/>
                  <a:pt x="285" y="658"/>
                </a:cubicBezTo>
                <a:lnTo>
                  <a:pt x="438" y="691"/>
                </a:lnTo>
                <a:lnTo>
                  <a:pt x="452" y="676"/>
                </a:lnTo>
                <a:close/>
                <a:moveTo>
                  <a:pt x="454" y="443"/>
                </a:moveTo>
                <a:lnTo>
                  <a:pt x="465" y="454"/>
                </a:lnTo>
                <a:lnTo>
                  <a:pt x="425" y="493"/>
                </a:lnTo>
                <a:lnTo>
                  <a:pt x="530" y="598"/>
                </a:lnTo>
                <a:lnTo>
                  <a:pt x="517" y="612"/>
                </a:lnTo>
                <a:lnTo>
                  <a:pt x="412" y="507"/>
                </a:lnTo>
                <a:lnTo>
                  <a:pt x="373" y="546"/>
                </a:lnTo>
                <a:lnTo>
                  <a:pt x="362" y="535"/>
                </a:lnTo>
                <a:lnTo>
                  <a:pt x="454" y="443"/>
                </a:lnTo>
                <a:close/>
                <a:moveTo>
                  <a:pt x="596" y="511"/>
                </a:moveTo>
                <a:lnTo>
                  <a:pt x="670" y="438"/>
                </a:lnTo>
                <a:lnTo>
                  <a:pt x="681" y="448"/>
                </a:lnTo>
                <a:lnTo>
                  <a:pt x="594" y="535"/>
                </a:lnTo>
                <a:lnTo>
                  <a:pt x="478" y="419"/>
                </a:lnTo>
                <a:lnTo>
                  <a:pt x="561" y="335"/>
                </a:lnTo>
                <a:lnTo>
                  <a:pt x="572" y="346"/>
                </a:lnTo>
                <a:lnTo>
                  <a:pt x="502" y="417"/>
                </a:lnTo>
                <a:lnTo>
                  <a:pt x="541" y="456"/>
                </a:lnTo>
                <a:lnTo>
                  <a:pt x="607" y="390"/>
                </a:lnTo>
                <a:lnTo>
                  <a:pt x="619" y="402"/>
                </a:lnTo>
                <a:lnTo>
                  <a:pt x="553" y="468"/>
                </a:lnTo>
                <a:lnTo>
                  <a:pt x="596" y="511"/>
                </a:lnTo>
                <a:close/>
                <a:moveTo>
                  <a:pt x="801" y="328"/>
                </a:moveTo>
                <a:lnTo>
                  <a:pt x="685" y="212"/>
                </a:lnTo>
                <a:lnTo>
                  <a:pt x="672" y="225"/>
                </a:lnTo>
                <a:lnTo>
                  <a:pt x="757" y="309"/>
                </a:lnTo>
                <a:cubicBezTo>
                  <a:pt x="763" y="315"/>
                  <a:pt x="769" y="321"/>
                  <a:pt x="776" y="326"/>
                </a:cubicBezTo>
                <a:lnTo>
                  <a:pt x="775" y="327"/>
                </a:lnTo>
                <a:cubicBezTo>
                  <a:pt x="772" y="325"/>
                  <a:pt x="767" y="324"/>
                  <a:pt x="761" y="322"/>
                </a:cubicBezTo>
                <a:lnTo>
                  <a:pt x="608" y="288"/>
                </a:lnTo>
                <a:lnTo>
                  <a:pt x="593" y="303"/>
                </a:lnTo>
                <a:lnTo>
                  <a:pt x="709" y="419"/>
                </a:lnTo>
                <a:lnTo>
                  <a:pt x="722" y="407"/>
                </a:lnTo>
                <a:lnTo>
                  <a:pt x="637" y="321"/>
                </a:lnTo>
                <a:cubicBezTo>
                  <a:pt x="628" y="313"/>
                  <a:pt x="621" y="308"/>
                  <a:pt x="616" y="304"/>
                </a:cubicBezTo>
                <a:lnTo>
                  <a:pt x="616" y="303"/>
                </a:lnTo>
                <a:cubicBezTo>
                  <a:pt x="622" y="307"/>
                  <a:pt x="628" y="309"/>
                  <a:pt x="633" y="310"/>
                </a:cubicBezTo>
                <a:lnTo>
                  <a:pt x="786" y="342"/>
                </a:lnTo>
                <a:lnTo>
                  <a:pt x="801" y="328"/>
                </a:lnTo>
                <a:close/>
                <a:moveTo>
                  <a:pt x="802" y="95"/>
                </a:moveTo>
                <a:lnTo>
                  <a:pt x="813" y="106"/>
                </a:lnTo>
                <a:lnTo>
                  <a:pt x="774" y="145"/>
                </a:lnTo>
                <a:lnTo>
                  <a:pt x="878" y="250"/>
                </a:lnTo>
                <a:lnTo>
                  <a:pt x="865" y="263"/>
                </a:lnTo>
                <a:lnTo>
                  <a:pt x="760" y="158"/>
                </a:lnTo>
                <a:lnTo>
                  <a:pt x="721" y="198"/>
                </a:lnTo>
                <a:lnTo>
                  <a:pt x="710" y="187"/>
                </a:lnTo>
                <a:lnTo>
                  <a:pt x="802" y="95"/>
                </a:lnTo>
                <a:close/>
                <a:moveTo>
                  <a:pt x="930" y="34"/>
                </a:moveTo>
                <a:lnTo>
                  <a:pt x="939" y="16"/>
                </a:lnTo>
                <a:cubicBezTo>
                  <a:pt x="914" y="0"/>
                  <a:pt x="888" y="4"/>
                  <a:pt x="863" y="29"/>
                </a:cubicBezTo>
                <a:cubicBezTo>
                  <a:pt x="839" y="56"/>
                  <a:pt x="835" y="80"/>
                  <a:pt x="854" y="101"/>
                </a:cubicBezTo>
                <a:cubicBezTo>
                  <a:pt x="868" y="119"/>
                  <a:pt x="893" y="116"/>
                  <a:pt x="928" y="92"/>
                </a:cubicBezTo>
                <a:cubicBezTo>
                  <a:pt x="957" y="73"/>
                  <a:pt x="975" y="70"/>
                  <a:pt x="984" y="83"/>
                </a:cubicBezTo>
                <a:cubicBezTo>
                  <a:pt x="998" y="98"/>
                  <a:pt x="995" y="115"/>
                  <a:pt x="977" y="135"/>
                </a:cubicBezTo>
                <a:cubicBezTo>
                  <a:pt x="956" y="157"/>
                  <a:pt x="934" y="159"/>
                  <a:pt x="912" y="141"/>
                </a:cubicBezTo>
                <a:lnTo>
                  <a:pt x="903" y="159"/>
                </a:lnTo>
                <a:cubicBezTo>
                  <a:pt x="932" y="179"/>
                  <a:pt x="960" y="174"/>
                  <a:pt x="988" y="144"/>
                </a:cubicBezTo>
                <a:cubicBezTo>
                  <a:pt x="1013" y="117"/>
                  <a:pt x="1017" y="92"/>
                  <a:pt x="999" y="70"/>
                </a:cubicBezTo>
                <a:cubicBezTo>
                  <a:pt x="982" y="50"/>
                  <a:pt x="955" y="53"/>
                  <a:pt x="917" y="79"/>
                </a:cubicBezTo>
                <a:cubicBezTo>
                  <a:pt x="893" y="95"/>
                  <a:pt x="876" y="98"/>
                  <a:pt x="867" y="88"/>
                </a:cubicBezTo>
                <a:cubicBezTo>
                  <a:pt x="855" y="74"/>
                  <a:pt x="858" y="58"/>
                  <a:pt x="876" y="39"/>
                </a:cubicBezTo>
                <a:cubicBezTo>
                  <a:pt x="891" y="24"/>
                  <a:pt x="909" y="22"/>
                  <a:pt x="930" y="34"/>
                </a:cubicBez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pic>
        <p:nvPicPr>
          <p:cNvPr id="2097154" name="图片 3"/>
          <p:cNvPicPr>
            <a:picLocks noChangeAspect="1"/>
          </p:cNvPicPr>
          <p:nvPr/>
        </p:nvPicPr>
        <p:blipFill>
          <a:blip r:embed="rId2"/>
          <a:stretch>
            <a:fillRect/>
          </a:stretch>
        </p:blipFill>
        <p:spPr>
          <a:xfrm>
            <a:off x="406343" y="1577700"/>
            <a:ext cx="3236017" cy="2275535"/>
          </a:xfrm>
          <a:prstGeom prst="rect">
            <a:avLst/>
          </a:prstGeom>
        </p:spPr>
      </p:pic>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97154"/>
                                        </p:tgtEl>
                                        <p:attrNameLst>
                                          <p:attrName>style.visibility</p:attrName>
                                        </p:attrNameLst>
                                      </p:cBhvr>
                                      <p:to>
                                        <p:strVal val="visible"/>
                                      </p:to>
                                    </p:set>
                                    <p:anim calcmode="lin" valueType="num">
                                      <p:cBhvr>
                                        <p:cTn id="7" dur="500" fill="hold"/>
                                        <p:tgtEl>
                                          <p:spTgt spid="2097154"/>
                                        </p:tgtEl>
                                        <p:attrNameLst>
                                          <p:attrName>ppt_w</p:attrName>
                                        </p:attrNameLst>
                                      </p:cBhvr>
                                      <p:tavLst>
                                        <p:tav tm="0">
                                          <p:val>
                                            <p:fltVal val="0"/>
                                          </p:val>
                                        </p:tav>
                                        <p:tav tm="100000">
                                          <p:val>
                                            <p:strVal val="#ppt_w"/>
                                          </p:val>
                                        </p:tav>
                                      </p:tavLst>
                                    </p:anim>
                                    <p:anim calcmode="lin" valueType="num">
                                      <p:cBhvr>
                                        <p:cTn id="8" dur="500" fill="hold"/>
                                        <p:tgtEl>
                                          <p:spTgt spid="2097154"/>
                                        </p:tgtEl>
                                        <p:attrNameLst>
                                          <p:attrName>ppt_h</p:attrName>
                                        </p:attrNameLst>
                                      </p:cBhvr>
                                      <p:tavLst>
                                        <p:tav tm="0">
                                          <p:val>
                                            <p:fltVal val="0"/>
                                          </p:val>
                                        </p:tav>
                                        <p:tav tm="100000">
                                          <p:val>
                                            <p:strVal val="#ppt_h"/>
                                          </p:val>
                                        </p:tav>
                                      </p:tavLst>
                                    </p:anim>
                                    <p:animEffect transition="in" filter="fade">
                                      <p:cBhvr>
                                        <p:cTn id="9" dur="500"/>
                                        <p:tgtEl>
                                          <p:spTgt spid="2097154"/>
                                        </p:tgtEl>
                                      </p:cBhvr>
                                    </p:animEffect>
                                  </p:childTnLst>
                                </p:cTn>
                              </p:par>
                            </p:childTnLst>
                          </p:cTn>
                        </p:par>
                        <p:par>
                          <p:cTn id="10" fill="hold">
                            <p:stCondLst>
                              <p:cond delay="500"/>
                            </p:stCondLst>
                            <p:childTnLst>
                              <p:par>
                                <p:cTn id="11" presetID="2" presetClass="entr" presetSubtype="12" fill="hold" nodeType="afterEffect">
                                  <p:stCondLst>
                                    <p:cond delay="0"/>
                                  </p:stCondLst>
                                  <p:childTnLst>
                                    <p:set>
                                      <p:cBhvr>
                                        <p:cTn id="12" dur="1" fill="hold">
                                          <p:stCondLst>
                                            <p:cond delay="0"/>
                                          </p:stCondLst>
                                        </p:cTn>
                                        <p:tgtEl>
                                          <p:spTgt spid="1048594"/>
                                        </p:tgtEl>
                                        <p:attrNameLst>
                                          <p:attrName>style.visibility</p:attrName>
                                        </p:attrNameLst>
                                      </p:cBhvr>
                                      <p:to>
                                        <p:strVal val="visible"/>
                                      </p:to>
                                    </p:set>
                                    <p:anim calcmode="lin" valueType="num">
                                      <p:cBhvr additive="base">
                                        <p:cTn id="13" dur="500" fill="hold"/>
                                        <p:tgtEl>
                                          <p:spTgt spid="1048594"/>
                                        </p:tgtEl>
                                        <p:attrNameLst>
                                          <p:attrName>ppt_x</p:attrName>
                                        </p:attrNameLst>
                                      </p:cBhvr>
                                      <p:tavLst>
                                        <p:tav tm="0">
                                          <p:val>
                                            <p:strVal val="0-#ppt_w/2"/>
                                          </p:val>
                                        </p:tav>
                                        <p:tav tm="100000">
                                          <p:val>
                                            <p:strVal val="#ppt_x"/>
                                          </p:val>
                                        </p:tav>
                                      </p:tavLst>
                                    </p:anim>
                                    <p:anim calcmode="lin" valueType="num">
                                      <p:cBhvr additive="base">
                                        <p:cTn id="14" dur="500" fill="hold"/>
                                        <p:tgtEl>
                                          <p:spTgt spid="1048594"/>
                                        </p:tgtEl>
                                        <p:attrNameLst>
                                          <p:attrName>ppt_y</p:attrName>
                                        </p:attrNameLst>
                                      </p:cBhvr>
                                      <p:tavLst>
                                        <p:tav tm="0">
                                          <p:val>
                                            <p:strVal val="1+#ppt_h/2"/>
                                          </p:val>
                                        </p:tav>
                                        <p:tav tm="100000">
                                          <p:val>
                                            <p:strVal val="#ppt_y"/>
                                          </p:val>
                                        </p:tav>
                                      </p:tavLst>
                                    </p:anim>
                                  </p:childTnLst>
                                </p:cTn>
                              </p:par>
                              <p:par>
                                <p:cTn id="15" presetID="2" presetClass="entr" presetSubtype="12" fill="hold" nodeType="withEffect">
                                  <p:stCondLst>
                                    <p:cond delay="100"/>
                                  </p:stCondLst>
                                  <p:childTnLst>
                                    <p:set>
                                      <p:cBhvr>
                                        <p:cTn id="16" dur="1" fill="hold">
                                          <p:stCondLst>
                                            <p:cond delay="0"/>
                                          </p:stCondLst>
                                        </p:cTn>
                                        <p:tgtEl>
                                          <p:spTgt spid="1048597"/>
                                        </p:tgtEl>
                                        <p:attrNameLst>
                                          <p:attrName>style.visibility</p:attrName>
                                        </p:attrNameLst>
                                      </p:cBhvr>
                                      <p:to>
                                        <p:strVal val="visible"/>
                                      </p:to>
                                    </p:set>
                                    <p:anim calcmode="lin" valueType="num">
                                      <p:cBhvr additive="base">
                                        <p:cTn id="17" dur="500" fill="hold"/>
                                        <p:tgtEl>
                                          <p:spTgt spid="1048597"/>
                                        </p:tgtEl>
                                        <p:attrNameLst>
                                          <p:attrName>ppt_x</p:attrName>
                                        </p:attrNameLst>
                                      </p:cBhvr>
                                      <p:tavLst>
                                        <p:tav tm="0">
                                          <p:val>
                                            <p:strVal val="0-#ppt_w/2"/>
                                          </p:val>
                                        </p:tav>
                                        <p:tav tm="100000">
                                          <p:val>
                                            <p:strVal val="#ppt_x"/>
                                          </p:val>
                                        </p:tav>
                                      </p:tavLst>
                                    </p:anim>
                                    <p:anim calcmode="lin" valueType="num">
                                      <p:cBhvr additive="base">
                                        <p:cTn id="18" dur="500" fill="hold"/>
                                        <p:tgtEl>
                                          <p:spTgt spid="1048597"/>
                                        </p:tgtEl>
                                        <p:attrNameLst>
                                          <p:attrName>ppt_y</p:attrName>
                                        </p:attrNameLst>
                                      </p:cBhvr>
                                      <p:tavLst>
                                        <p:tav tm="0">
                                          <p:val>
                                            <p:strVal val="1+#ppt_h/2"/>
                                          </p:val>
                                        </p:tav>
                                        <p:tav tm="100000">
                                          <p:val>
                                            <p:strVal val="#ppt_y"/>
                                          </p:val>
                                        </p:tav>
                                      </p:tavLst>
                                    </p:anim>
                                  </p:childTnLst>
                                </p:cTn>
                              </p:par>
                              <p:par>
                                <p:cTn id="19" presetID="2" presetClass="entr" presetSubtype="12" fill="hold" nodeType="withEffect">
                                  <p:stCondLst>
                                    <p:cond delay="200"/>
                                  </p:stCondLst>
                                  <p:childTnLst>
                                    <p:set>
                                      <p:cBhvr>
                                        <p:cTn id="20" dur="1" fill="hold">
                                          <p:stCondLst>
                                            <p:cond delay="0"/>
                                          </p:stCondLst>
                                        </p:cTn>
                                        <p:tgtEl>
                                          <p:spTgt spid="1048600"/>
                                        </p:tgtEl>
                                        <p:attrNameLst>
                                          <p:attrName>style.visibility</p:attrName>
                                        </p:attrNameLst>
                                      </p:cBhvr>
                                      <p:to>
                                        <p:strVal val="visible"/>
                                      </p:to>
                                    </p:set>
                                    <p:anim calcmode="lin" valueType="num">
                                      <p:cBhvr additive="base">
                                        <p:cTn id="21" dur="500" fill="hold"/>
                                        <p:tgtEl>
                                          <p:spTgt spid="1048600"/>
                                        </p:tgtEl>
                                        <p:attrNameLst>
                                          <p:attrName>ppt_x</p:attrName>
                                        </p:attrNameLst>
                                      </p:cBhvr>
                                      <p:tavLst>
                                        <p:tav tm="0">
                                          <p:val>
                                            <p:strVal val="0-#ppt_w/2"/>
                                          </p:val>
                                        </p:tav>
                                        <p:tav tm="100000">
                                          <p:val>
                                            <p:strVal val="#ppt_x"/>
                                          </p:val>
                                        </p:tav>
                                      </p:tavLst>
                                    </p:anim>
                                    <p:anim calcmode="lin" valueType="num">
                                      <p:cBhvr additive="base">
                                        <p:cTn id="22" dur="500" fill="hold"/>
                                        <p:tgtEl>
                                          <p:spTgt spid="1048600"/>
                                        </p:tgtEl>
                                        <p:attrNameLst>
                                          <p:attrName>ppt_y</p:attrName>
                                        </p:attrNameLst>
                                      </p:cBhvr>
                                      <p:tavLst>
                                        <p:tav tm="0">
                                          <p:val>
                                            <p:strVal val="1+#ppt_h/2"/>
                                          </p:val>
                                        </p:tav>
                                        <p:tav tm="100000">
                                          <p:val>
                                            <p:strVal val="#ppt_y"/>
                                          </p:val>
                                        </p:tav>
                                      </p:tavLst>
                                    </p:anim>
                                  </p:childTnLst>
                                </p:cTn>
                              </p:par>
                              <p:par>
                                <p:cTn id="23" presetID="2" presetClass="entr" presetSubtype="12" fill="hold" nodeType="withEffect">
                                  <p:stCondLst>
                                    <p:cond delay="300"/>
                                  </p:stCondLst>
                                  <p:childTnLst>
                                    <p:set>
                                      <p:cBhvr>
                                        <p:cTn id="24" dur="1" fill="hold">
                                          <p:stCondLst>
                                            <p:cond delay="0"/>
                                          </p:stCondLst>
                                        </p:cTn>
                                        <p:tgtEl>
                                          <p:spTgt spid="1048603"/>
                                        </p:tgtEl>
                                        <p:attrNameLst>
                                          <p:attrName>style.visibility</p:attrName>
                                        </p:attrNameLst>
                                      </p:cBhvr>
                                      <p:to>
                                        <p:strVal val="visible"/>
                                      </p:to>
                                    </p:set>
                                    <p:anim calcmode="lin" valueType="num">
                                      <p:cBhvr additive="base">
                                        <p:cTn id="25" dur="500" fill="hold"/>
                                        <p:tgtEl>
                                          <p:spTgt spid="1048603"/>
                                        </p:tgtEl>
                                        <p:attrNameLst>
                                          <p:attrName>ppt_x</p:attrName>
                                        </p:attrNameLst>
                                      </p:cBhvr>
                                      <p:tavLst>
                                        <p:tav tm="0">
                                          <p:val>
                                            <p:strVal val="0-#ppt_w/2"/>
                                          </p:val>
                                        </p:tav>
                                        <p:tav tm="100000">
                                          <p:val>
                                            <p:strVal val="#ppt_x"/>
                                          </p:val>
                                        </p:tav>
                                      </p:tavLst>
                                    </p:anim>
                                    <p:anim calcmode="lin" valueType="num">
                                      <p:cBhvr additive="base">
                                        <p:cTn id="26" dur="500" fill="hold"/>
                                        <p:tgtEl>
                                          <p:spTgt spid="1048603"/>
                                        </p:tgtEl>
                                        <p:attrNameLst>
                                          <p:attrName>ppt_y</p:attrName>
                                        </p:attrNameLst>
                                      </p:cBhvr>
                                      <p:tavLst>
                                        <p:tav tm="0">
                                          <p:val>
                                            <p:strVal val="1+#ppt_h/2"/>
                                          </p:val>
                                        </p:tav>
                                        <p:tav tm="100000">
                                          <p:val>
                                            <p:strVal val="#ppt_y"/>
                                          </p:val>
                                        </p:tav>
                                      </p:tavLst>
                                    </p:anim>
                                  </p:childTnLst>
                                </p:cTn>
                              </p:par>
                            </p:childTnLst>
                          </p:cTn>
                        </p:par>
                        <p:par>
                          <p:cTn id="27" fill="hold">
                            <p:stCondLst>
                              <p:cond delay="1000"/>
                            </p:stCondLst>
                            <p:childTnLst>
                              <p:par>
                                <p:cTn id="28" presetID="22" presetClass="entr" presetSubtype="4" fill="hold" nodeType="afterEffect">
                                  <p:stCondLst>
                                    <p:cond delay="0"/>
                                  </p:stCondLst>
                                  <p:childTnLst>
                                    <p:set>
                                      <p:cBhvr>
                                        <p:cTn id="29" dur="1" fill="hold">
                                          <p:stCondLst>
                                            <p:cond delay="0"/>
                                          </p:stCondLst>
                                        </p:cTn>
                                        <p:tgtEl>
                                          <p:spTgt spid="1048593"/>
                                        </p:tgtEl>
                                        <p:attrNameLst>
                                          <p:attrName>style.visibility</p:attrName>
                                        </p:attrNameLst>
                                      </p:cBhvr>
                                      <p:to>
                                        <p:strVal val="visible"/>
                                      </p:to>
                                    </p:set>
                                    <p:animEffect transition="in" filter="wipe(down)">
                                      <p:cBhvr>
                                        <p:cTn id="30" dur="300"/>
                                        <p:tgtEl>
                                          <p:spTgt spid="1048593"/>
                                        </p:tgtEl>
                                      </p:cBhvr>
                                    </p:animEffect>
                                  </p:childTnLst>
                                </p:cTn>
                              </p:par>
                            </p:childTnLst>
                          </p:cTn>
                        </p:par>
                        <p:par>
                          <p:cTn id="31" fill="hold">
                            <p:stCondLst>
                              <p:cond delay="1500"/>
                            </p:stCondLst>
                            <p:childTnLst>
                              <p:par>
                                <p:cTn id="32" presetID="22" presetClass="entr" presetSubtype="1" fill="hold" grpId="0" nodeType="afterEffect">
                                  <p:stCondLst>
                                    <p:cond delay="0"/>
                                  </p:stCondLst>
                                  <p:childTnLst>
                                    <p:set>
                                      <p:cBhvr>
                                        <p:cTn id="33" dur="1" fill="hold">
                                          <p:stCondLst>
                                            <p:cond delay="0"/>
                                          </p:stCondLst>
                                        </p:cTn>
                                        <p:tgtEl>
                                          <p:spTgt spid="1048595"/>
                                        </p:tgtEl>
                                        <p:attrNameLst>
                                          <p:attrName>style.visibility</p:attrName>
                                        </p:attrNameLst>
                                      </p:cBhvr>
                                      <p:to>
                                        <p:strVal val="visible"/>
                                      </p:to>
                                    </p:set>
                                    <p:animEffect transition="in" filter="wipe(up)">
                                      <p:cBhvr>
                                        <p:cTn id="34" dur="500"/>
                                        <p:tgtEl>
                                          <p:spTgt spid="1048595"/>
                                        </p:tgtEl>
                                      </p:cBhvr>
                                    </p:animEffect>
                                  </p:childTnLst>
                                </p:cTn>
                              </p:par>
                            </p:childTnLst>
                          </p:cTn>
                        </p:par>
                        <p:par>
                          <p:cTn id="35" fill="hold">
                            <p:stCondLst>
                              <p:cond delay="2000"/>
                            </p:stCondLst>
                            <p:childTnLst>
                              <p:par>
                                <p:cTn id="36" presetID="22" presetClass="entr" presetSubtype="8" fill="hold" grpId="0" nodeType="afterEffect">
                                  <p:stCondLst>
                                    <p:cond delay="0"/>
                                  </p:stCondLst>
                                  <p:childTnLst>
                                    <p:set>
                                      <p:cBhvr>
                                        <p:cTn id="37" dur="1" fill="hold">
                                          <p:stCondLst>
                                            <p:cond delay="0"/>
                                          </p:stCondLst>
                                        </p:cTn>
                                        <p:tgtEl>
                                          <p:spTgt spid="1048608"/>
                                        </p:tgtEl>
                                        <p:attrNameLst>
                                          <p:attrName>style.visibility</p:attrName>
                                        </p:attrNameLst>
                                      </p:cBhvr>
                                      <p:to>
                                        <p:strVal val="visible"/>
                                      </p:to>
                                    </p:set>
                                    <p:animEffect transition="in" filter="wipe(left)">
                                      <p:cBhvr>
                                        <p:cTn id="38" dur="500"/>
                                        <p:tgtEl>
                                          <p:spTgt spid="1048608"/>
                                        </p:tgtEl>
                                      </p:cBhvr>
                                    </p:animEffect>
                                  </p:childTnLst>
                                </p:cTn>
                              </p:par>
                            </p:childTnLst>
                          </p:cTn>
                        </p:par>
                        <p:par>
                          <p:cTn id="39" fill="hold">
                            <p:stCondLst>
                              <p:cond delay="2500"/>
                            </p:stCondLst>
                            <p:childTnLst>
                              <p:par>
                                <p:cTn id="40" presetID="22" presetClass="entr" presetSubtype="4" fill="hold" nodeType="afterEffect">
                                  <p:stCondLst>
                                    <p:cond delay="0"/>
                                  </p:stCondLst>
                                  <p:childTnLst>
                                    <p:set>
                                      <p:cBhvr>
                                        <p:cTn id="41" dur="1" fill="hold">
                                          <p:stCondLst>
                                            <p:cond delay="0"/>
                                          </p:stCondLst>
                                        </p:cTn>
                                        <p:tgtEl>
                                          <p:spTgt spid="1048596"/>
                                        </p:tgtEl>
                                        <p:attrNameLst>
                                          <p:attrName>style.visibility</p:attrName>
                                        </p:attrNameLst>
                                      </p:cBhvr>
                                      <p:to>
                                        <p:strVal val="visible"/>
                                      </p:to>
                                    </p:set>
                                    <p:animEffect transition="in" filter="wipe(down)">
                                      <p:cBhvr>
                                        <p:cTn id="42" dur="300"/>
                                        <p:tgtEl>
                                          <p:spTgt spid="1048596"/>
                                        </p:tgtEl>
                                      </p:cBhvr>
                                    </p:animEffect>
                                  </p:childTnLst>
                                </p:cTn>
                              </p:par>
                            </p:childTnLst>
                          </p:cTn>
                        </p:par>
                        <p:par>
                          <p:cTn id="43" fill="hold">
                            <p:stCondLst>
                              <p:cond delay="3000"/>
                            </p:stCondLst>
                            <p:childTnLst>
                              <p:par>
                                <p:cTn id="44" presetID="22" presetClass="entr" presetSubtype="1" fill="hold" grpId="0" nodeType="afterEffect">
                                  <p:stCondLst>
                                    <p:cond delay="0"/>
                                  </p:stCondLst>
                                  <p:childTnLst>
                                    <p:set>
                                      <p:cBhvr>
                                        <p:cTn id="45" dur="1" fill="hold">
                                          <p:stCondLst>
                                            <p:cond delay="0"/>
                                          </p:stCondLst>
                                        </p:cTn>
                                        <p:tgtEl>
                                          <p:spTgt spid="1048598"/>
                                        </p:tgtEl>
                                        <p:attrNameLst>
                                          <p:attrName>style.visibility</p:attrName>
                                        </p:attrNameLst>
                                      </p:cBhvr>
                                      <p:to>
                                        <p:strVal val="visible"/>
                                      </p:to>
                                    </p:set>
                                    <p:animEffect transition="in" filter="wipe(up)">
                                      <p:cBhvr>
                                        <p:cTn id="46" dur="500"/>
                                        <p:tgtEl>
                                          <p:spTgt spid="1048598"/>
                                        </p:tgtEl>
                                      </p:cBhvr>
                                    </p:animEffect>
                                  </p:childTnLst>
                                </p:cTn>
                              </p:par>
                            </p:childTnLst>
                          </p:cTn>
                        </p:par>
                        <p:par>
                          <p:cTn id="47" fill="hold">
                            <p:stCondLst>
                              <p:cond delay="3500"/>
                            </p:stCondLst>
                            <p:childTnLst>
                              <p:par>
                                <p:cTn id="48" presetID="22" presetClass="entr" presetSubtype="8" fill="hold" grpId="0" nodeType="afterEffect">
                                  <p:stCondLst>
                                    <p:cond delay="0"/>
                                  </p:stCondLst>
                                  <p:childTnLst>
                                    <p:set>
                                      <p:cBhvr>
                                        <p:cTn id="49" dur="1" fill="hold">
                                          <p:stCondLst>
                                            <p:cond delay="0"/>
                                          </p:stCondLst>
                                        </p:cTn>
                                        <p:tgtEl>
                                          <p:spTgt spid="1048609"/>
                                        </p:tgtEl>
                                        <p:attrNameLst>
                                          <p:attrName>style.visibility</p:attrName>
                                        </p:attrNameLst>
                                      </p:cBhvr>
                                      <p:to>
                                        <p:strVal val="visible"/>
                                      </p:to>
                                    </p:set>
                                    <p:animEffect transition="in" filter="wipe(left)">
                                      <p:cBhvr>
                                        <p:cTn id="50" dur="500"/>
                                        <p:tgtEl>
                                          <p:spTgt spid="1048609"/>
                                        </p:tgtEl>
                                      </p:cBhvr>
                                    </p:animEffect>
                                  </p:childTnLst>
                                </p:cTn>
                              </p:par>
                            </p:childTnLst>
                          </p:cTn>
                        </p:par>
                        <p:par>
                          <p:cTn id="51" fill="hold">
                            <p:stCondLst>
                              <p:cond delay="4000"/>
                            </p:stCondLst>
                            <p:childTnLst>
                              <p:par>
                                <p:cTn id="52" presetID="22" presetClass="entr" presetSubtype="4" fill="hold" nodeType="afterEffect">
                                  <p:stCondLst>
                                    <p:cond delay="0"/>
                                  </p:stCondLst>
                                  <p:childTnLst>
                                    <p:set>
                                      <p:cBhvr>
                                        <p:cTn id="53" dur="1" fill="hold">
                                          <p:stCondLst>
                                            <p:cond delay="0"/>
                                          </p:stCondLst>
                                        </p:cTn>
                                        <p:tgtEl>
                                          <p:spTgt spid="1048599"/>
                                        </p:tgtEl>
                                        <p:attrNameLst>
                                          <p:attrName>style.visibility</p:attrName>
                                        </p:attrNameLst>
                                      </p:cBhvr>
                                      <p:to>
                                        <p:strVal val="visible"/>
                                      </p:to>
                                    </p:set>
                                    <p:animEffect transition="in" filter="wipe(down)">
                                      <p:cBhvr>
                                        <p:cTn id="54" dur="300"/>
                                        <p:tgtEl>
                                          <p:spTgt spid="1048599"/>
                                        </p:tgtEl>
                                      </p:cBhvr>
                                    </p:animEffect>
                                  </p:childTnLst>
                                </p:cTn>
                              </p:par>
                            </p:childTnLst>
                          </p:cTn>
                        </p:par>
                        <p:par>
                          <p:cTn id="55" fill="hold">
                            <p:stCondLst>
                              <p:cond delay="4500"/>
                            </p:stCondLst>
                            <p:childTnLst>
                              <p:par>
                                <p:cTn id="56" presetID="22" presetClass="entr" presetSubtype="1" fill="hold" grpId="0" nodeType="afterEffect">
                                  <p:stCondLst>
                                    <p:cond delay="0"/>
                                  </p:stCondLst>
                                  <p:childTnLst>
                                    <p:set>
                                      <p:cBhvr>
                                        <p:cTn id="57" dur="1" fill="hold">
                                          <p:stCondLst>
                                            <p:cond delay="0"/>
                                          </p:stCondLst>
                                        </p:cTn>
                                        <p:tgtEl>
                                          <p:spTgt spid="1048601"/>
                                        </p:tgtEl>
                                        <p:attrNameLst>
                                          <p:attrName>style.visibility</p:attrName>
                                        </p:attrNameLst>
                                      </p:cBhvr>
                                      <p:to>
                                        <p:strVal val="visible"/>
                                      </p:to>
                                    </p:set>
                                    <p:animEffect transition="in" filter="wipe(up)">
                                      <p:cBhvr>
                                        <p:cTn id="58" dur="500"/>
                                        <p:tgtEl>
                                          <p:spTgt spid="1048601"/>
                                        </p:tgtEl>
                                      </p:cBhvr>
                                    </p:animEffect>
                                  </p:childTnLst>
                                </p:cTn>
                              </p:par>
                            </p:childTnLst>
                          </p:cTn>
                        </p:par>
                        <p:par>
                          <p:cTn id="59" fill="hold">
                            <p:stCondLst>
                              <p:cond delay="5000"/>
                            </p:stCondLst>
                            <p:childTnLst>
                              <p:par>
                                <p:cTn id="60" presetID="22" presetClass="entr" presetSubtype="8" fill="hold" grpId="0" nodeType="afterEffect">
                                  <p:stCondLst>
                                    <p:cond delay="0"/>
                                  </p:stCondLst>
                                  <p:childTnLst>
                                    <p:set>
                                      <p:cBhvr>
                                        <p:cTn id="61" dur="1" fill="hold">
                                          <p:stCondLst>
                                            <p:cond delay="0"/>
                                          </p:stCondLst>
                                        </p:cTn>
                                        <p:tgtEl>
                                          <p:spTgt spid="1048610"/>
                                        </p:tgtEl>
                                        <p:attrNameLst>
                                          <p:attrName>style.visibility</p:attrName>
                                        </p:attrNameLst>
                                      </p:cBhvr>
                                      <p:to>
                                        <p:strVal val="visible"/>
                                      </p:to>
                                    </p:set>
                                    <p:animEffect transition="in" filter="wipe(left)">
                                      <p:cBhvr>
                                        <p:cTn id="62" dur="500"/>
                                        <p:tgtEl>
                                          <p:spTgt spid="1048610"/>
                                        </p:tgtEl>
                                      </p:cBhvr>
                                    </p:animEffect>
                                  </p:childTnLst>
                                </p:cTn>
                              </p:par>
                            </p:childTnLst>
                          </p:cTn>
                        </p:par>
                        <p:par>
                          <p:cTn id="63" fill="hold">
                            <p:stCondLst>
                              <p:cond delay="5500"/>
                            </p:stCondLst>
                            <p:childTnLst>
                              <p:par>
                                <p:cTn id="64" presetID="22" presetClass="entr" presetSubtype="4" fill="hold" nodeType="afterEffect">
                                  <p:stCondLst>
                                    <p:cond delay="0"/>
                                  </p:stCondLst>
                                  <p:childTnLst>
                                    <p:set>
                                      <p:cBhvr>
                                        <p:cTn id="65" dur="1" fill="hold">
                                          <p:stCondLst>
                                            <p:cond delay="0"/>
                                          </p:stCondLst>
                                        </p:cTn>
                                        <p:tgtEl>
                                          <p:spTgt spid="1048602"/>
                                        </p:tgtEl>
                                        <p:attrNameLst>
                                          <p:attrName>style.visibility</p:attrName>
                                        </p:attrNameLst>
                                      </p:cBhvr>
                                      <p:to>
                                        <p:strVal val="visible"/>
                                      </p:to>
                                    </p:set>
                                    <p:animEffect transition="in" filter="wipe(down)">
                                      <p:cBhvr>
                                        <p:cTn id="66" dur="300"/>
                                        <p:tgtEl>
                                          <p:spTgt spid="1048602"/>
                                        </p:tgtEl>
                                      </p:cBhvr>
                                    </p:animEffect>
                                  </p:childTnLst>
                                </p:cTn>
                              </p:par>
                            </p:childTnLst>
                          </p:cTn>
                        </p:par>
                        <p:par>
                          <p:cTn id="67" fill="hold">
                            <p:stCondLst>
                              <p:cond delay="6000"/>
                            </p:stCondLst>
                            <p:childTnLst>
                              <p:par>
                                <p:cTn id="68" presetID="22" presetClass="entr" presetSubtype="1" fill="hold" grpId="0" nodeType="afterEffect">
                                  <p:stCondLst>
                                    <p:cond delay="0"/>
                                  </p:stCondLst>
                                  <p:childTnLst>
                                    <p:set>
                                      <p:cBhvr>
                                        <p:cTn id="69" dur="1" fill="hold">
                                          <p:stCondLst>
                                            <p:cond delay="0"/>
                                          </p:stCondLst>
                                        </p:cTn>
                                        <p:tgtEl>
                                          <p:spTgt spid="1048604"/>
                                        </p:tgtEl>
                                        <p:attrNameLst>
                                          <p:attrName>style.visibility</p:attrName>
                                        </p:attrNameLst>
                                      </p:cBhvr>
                                      <p:to>
                                        <p:strVal val="visible"/>
                                      </p:to>
                                    </p:set>
                                    <p:animEffect transition="in" filter="wipe(up)">
                                      <p:cBhvr>
                                        <p:cTn id="70" dur="500"/>
                                        <p:tgtEl>
                                          <p:spTgt spid="1048604"/>
                                        </p:tgtEl>
                                      </p:cBhvr>
                                    </p:animEffect>
                                  </p:childTnLst>
                                </p:cTn>
                              </p:par>
                            </p:childTnLst>
                          </p:cTn>
                        </p:par>
                        <p:par>
                          <p:cTn id="71" fill="hold">
                            <p:stCondLst>
                              <p:cond delay="6500"/>
                            </p:stCondLst>
                            <p:childTnLst>
                              <p:par>
                                <p:cTn id="72" presetID="22" presetClass="entr" presetSubtype="8" fill="hold" grpId="0" nodeType="afterEffect">
                                  <p:stCondLst>
                                    <p:cond delay="0"/>
                                  </p:stCondLst>
                                  <p:childTnLst>
                                    <p:set>
                                      <p:cBhvr>
                                        <p:cTn id="73" dur="1" fill="hold">
                                          <p:stCondLst>
                                            <p:cond delay="0"/>
                                          </p:stCondLst>
                                        </p:cTn>
                                        <p:tgtEl>
                                          <p:spTgt spid="1048611"/>
                                        </p:tgtEl>
                                        <p:attrNameLst>
                                          <p:attrName>style.visibility</p:attrName>
                                        </p:attrNameLst>
                                      </p:cBhvr>
                                      <p:to>
                                        <p:strVal val="visible"/>
                                      </p:to>
                                    </p:set>
                                    <p:animEffect transition="in" filter="wipe(left)">
                                      <p:cBhvr>
                                        <p:cTn id="74" dur="500"/>
                                        <p:tgtEl>
                                          <p:spTgt spid="10486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95" grpId="0" animBg="1"/>
      <p:bldP spid="1048598" grpId="0" animBg="1"/>
      <p:bldP spid="1048601" grpId="0" animBg="1"/>
      <p:bldP spid="1048604" grpId="0" animBg="1"/>
      <p:bldP spid="1048608" grpId="0"/>
      <p:bldP spid="1048609" grpId="0"/>
      <p:bldP spid="1048610" grpId="0"/>
      <p:bldP spid="1048611"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pic>
        <p:nvPicPr>
          <p:cNvPr id="2097155" name="图片 1"/>
          <p:cNvPicPr>
            <a:picLocks noChangeAspect="1"/>
          </p:cNvPicPr>
          <p:nvPr/>
        </p:nvPicPr>
        <p:blipFill rotWithShape="1">
          <a:blip r:embed="rId4" cstate="print"/>
          <a:srcRect b="14190"/>
          <a:stretch>
            <a:fillRect/>
          </a:stretch>
        </p:blipFill>
        <p:spPr>
          <a:xfrm>
            <a:off x="0" y="0"/>
            <a:ext cx="9144000" cy="5145088"/>
          </a:xfrm>
          <a:prstGeom prst="rect">
            <a:avLst/>
          </a:prstGeom>
        </p:spPr>
      </p:pic>
      <p:sp>
        <p:nvSpPr>
          <p:cNvPr id="1048624" name="Freeform 5"/>
          <p:cNvSpPr/>
          <p:nvPr/>
        </p:nvSpPr>
        <p:spPr>
          <a:xfrm>
            <a:off x="8233646" y="1702651"/>
            <a:ext cx="909164" cy="1856408"/>
          </a:xfrm>
          <a:custGeom>
            <a:avLst/>
            <a:gdLst/>
            <a:ahLst/>
            <a:cxnLst>
              <a:cxn ang="0">
                <a:pos x="1212850" y="2476500"/>
              </a:cxn>
              <a:cxn ang="0">
                <a:pos x="19017" y="1273020"/>
              </a:cxn>
              <a:cxn ang="0">
                <a:pos x="19017" y="1202770"/>
              </a:cxn>
              <a:cxn ang="0">
                <a:pos x="1212850" y="0"/>
              </a:cxn>
              <a:cxn ang="0">
                <a:pos x="1212850" y="2476500"/>
              </a:cxn>
            </a:cxnLst>
            <a:rect l="0" t="0" r="0" b="0"/>
            <a:pathLst>
              <a:path w="1722" h="3490">
                <a:moveTo>
                  <a:pt x="1722" y="3490"/>
                </a:moveTo>
                <a:lnTo>
                  <a:pt x="27" y="1794"/>
                </a:lnTo>
                <a:cubicBezTo>
                  <a:pt x="0" y="1767"/>
                  <a:pt x="0" y="1723"/>
                  <a:pt x="27" y="1695"/>
                </a:cubicBezTo>
                <a:lnTo>
                  <a:pt x="1722" y="0"/>
                </a:lnTo>
                <a:lnTo>
                  <a:pt x="1722" y="349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25" name="Freeform 6"/>
          <p:cNvSpPr/>
          <p:nvPr/>
        </p:nvSpPr>
        <p:spPr>
          <a:xfrm>
            <a:off x="8236027" y="1331369"/>
            <a:ext cx="906784" cy="1856408"/>
          </a:xfrm>
          <a:custGeom>
            <a:avLst/>
            <a:gdLst/>
            <a:ahLst/>
            <a:cxnLst>
              <a:cxn ang="0">
                <a:pos x="1209675" y="2476500"/>
              </a:cxn>
              <a:cxn ang="0">
                <a:pos x="22532" y="1279407"/>
              </a:cxn>
              <a:cxn ang="0">
                <a:pos x="22532" y="1197093"/>
              </a:cxn>
              <a:cxn ang="0">
                <a:pos x="1209675" y="0"/>
              </a:cxn>
              <a:cxn ang="0">
                <a:pos x="1209675" y="2476500"/>
              </a:cxn>
            </a:cxnLst>
            <a:rect l="0" t="0" r="0" b="0"/>
            <a:pathLst>
              <a:path w="1718" h="3490">
                <a:moveTo>
                  <a:pt x="1718" y="3490"/>
                </a:moveTo>
                <a:lnTo>
                  <a:pt x="32" y="1803"/>
                </a:lnTo>
                <a:cubicBezTo>
                  <a:pt x="0" y="1771"/>
                  <a:pt x="0" y="1719"/>
                  <a:pt x="32" y="1687"/>
                </a:cubicBezTo>
                <a:lnTo>
                  <a:pt x="1718" y="0"/>
                </a:lnTo>
                <a:lnTo>
                  <a:pt x="1718" y="3490"/>
                </a:lnTo>
                <a:close/>
              </a:path>
            </a:pathLst>
          </a:custGeom>
          <a:solidFill>
            <a:srgbClr val="922E17"/>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30" name="矩形 31"/>
          <p:cNvSpPr/>
          <p:nvPr/>
        </p:nvSpPr>
        <p:spPr>
          <a:xfrm>
            <a:off x="2784475" y="2172335"/>
            <a:ext cx="3754755" cy="830580"/>
          </a:xfrm>
          <a:prstGeom prst="rect">
            <a:avLst/>
          </a:prstGeom>
          <a:noFill/>
          <a:extLst>
            <a:ext uri="{909E8E84-426E-40DD-AFC4-6F175D3DCCD1}">
              <a14:hiddenFill xmlns:a14="http://schemas.microsoft.com/office/drawing/2010/main">
                <a:solidFill>
                  <a:schemeClr val="accent2"/>
                </a:solidFill>
              </a14:hiddenFill>
            </a:ext>
          </a:extLst>
        </p:spPr>
        <p:style>
          <a:lnRef idx="1">
            <a:schemeClr val="accent2"/>
          </a:lnRef>
          <a:fillRef idx="3">
            <a:schemeClr val="accent2"/>
          </a:fillRef>
          <a:effectRef idx="2">
            <a:schemeClr val="accent2"/>
          </a:effectRef>
          <a:fontRef idx="minor">
            <a:schemeClr val="lt1"/>
          </a:fontRef>
        </p:style>
        <p:txBody>
          <a:bodyPr vert="horz" wrap="square" lIns="0" tIns="0" rIns="0" bIns="0" numCol="1" anchor="t" anchorCtr="0" compatLnSpc="1">
            <a:spAutoFit/>
            <a:scene3d>
              <a:camera prst="orthographicFront"/>
              <a:lightRig rig="threePt" dir="t"/>
            </a:scene3d>
          </a:bodyPr>
          <a:lstStyle/>
          <a:p>
            <a:pPr algn="ctr" defTabSz="685165" fontAlgn="base">
              <a:spcBef>
                <a:spcPct val="0"/>
              </a:spcBef>
              <a:spcAft>
                <a:spcPct val="0"/>
              </a:spcAft>
            </a:pPr>
            <a:r>
              <a:rPr lang="zh-CN" altLang="en-US" sz="5400" b="1">
                <a:solidFill>
                  <a:schemeClr val="accent2"/>
                </a:solidFill>
                <a:effectLst>
                  <a:outerShdw blurRad="38100" dist="19050" dir="2700000" algn="tl" rotWithShape="0">
                    <a:schemeClr val="dk1">
                      <a:alpha val="40000"/>
                    </a:schemeClr>
                  </a:outerShdw>
                </a:effectLst>
                <a:latin typeface="微软雅黑" panose="020B0503020204020204" pitchFamily="34" charset="-122"/>
                <a:sym typeface="+mn-ea"/>
              </a:rPr>
              <a:t>总结与反思</a:t>
            </a:r>
          </a:p>
        </p:txBody>
      </p:sp>
      <p:sp>
        <p:nvSpPr>
          <p:cNvPr id="1048631" name="Freeform 5"/>
          <p:cNvSpPr/>
          <p:nvPr/>
        </p:nvSpPr>
        <p:spPr>
          <a:xfrm>
            <a:off x="1074576" y="1795471"/>
            <a:ext cx="1444666" cy="1445856"/>
          </a:xfrm>
          <a:custGeom>
            <a:avLst/>
            <a:gdLst/>
            <a:ahLst/>
            <a:cxnLst>
              <a:cxn ang="0">
                <a:pos x="0" y="0"/>
              </a:cxn>
              <a:cxn ang="0">
                <a:pos x="1926594" y="0"/>
              </a:cxn>
              <a:cxn ang="0">
                <a:pos x="1926594" y="461131"/>
              </a:cxn>
              <a:cxn ang="0">
                <a:pos x="1887930" y="461131"/>
              </a:cxn>
              <a:cxn ang="0">
                <a:pos x="1887930" y="38702"/>
              </a:cxn>
              <a:cxn ang="0">
                <a:pos x="38664" y="38702"/>
              </a:cxn>
              <a:cxn ang="0">
                <a:pos x="38664" y="1889814"/>
              </a:cxn>
              <a:cxn ang="0">
                <a:pos x="1887930" y="1889814"/>
              </a:cxn>
              <a:cxn ang="0">
                <a:pos x="1887930" y="1343044"/>
              </a:cxn>
              <a:cxn ang="0">
                <a:pos x="1926594" y="1343044"/>
              </a:cxn>
              <a:cxn ang="0">
                <a:pos x="1926594" y="1928516"/>
              </a:cxn>
              <a:cxn ang="0">
                <a:pos x="0" y="1928516"/>
              </a:cxn>
              <a:cxn ang="0">
                <a:pos x="0" y="0"/>
              </a:cxn>
            </a:cxnLst>
            <a:rect l="0" t="0" r="0" b="0"/>
            <a:pathLst>
              <a:path w="2342" h="2342">
                <a:moveTo>
                  <a:pt x="0" y="0"/>
                </a:moveTo>
                <a:lnTo>
                  <a:pt x="2342" y="0"/>
                </a:lnTo>
                <a:lnTo>
                  <a:pt x="2342" y="560"/>
                </a:lnTo>
                <a:lnTo>
                  <a:pt x="2295" y="560"/>
                </a:lnTo>
                <a:lnTo>
                  <a:pt x="2295" y="47"/>
                </a:lnTo>
                <a:lnTo>
                  <a:pt x="47" y="47"/>
                </a:lnTo>
                <a:lnTo>
                  <a:pt x="47" y="2295"/>
                </a:lnTo>
                <a:lnTo>
                  <a:pt x="2295" y="2295"/>
                </a:lnTo>
                <a:lnTo>
                  <a:pt x="2295" y="1631"/>
                </a:lnTo>
                <a:lnTo>
                  <a:pt x="2342" y="1631"/>
                </a:lnTo>
                <a:lnTo>
                  <a:pt x="2342" y="2342"/>
                </a:lnTo>
                <a:lnTo>
                  <a:pt x="0" y="2342"/>
                </a:lnTo>
                <a:lnTo>
                  <a:pt x="0" y="0"/>
                </a:ln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2" name="Text Box 1"/>
          <p:cNvSpPr txBox="1"/>
          <p:nvPr/>
        </p:nvSpPr>
        <p:spPr>
          <a:xfrm>
            <a:off x="1339850" y="2130425"/>
            <a:ext cx="1179195" cy="768350"/>
          </a:xfrm>
          <a:prstGeom prst="rect">
            <a:avLst/>
          </a:prstGeom>
          <a:noFill/>
        </p:spPr>
        <p:txBody>
          <a:bodyPr wrap="square" rtlCol="0">
            <a:spAutoFit/>
          </a:bodyPr>
          <a:lstStyle/>
          <a:p>
            <a:r>
              <a:rPr lang="zh-CN" altLang="en-US" sz="4400" b="1">
                <a:solidFill>
                  <a:schemeClr val="accent2"/>
                </a:solidFill>
              </a:rPr>
              <a:t>四：</a:t>
            </a:r>
          </a:p>
        </p:txBody>
      </p:sp>
      <p:sp>
        <p:nvSpPr>
          <p:cNvPr id="1048628" name="Freeform 21"/>
          <p:cNvSpPr>
            <a:spLocks noEditPoints="1"/>
          </p:cNvSpPr>
          <p:nvPr/>
        </p:nvSpPr>
        <p:spPr>
          <a:xfrm>
            <a:off x="2894965" y="3385820"/>
            <a:ext cx="177800" cy="172720"/>
          </a:xfrm>
          <a:custGeom>
            <a:avLst/>
            <a:gdLst/>
            <a:ahLst/>
            <a:cxnLst>
              <a:cxn ang="0">
                <a:pos x="133350" y="0"/>
              </a:cxn>
              <a:cxn ang="0">
                <a:pos x="266700" y="134144"/>
              </a:cxn>
              <a:cxn ang="0">
                <a:pos x="133350" y="268288"/>
              </a:cxn>
              <a:cxn ang="0">
                <a:pos x="0" y="134144"/>
              </a:cxn>
              <a:cxn ang="0">
                <a:pos x="133350" y="0"/>
              </a:cxn>
              <a:cxn ang="0">
                <a:pos x="112835" y="228159"/>
              </a:cxn>
              <a:cxn ang="0">
                <a:pos x="153865" y="228159"/>
              </a:cxn>
              <a:cxn ang="0">
                <a:pos x="153865" y="155928"/>
              </a:cxn>
              <a:cxn ang="0">
                <a:pos x="226809" y="155928"/>
              </a:cxn>
              <a:cxn ang="0">
                <a:pos x="226809" y="113506"/>
              </a:cxn>
              <a:cxn ang="0">
                <a:pos x="153865" y="113506"/>
              </a:cxn>
              <a:cxn ang="0">
                <a:pos x="153865" y="40129"/>
              </a:cxn>
              <a:cxn ang="0">
                <a:pos x="112835" y="40129"/>
              </a:cxn>
              <a:cxn ang="0">
                <a:pos x="112835" y="113506"/>
              </a:cxn>
              <a:cxn ang="0">
                <a:pos x="39891" y="113506"/>
              </a:cxn>
              <a:cxn ang="0">
                <a:pos x="39891" y="155928"/>
              </a:cxn>
              <a:cxn ang="0">
                <a:pos x="112835" y="155928"/>
              </a:cxn>
              <a:cxn ang="0">
                <a:pos x="112835" y="228159"/>
              </a:cxn>
            </a:cxnLst>
            <a:rect l="0" t="0" r="0" b="0"/>
            <a:pathLst>
              <a:path w="234" h="234">
                <a:moveTo>
                  <a:pt x="117" y="0"/>
                </a:moveTo>
                <a:cubicBezTo>
                  <a:pt x="182" y="0"/>
                  <a:pt x="234" y="52"/>
                  <a:pt x="234" y="117"/>
                </a:cubicBezTo>
                <a:cubicBezTo>
                  <a:pt x="234" y="182"/>
                  <a:pt x="182" y="234"/>
                  <a:pt x="117" y="234"/>
                </a:cubicBezTo>
                <a:cubicBezTo>
                  <a:pt x="52" y="234"/>
                  <a:pt x="0" y="182"/>
                  <a:pt x="0" y="117"/>
                </a:cubicBezTo>
                <a:cubicBezTo>
                  <a:pt x="0" y="52"/>
                  <a:pt x="52" y="0"/>
                  <a:pt x="117" y="0"/>
                </a:cubicBezTo>
                <a:close/>
                <a:moveTo>
                  <a:pt x="99" y="199"/>
                </a:moveTo>
                <a:lnTo>
                  <a:pt x="135" y="199"/>
                </a:lnTo>
                <a:lnTo>
                  <a:pt x="135" y="136"/>
                </a:lnTo>
                <a:lnTo>
                  <a:pt x="199" y="136"/>
                </a:lnTo>
                <a:lnTo>
                  <a:pt x="199" y="99"/>
                </a:lnTo>
                <a:lnTo>
                  <a:pt x="135" y="99"/>
                </a:lnTo>
                <a:lnTo>
                  <a:pt x="135" y="35"/>
                </a:lnTo>
                <a:lnTo>
                  <a:pt x="99" y="35"/>
                </a:lnTo>
                <a:lnTo>
                  <a:pt x="99" y="99"/>
                </a:lnTo>
                <a:lnTo>
                  <a:pt x="35" y="99"/>
                </a:lnTo>
                <a:lnTo>
                  <a:pt x="35" y="136"/>
                </a:lnTo>
                <a:lnTo>
                  <a:pt x="99" y="136"/>
                </a:lnTo>
                <a:lnTo>
                  <a:pt x="99" y="199"/>
                </a:lnTo>
                <a:close/>
              </a:path>
            </a:pathLst>
          </a:custGeom>
          <a:solidFill>
            <a:schemeClr val="accent2">
              <a:alpha val="100000"/>
            </a:scheme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3" name="Text Box 0"/>
          <p:cNvSpPr txBox="1"/>
          <p:nvPr/>
        </p:nvSpPr>
        <p:spPr>
          <a:xfrm>
            <a:off x="3183255" y="3288030"/>
            <a:ext cx="2369185" cy="398780"/>
          </a:xfrm>
          <a:prstGeom prst="rect">
            <a:avLst/>
          </a:prstGeom>
          <a:noFill/>
        </p:spPr>
        <p:txBody>
          <a:bodyPr wrap="square" rtlCol="0">
            <a:spAutoFit/>
          </a:bodyPr>
          <a:lstStyle/>
          <a:p>
            <a:r>
              <a:rPr lang="zh-CN" altLang="en-US" sz="2000" dirty="0">
                <a:solidFill>
                  <a:srgbClr val="FFFFFF"/>
                </a:solidFill>
                <a:latin typeface="宋体" panose="02010600030101010101" pitchFamily="2" charset="-122"/>
                <a:ea typeface="宋体" panose="02010600030101010101" pitchFamily="2" charset="-122"/>
                <a:sym typeface="+mn-ea"/>
              </a:rPr>
              <a:t>呼格吉勒图案</a:t>
            </a:r>
          </a:p>
        </p:txBody>
      </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1048631"/>
                                        </p:tgtEl>
                                        <p:attrNameLst>
                                          <p:attrName>style.visibility</p:attrName>
                                        </p:attrNameLst>
                                      </p:cBhvr>
                                      <p:to>
                                        <p:strVal val="visible"/>
                                      </p:to>
                                    </p:set>
                                    <p:animEffect transition="in" filter="barn(outHorizontal)">
                                      <p:cBhvr>
                                        <p:cTn id="7" dur="500"/>
                                        <p:tgtEl>
                                          <p:spTgt spid="1048631"/>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48630"/>
                                        </p:tgtEl>
                                        <p:attrNameLst>
                                          <p:attrName>style.visibility</p:attrName>
                                        </p:attrNameLst>
                                      </p:cBhvr>
                                      <p:to>
                                        <p:strVal val="visible"/>
                                      </p:to>
                                    </p:set>
                                    <p:anim by="(-#ppt_w*2)" calcmode="lin" valueType="num">
                                      <p:cBhvr rctx="PPT">
                                        <p:cTn id="11" dur="300" autoRev="1" fill="hold">
                                          <p:stCondLst>
                                            <p:cond delay="0"/>
                                          </p:stCondLst>
                                        </p:cTn>
                                        <p:tgtEl>
                                          <p:spTgt spid="1048630"/>
                                        </p:tgtEl>
                                        <p:attrNameLst>
                                          <p:attrName>ppt_w</p:attrName>
                                        </p:attrNameLst>
                                      </p:cBhvr>
                                    </p:anim>
                                    <p:anim by="(#ppt_w*0.50)" calcmode="lin" valueType="num">
                                      <p:cBhvr>
                                        <p:cTn id="12" dur="300" decel="50000" autoRev="1" fill="hold">
                                          <p:stCondLst>
                                            <p:cond delay="0"/>
                                          </p:stCondLst>
                                        </p:cTn>
                                        <p:tgtEl>
                                          <p:spTgt spid="1048630"/>
                                        </p:tgtEl>
                                        <p:attrNameLst>
                                          <p:attrName>ppt_x</p:attrName>
                                        </p:attrNameLst>
                                      </p:cBhvr>
                                    </p:anim>
                                    <p:anim from="(-#ppt_h/2)" to="(#ppt_y)" calcmode="lin" valueType="num">
                                      <p:cBhvr>
                                        <p:cTn id="13" dur="600" fill="hold">
                                          <p:stCondLst>
                                            <p:cond delay="0"/>
                                          </p:stCondLst>
                                        </p:cTn>
                                        <p:tgtEl>
                                          <p:spTgt spid="1048630"/>
                                        </p:tgtEl>
                                        <p:attrNameLst>
                                          <p:attrName>ppt_y</p:attrName>
                                        </p:attrNameLst>
                                      </p:cBhvr>
                                    </p:anim>
                                    <p:animRot by="21600000">
                                      <p:cBhvr>
                                        <p:cTn id="14" dur="600" fill="hold">
                                          <p:stCondLst>
                                            <p:cond delay="0"/>
                                          </p:stCondLst>
                                        </p:cTn>
                                        <p:tgtEl>
                                          <p:spTgt spid="1048630"/>
                                        </p:tgtEl>
                                        <p:attrNameLst>
                                          <p:attrName>r</p:attrName>
                                        </p:attrNameLst>
                                      </p:cBhvr>
                                    </p:animRot>
                                  </p:childTnLst>
                                </p:cTn>
                              </p:par>
                            </p:childTnLst>
                          </p:cTn>
                        </p:par>
                        <p:par>
                          <p:cTn id="15" fill="hold">
                            <p:stCondLst>
                              <p:cond delay="1340"/>
                            </p:stCondLst>
                            <p:childTnLst>
                              <p:par>
                                <p:cTn id="16" presetID="2" presetClass="entr" presetSubtype="2" fill="hold" nodeType="afterEffect">
                                  <p:stCondLst>
                                    <p:cond delay="0"/>
                                  </p:stCondLst>
                                  <p:childTnLst>
                                    <p:set>
                                      <p:cBhvr>
                                        <p:cTn id="17" dur="1" fill="hold">
                                          <p:stCondLst>
                                            <p:cond delay="0"/>
                                          </p:stCondLst>
                                        </p:cTn>
                                        <p:tgtEl>
                                          <p:spTgt spid="1048625"/>
                                        </p:tgtEl>
                                        <p:attrNameLst>
                                          <p:attrName>style.visibility</p:attrName>
                                        </p:attrNameLst>
                                      </p:cBhvr>
                                      <p:to>
                                        <p:strVal val="visible"/>
                                      </p:to>
                                    </p:set>
                                    <p:anim calcmode="lin" valueType="num">
                                      <p:cBhvr additive="base">
                                        <p:cTn id="18" dur="500" fill="hold"/>
                                        <p:tgtEl>
                                          <p:spTgt spid="1048625"/>
                                        </p:tgtEl>
                                        <p:attrNameLst>
                                          <p:attrName>ppt_x</p:attrName>
                                        </p:attrNameLst>
                                      </p:cBhvr>
                                      <p:tavLst>
                                        <p:tav tm="0">
                                          <p:val>
                                            <p:strVal val="1+#ppt_w/2"/>
                                          </p:val>
                                        </p:tav>
                                        <p:tav tm="100000">
                                          <p:val>
                                            <p:strVal val="#ppt_x"/>
                                          </p:val>
                                        </p:tav>
                                      </p:tavLst>
                                    </p:anim>
                                    <p:anim calcmode="lin" valueType="num">
                                      <p:cBhvr additive="base">
                                        <p:cTn id="19" dur="500" fill="hold"/>
                                        <p:tgtEl>
                                          <p:spTgt spid="1048625"/>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200"/>
                                  </p:stCondLst>
                                  <p:childTnLst>
                                    <p:set>
                                      <p:cBhvr>
                                        <p:cTn id="21" dur="1" fill="hold">
                                          <p:stCondLst>
                                            <p:cond delay="0"/>
                                          </p:stCondLst>
                                        </p:cTn>
                                        <p:tgtEl>
                                          <p:spTgt spid="1048624"/>
                                        </p:tgtEl>
                                        <p:attrNameLst>
                                          <p:attrName>style.visibility</p:attrName>
                                        </p:attrNameLst>
                                      </p:cBhvr>
                                      <p:to>
                                        <p:strVal val="visible"/>
                                      </p:to>
                                    </p:set>
                                    <p:anim calcmode="lin" valueType="num">
                                      <p:cBhvr additive="base">
                                        <p:cTn id="22" dur="500" fill="hold"/>
                                        <p:tgtEl>
                                          <p:spTgt spid="1048624"/>
                                        </p:tgtEl>
                                        <p:attrNameLst>
                                          <p:attrName>ppt_x</p:attrName>
                                        </p:attrNameLst>
                                      </p:cBhvr>
                                      <p:tavLst>
                                        <p:tav tm="0">
                                          <p:val>
                                            <p:strVal val="1+#ppt_w/2"/>
                                          </p:val>
                                        </p:tav>
                                        <p:tav tm="100000">
                                          <p:val>
                                            <p:strVal val="#ppt_x"/>
                                          </p:val>
                                        </p:tav>
                                      </p:tavLst>
                                    </p:anim>
                                    <p:anim calcmode="lin" valueType="num">
                                      <p:cBhvr additive="base">
                                        <p:cTn id="23" dur="500" fill="hold"/>
                                        <p:tgtEl>
                                          <p:spTgt spid="1048624"/>
                                        </p:tgtEl>
                                        <p:attrNameLst>
                                          <p:attrName>ppt_y</p:attrName>
                                        </p:attrNameLst>
                                      </p:cBhvr>
                                      <p:tavLst>
                                        <p:tav tm="0">
                                          <p:val>
                                            <p:strVal val="#ppt_y"/>
                                          </p:val>
                                        </p:tav>
                                        <p:tav tm="100000">
                                          <p:val>
                                            <p:strVal val="#ppt_y"/>
                                          </p:val>
                                        </p:tav>
                                      </p:tavLst>
                                    </p:anim>
                                  </p:childTnLst>
                                </p:cTn>
                              </p:par>
                            </p:childTnLst>
                          </p:cTn>
                        </p:par>
                        <p:par>
                          <p:cTn id="24" fill="hold">
                            <p:stCondLst>
                              <p:cond delay="1840"/>
                            </p:stCondLst>
                            <p:childTnLst>
                              <p:par>
                                <p:cTn id="25" presetID="2" presetClass="entr" presetSubtype="12" fill="hold" nodeType="afterEffect">
                                  <p:stCondLst>
                                    <p:cond delay="0"/>
                                  </p:stCondLst>
                                  <p:childTnLst>
                                    <p:set>
                                      <p:cBhvr>
                                        <p:cTn id="26" dur="1" fill="hold">
                                          <p:stCondLst>
                                            <p:cond delay="0"/>
                                          </p:stCondLst>
                                        </p:cTn>
                                        <p:tgtEl>
                                          <p:spTgt spid="1048628"/>
                                        </p:tgtEl>
                                        <p:attrNameLst>
                                          <p:attrName>style.visibility</p:attrName>
                                        </p:attrNameLst>
                                      </p:cBhvr>
                                      <p:to>
                                        <p:strVal val="visible"/>
                                      </p:to>
                                    </p:set>
                                    <p:anim calcmode="lin" valueType="num">
                                      <p:cBhvr additive="base">
                                        <p:cTn id="27" dur="500" fill="hold"/>
                                        <p:tgtEl>
                                          <p:spTgt spid="1048628"/>
                                        </p:tgtEl>
                                        <p:attrNameLst>
                                          <p:attrName>ppt_x</p:attrName>
                                        </p:attrNameLst>
                                      </p:cBhvr>
                                      <p:tavLst>
                                        <p:tav tm="0">
                                          <p:val>
                                            <p:strVal val="0-#ppt_w/2"/>
                                          </p:val>
                                        </p:tav>
                                        <p:tav tm="100000">
                                          <p:val>
                                            <p:strVal val="#ppt_x"/>
                                          </p:val>
                                        </p:tav>
                                      </p:tavLst>
                                    </p:anim>
                                    <p:anim calcmode="lin" valueType="num">
                                      <p:cBhvr additive="base">
                                        <p:cTn id="28" dur="500" fill="hold"/>
                                        <p:tgtEl>
                                          <p:spTgt spid="10486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0"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8831"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833" name="Freeform 5"/>
          <p:cNvSpPr>
            <a:spLocks noEditPoints="1"/>
          </p:cNvSpPr>
          <p:nvPr/>
        </p:nvSpPr>
        <p:spPr>
          <a:xfrm>
            <a:off x="204788" y="112713"/>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grpSp>
        <p:nvGrpSpPr>
          <p:cNvPr id="115" name="组合 4"/>
          <p:cNvGrpSpPr/>
          <p:nvPr/>
        </p:nvGrpSpPr>
        <p:grpSpPr>
          <a:xfrm>
            <a:off x="3864914" y="1136714"/>
            <a:ext cx="1295294" cy="1295294"/>
            <a:chOff x="4056049" y="897981"/>
            <a:chExt cx="1295294" cy="1295294"/>
          </a:xfrm>
        </p:grpSpPr>
        <p:sp>
          <p:nvSpPr>
            <p:cNvPr id="1048834" name="椭圆 5"/>
            <p:cNvSpPr/>
            <p:nvPr/>
          </p:nvSpPr>
          <p:spPr>
            <a:xfrm>
              <a:off x="4056049" y="897981"/>
              <a:ext cx="1295294" cy="1295294"/>
            </a:xfrm>
            <a:prstGeom prst="ellipse">
              <a:avLst/>
            </a:prstGeom>
            <a:solidFill>
              <a:srgbClr val="922E17"/>
            </a:solidFill>
            <a:ln w="25400" cap="flat" cmpd="sng" algn="ctr">
              <a:solidFill>
                <a:sysClr val="window" lastClr="FFFFFF">
                  <a:lumMod val="95000"/>
                </a:sys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FFFFFF"/>
                </a:solidFill>
                <a:effectLst/>
                <a:uLnTx/>
                <a:uFillTx/>
              </a:endParaRPr>
            </a:p>
          </p:txBody>
        </p:sp>
        <p:sp>
          <p:nvSpPr>
            <p:cNvPr id="1048835" name="TextBox 5"/>
            <p:cNvSpPr txBox="1"/>
            <p:nvPr/>
          </p:nvSpPr>
          <p:spPr>
            <a:xfrm flipH="1">
              <a:off x="4355317" y="1020645"/>
              <a:ext cx="696757" cy="63402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anose="020B0503020204020204"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pPr>
              <a:r>
                <a:rPr kumimoji="0" lang="en-US" altLang="zh-CN" sz="4400" b="1" i="0" u="none" strike="noStrike" kern="0" cap="none" spc="0" normalizeH="0" baseline="0" noProof="0" dirty="0">
                  <a:ln w="18415" cmpd="sng">
                    <a:noFill/>
                    <a:prstDash val="solid"/>
                  </a:ln>
                  <a:solidFill>
                    <a:srgbClr val="FFFFFF"/>
                  </a:solidFill>
                  <a:effectLst/>
                  <a:uLnTx/>
                  <a:uFillTx/>
                  <a:latin typeface="Arial Rounded MT Bold" pitchFamily="34" charset="0"/>
                  <a:ea typeface="微软雅黑" panose="020B0503020204020204" pitchFamily="34" charset="-122"/>
                  <a:cs typeface="Times New Roman" panose="02020603050405020304" pitchFamily="18" charset="0"/>
                </a:rPr>
                <a:t>A</a:t>
              </a:r>
              <a:endParaRPr kumimoji="0" lang="zh-CN" altLang="en-US" sz="4400" b="1" i="0" u="none" strike="noStrike" kern="0" cap="none" spc="0" normalizeH="0" baseline="0" noProof="0" dirty="0">
                <a:ln w="18415" cmpd="sng">
                  <a:noFill/>
                  <a:prstDash val="solid"/>
                </a:ln>
                <a:solidFill>
                  <a:srgbClr val="FFFFFF"/>
                </a:solidFill>
                <a:effectLst/>
                <a:uLnTx/>
                <a:uFillTx/>
                <a:latin typeface="Arial Rounded MT Bold" pitchFamily="34" charset="0"/>
                <a:ea typeface="微软雅黑" panose="020B0503020204020204" pitchFamily="34" charset="-122"/>
                <a:cs typeface="Times New Roman" panose="02020603050405020304" pitchFamily="18" charset="0"/>
              </a:endParaRPr>
            </a:p>
          </p:txBody>
        </p:sp>
        <p:sp>
          <p:nvSpPr>
            <p:cNvPr id="1048836" name="TextBox 6"/>
            <p:cNvSpPr txBox="1"/>
            <p:nvPr/>
          </p:nvSpPr>
          <p:spPr>
            <a:xfrm>
              <a:off x="4167527" y="1534021"/>
              <a:ext cx="1106395" cy="46037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pPr>
              <a:r>
                <a:rPr lang="zh-CN" altLang="en-US" sz="1200" dirty="0">
                  <a:solidFill>
                    <a:srgbClr val="FFFFFF"/>
                  </a:solidFill>
                  <a:latin typeface="微软雅黑" panose="020B0503020204020204" pitchFamily="34" charset="-122"/>
                  <a:ea typeface="微软雅黑" panose="020B0503020204020204" pitchFamily="34" charset="-122"/>
                  <a:sym typeface="+mn-ea"/>
                </a:rPr>
                <a:t>落实程序正义</a:t>
              </a:r>
              <a:endParaRPr lang="en-US" sz="1200" dirty="0"/>
            </a:p>
            <a:p>
              <a:pPr marL="0" marR="0" lvl="0" indent="0" defTabSz="914400" eaLnBrk="1" fontAlgn="auto" latinLnBrk="0" hangingPunct="1">
                <a:lnSpc>
                  <a:spcPct val="100000"/>
                </a:lnSpc>
                <a:spcBef>
                  <a:spcPts val="0"/>
                </a:spcBef>
                <a:spcAft>
                  <a:spcPts val="0"/>
                </a:spcAft>
                <a:buClrTx/>
                <a:buSzTx/>
                <a:buFontTx/>
                <a:buNone/>
              </a:pPr>
              <a:endParaRPr kumimoji="0" lang="zh-CN" altLang="en-US" sz="1200" b="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grpSp>
      <p:grpSp>
        <p:nvGrpSpPr>
          <p:cNvPr id="116" name="组合 8"/>
          <p:cNvGrpSpPr/>
          <p:nvPr/>
        </p:nvGrpSpPr>
        <p:grpSpPr>
          <a:xfrm>
            <a:off x="2938467" y="2376681"/>
            <a:ext cx="1361440" cy="1295294"/>
            <a:chOff x="2970217" y="1909348"/>
            <a:chExt cx="1361440" cy="1295294"/>
          </a:xfrm>
        </p:grpSpPr>
        <p:sp>
          <p:nvSpPr>
            <p:cNvPr id="1048837" name="椭圆 9"/>
            <p:cNvSpPr/>
            <p:nvPr/>
          </p:nvSpPr>
          <p:spPr>
            <a:xfrm rot="292466">
              <a:off x="2970217" y="1909348"/>
              <a:ext cx="1295294" cy="1295294"/>
            </a:xfrm>
            <a:prstGeom prst="ellipse">
              <a:avLst/>
            </a:prstGeom>
            <a:solidFill>
              <a:srgbClr val="922E17"/>
            </a:solidFill>
            <a:ln w="25400" cap="flat" cmpd="sng" algn="ctr">
              <a:solidFill>
                <a:sysClr val="window" lastClr="FFFFFF">
                  <a:lumMod val="95000"/>
                </a:sys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FFFFFF"/>
                </a:solidFill>
                <a:effectLst/>
                <a:uLnTx/>
                <a:uFillTx/>
              </a:endParaRPr>
            </a:p>
          </p:txBody>
        </p:sp>
        <p:sp>
          <p:nvSpPr>
            <p:cNvPr id="1048838" name="TextBox 11"/>
            <p:cNvSpPr txBox="1"/>
            <p:nvPr/>
          </p:nvSpPr>
          <p:spPr>
            <a:xfrm flipH="1">
              <a:off x="3251154" y="2038630"/>
              <a:ext cx="696757" cy="63402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anose="020B0503020204020204"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pPr>
              <a:r>
                <a:rPr kumimoji="0" lang="en-US" altLang="zh-CN" sz="4400" b="1" i="0" u="none" strike="noStrike" kern="0" cap="none" spc="0" normalizeH="0" baseline="0" noProof="0" dirty="0">
                  <a:ln w="18415" cmpd="sng">
                    <a:noFill/>
                    <a:prstDash val="solid"/>
                  </a:ln>
                  <a:solidFill>
                    <a:srgbClr val="FFFFFF"/>
                  </a:solidFill>
                  <a:effectLst/>
                  <a:uLnTx/>
                  <a:uFillTx/>
                  <a:latin typeface="Arial Rounded MT Bold" pitchFamily="34" charset="0"/>
                  <a:ea typeface="微软雅黑" panose="020B0503020204020204" pitchFamily="34" charset="-122"/>
                  <a:cs typeface="Times New Roman" panose="02020603050405020304" pitchFamily="18" charset="0"/>
                </a:rPr>
                <a:t>B</a:t>
              </a:r>
              <a:endParaRPr kumimoji="0" lang="zh-CN" altLang="en-US" sz="4400" b="1" i="0" u="none" strike="noStrike" kern="0" cap="none" spc="0" normalizeH="0" baseline="0" noProof="0" dirty="0">
                <a:ln w="18415" cmpd="sng">
                  <a:noFill/>
                  <a:prstDash val="solid"/>
                </a:ln>
                <a:solidFill>
                  <a:srgbClr val="FFFFFF"/>
                </a:solidFill>
                <a:effectLst/>
                <a:uLnTx/>
                <a:uFillTx/>
                <a:latin typeface="Arial Rounded MT Bold" pitchFamily="34" charset="0"/>
                <a:ea typeface="微软雅黑" panose="020B0503020204020204" pitchFamily="34" charset="-122"/>
                <a:cs typeface="Times New Roman" panose="02020603050405020304" pitchFamily="18" charset="0"/>
              </a:endParaRPr>
            </a:p>
          </p:txBody>
        </p:sp>
        <p:sp>
          <p:nvSpPr>
            <p:cNvPr id="1048839" name="TextBox 12"/>
            <p:cNvSpPr txBox="1"/>
            <p:nvPr/>
          </p:nvSpPr>
          <p:spPr>
            <a:xfrm>
              <a:off x="3060387" y="2440843"/>
              <a:ext cx="1271270" cy="519430"/>
            </a:xfrm>
            <a:prstGeom prst="rect">
              <a:avLst/>
            </a:prstGeom>
            <a:noFill/>
          </p:spPr>
          <p:txBody>
            <a:bodyPr wrap="square" rtlCol="0">
              <a:spAutoFit/>
            </a:bodyPr>
            <a:lstStyle/>
            <a:p>
              <a:pPr algn="l" latinLnBrk="1">
                <a:lnSpc>
                  <a:spcPct val="116000"/>
                </a:lnSpc>
              </a:pPr>
              <a:r>
                <a:rPr lang="zh-CN" altLang="en-US" sz="1200" dirty="0">
                  <a:solidFill>
                    <a:srgbClr val="FFFFFF"/>
                  </a:solidFill>
                  <a:latin typeface="微软雅黑" panose="020B0503020204020204" pitchFamily="34" charset="-122"/>
                  <a:ea typeface="微软雅黑" panose="020B0503020204020204" pitchFamily="34" charset="-122"/>
                  <a:sym typeface="+mn-ea"/>
                </a:rPr>
                <a:t>建立健全办案质量终身负责制</a:t>
              </a:r>
              <a:endParaRPr kumimoji="0" lang="zh-CN" altLang="en-US" sz="1200" b="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grpSp>
      <p:grpSp>
        <p:nvGrpSpPr>
          <p:cNvPr id="117" name="组合 12"/>
          <p:cNvGrpSpPr/>
          <p:nvPr/>
        </p:nvGrpSpPr>
        <p:grpSpPr>
          <a:xfrm>
            <a:off x="4862992" y="2036740"/>
            <a:ext cx="1295294" cy="1295294"/>
            <a:chOff x="5092862" y="1960567"/>
            <a:chExt cx="1295294" cy="1295294"/>
          </a:xfrm>
        </p:grpSpPr>
        <p:sp>
          <p:nvSpPr>
            <p:cNvPr id="1048840" name="椭圆 13"/>
            <p:cNvSpPr/>
            <p:nvPr/>
          </p:nvSpPr>
          <p:spPr>
            <a:xfrm rot="21045709">
              <a:off x="5092862" y="1960567"/>
              <a:ext cx="1295294" cy="1295294"/>
            </a:xfrm>
            <a:prstGeom prst="ellipse">
              <a:avLst/>
            </a:prstGeom>
            <a:solidFill>
              <a:srgbClr val="922E17"/>
            </a:solidFill>
            <a:ln w="25400" cap="flat" cmpd="sng" algn="ctr">
              <a:solidFill>
                <a:sysClr val="window" lastClr="FFFFFF">
                  <a:lumMod val="95000"/>
                </a:sys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FFFFFF"/>
                </a:solidFill>
                <a:effectLst/>
                <a:uLnTx/>
                <a:uFillTx/>
              </a:endParaRPr>
            </a:p>
          </p:txBody>
        </p:sp>
        <p:sp>
          <p:nvSpPr>
            <p:cNvPr id="1048841" name="TextBox 17"/>
            <p:cNvSpPr txBox="1"/>
            <p:nvPr/>
          </p:nvSpPr>
          <p:spPr>
            <a:xfrm flipH="1">
              <a:off x="5384119" y="2088861"/>
              <a:ext cx="696757" cy="63402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anose="020B0503020204020204"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pPr>
              <a:r>
                <a:rPr kumimoji="0" lang="en-US" altLang="zh-CN" sz="4400" b="1" i="0" u="none" strike="noStrike" kern="0" cap="none" spc="0" normalizeH="0" baseline="0" noProof="0" dirty="0">
                  <a:ln w="18415" cmpd="sng">
                    <a:noFill/>
                    <a:prstDash val="solid"/>
                  </a:ln>
                  <a:solidFill>
                    <a:srgbClr val="FFFFFF"/>
                  </a:solidFill>
                  <a:effectLst/>
                  <a:uLnTx/>
                  <a:uFillTx/>
                  <a:latin typeface="Arial Rounded MT Bold" pitchFamily="34" charset="0"/>
                  <a:ea typeface="微软雅黑" panose="020B0503020204020204" pitchFamily="34" charset="-122"/>
                  <a:cs typeface="Times New Roman" panose="02020603050405020304" pitchFamily="18" charset="0"/>
                </a:rPr>
                <a:t>C</a:t>
              </a:r>
              <a:endParaRPr kumimoji="0" lang="zh-CN" altLang="en-US" sz="4400" b="1" i="0" u="none" strike="noStrike" kern="0" cap="none" spc="0" normalizeH="0" baseline="0" noProof="0" dirty="0">
                <a:ln w="18415" cmpd="sng">
                  <a:noFill/>
                  <a:prstDash val="solid"/>
                </a:ln>
                <a:solidFill>
                  <a:srgbClr val="FFFFFF"/>
                </a:solidFill>
                <a:effectLst/>
                <a:uLnTx/>
                <a:uFillTx/>
                <a:latin typeface="Arial Rounded MT Bold" pitchFamily="34" charset="0"/>
                <a:ea typeface="微软雅黑" panose="020B0503020204020204" pitchFamily="34" charset="-122"/>
                <a:cs typeface="Times New Roman" panose="02020603050405020304" pitchFamily="18" charset="0"/>
              </a:endParaRPr>
            </a:p>
          </p:txBody>
        </p:sp>
        <p:sp>
          <p:nvSpPr>
            <p:cNvPr id="1048842" name="TextBox 18"/>
            <p:cNvSpPr txBox="1"/>
            <p:nvPr/>
          </p:nvSpPr>
          <p:spPr>
            <a:xfrm>
              <a:off x="5228491" y="2522280"/>
              <a:ext cx="1106395" cy="64516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pPr>
              <a:r>
                <a:rPr lang="zh-CN" altLang="en-US" sz="1200" dirty="0">
                  <a:solidFill>
                    <a:srgbClr val="FFFFFF"/>
                  </a:solidFill>
                  <a:latin typeface="微软雅黑" panose="020B0503020204020204" pitchFamily="34" charset="-122"/>
                  <a:ea typeface="微软雅黑" panose="020B0503020204020204" pitchFamily="34" charset="-122"/>
                  <a:sym typeface="+mn-ea"/>
                </a:rPr>
                <a:t>完善公检法机关相互制约机制</a:t>
              </a:r>
              <a:endParaRPr kumimoji="0" lang="zh-CN" altLang="en-US" sz="1200" b="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grpSp>
      <p:grpSp>
        <p:nvGrpSpPr>
          <p:cNvPr id="118" name="组合 16"/>
          <p:cNvGrpSpPr/>
          <p:nvPr/>
        </p:nvGrpSpPr>
        <p:grpSpPr>
          <a:xfrm>
            <a:off x="4019049" y="3526252"/>
            <a:ext cx="1295294" cy="1295294"/>
            <a:chOff x="3998094" y="2946524"/>
            <a:chExt cx="1295294" cy="1295294"/>
          </a:xfrm>
        </p:grpSpPr>
        <p:sp>
          <p:nvSpPr>
            <p:cNvPr id="1048843" name="椭圆 17"/>
            <p:cNvSpPr/>
            <p:nvPr/>
          </p:nvSpPr>
          <p:spPr>
            <a:xfrm>
              <a:off x="3998094" y="2946524"/>
              <a:ext cx="1295294" cy="1295294"/>
            </a:xfrm>
            <a:prstGeom prst="ellipse">
              <a:avLst/>
            </a:prstGeom>
            <a:solidFill>
              <a:srgbClr val="922E17"/>
            </a:solidFill>
            <a:ln w="25400" cap="flat" cmpd="sng" algn="ctr">
              <a:solidFill>
                <a:sysClr val="window" lastClr="FFFFFF">
                  <a:lumMod val="95000"/>
                </a:sys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srgbClr val="FFFFFF"/>
                </a:solidFill>
                <a:effectLst/>
                <a:uLnTx/>
                <a:uFillTx/>
              </a:endParaRPr>
            </a:p>
          </p:txBody>
        </p:sp>
        <p:sp>
          <p:nvSpPr>
            <p:cNvPr id="1048844" name="TextBox 23"/>
            <p:cNvSpPr txBox="1"/>
            <p:nvPr/>
          </p:nvSpPr>
          <p:spPr>
            <a:xfrm flipH="1">
              <a:off x="4279269" y="3075107"/>
              <a:ext cx="696757" cy="63402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anose="020B0503020204020204"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pPr>
              <a:r>
                <a:rPr kumimoji="0" lang="en-US" altLang="zh-CN" sz="4400" b="1" i="0" u="none" strike="noStrike" kern="0" cap="none" spc="0" normalizeH="0" baseline="0" noProof="0" dirty="0">
                  <a:ln w="18415" cmpd="sng">
                    <a:noFill/>
                    <a:prstDash val="solid"/>
                  </a:ln>
                  <a:solidFill>
                    <a:srgbClr val="FFFFFF"/>
                  </a:solidFill>
                  <a:effectLst/>
                  <a:uLnTx/>
                  <a:uFillTx/>
                  <a:latin typeface="Arial Rounded MT Bold" pitchFamily="34" charset="0"/>
                  <a:ea typeface="微软雅黑" panose="020B0503020204020204" pitchFamily="34" charset="-122"/>
                  <a:cs typeface="Times New Roman" panose="02020603050405020304" pitchFamily="18" charset="0"/>
                </a:rPr>
                <a:t>D</a:t>
              </a:r>
              <a:endParaRPr kumimoji="0" lang="zh-CN" altLang="en-US" sz="4400" b="1" i="0" u="none" strike="noStrike" kern="0" cap="none" spc="0" normalizeH="0" baseline="0" noProof="0" dirty="0">
                <a:ln w="18415" cmpd="sng">
                  <a:noFill/>
                  <a:prstDash val="solid"/>
                </a:ln>
                <a:solidFill>
                  <a:srgbClr val="FFFFFF"/>
                </a:solidFill>
                <a:effectLst/>
                <a:uLnTx/>
                <a:uFillTx/>
                <a:latin typeface="Arial Rounded MT Bold" pitchFamily="34" charset="0"/>
                <a:ea typeface="微软雅黑" panose="020B0503020204020204" pitchFamily="34" charset="-122"/>
                <a:cs typeface="Times New Roman" panose="02020603050405020304" pitchFamily="18" charset="0"/>
              </a:endParaRPr>
            </a:p>
          </p:txBody>
        </p:sp>
        <p:sp>
          <p:nvSpPr>
            <p:cNvPr id="1048845" name="TextBox 24"/>
            <p:cNvSpPr txBox="1"/>
            <p:nvPr/>
          </p:nvSpPr>
          <p:spPr>
            <a:xfrm>
              <a:off x="4092845" y="3559881"/>
              <a:ext cx="1106395" cy="519430"/>
            </a:xfrm>
            <a:prstGeom prst="rect">
              <a:avLst/>
            </a:prstGeom>
            <a:noFill/>
          </p:spPr>
          <p:txBody>
            <a:bodyPr wrap="square" rtlCol="0">
              <a:spAutoFit/>
            </a:bodyPr>
            <a:lstStyle/>
            <a:p>
              <a:pPr algn="l" latinLnBrk="1">
                <a:lnSpc>
                  <a:spcPct val="116000"/>
                </a:lnSpc>
              </a:pPr>
              <a:r>
                <a:rPr lang="zh-CN" altLang="en-US" sz="1200" dirty="0">
                  <a:solidFill>
                    <a:srgbClr val="FFFFFF"/>
                  </a:solidFill>
                  <a:latin typeface="微软雅黑" panose="020B0503020204020204" pitchFamily="34" charset="-122"/>
                  <a:ea typeface="微软雅黑" panose="020B0503020204020204" pitchFamily="34" charset="-122"/>
                  <a:sym typeface="+mn-ea"/>
                </a:rPr>
                <a:t>完善刑事再审程序相关机制</a:t>
              </a:r>
              <a:endParaRPr kumimoji="0" lang="zh-CN" altLang="en-US" sz="1200" b="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grpSp>
      <p:grpSp>
        <p:nvGrpSpPr>
          <p:cNvPr id="119" name="组合 20"/>
          <p:cNvGrpSpPr/>
          <p:nvPr/>
        </p:nvGrpSpPr>
        <p:grpSpPr>
          <a:xfrm>
            <a:off x="6105016" y="1178561"/>
            <a:ext cx="2548069" cy="1590040"/>
            <a:chOff x="5770504" y="2099021"/>
            <a:chExt cx="2548069" cy="1590040"/>
          </a:xfrm>
        </p:grpSpPr>
        <p:sp>
          <p:nvSpPr>
            <p:cNvPr id="1048846" name="TextBox 11"/>
            <p:cNvSpPr txBox="1">
              <a:spLocks noChangeArrowheads="1"/>
            </p:cNvSpPr>
            <p:nvPr/>
          </p:nvSpPr>
          <p:spPr bwMode="auto">
            <a:xfrm flipH="1">
              <a:off x="5919729" y="2099021"/>
              <a:ext cx="1957070" cy="1590040"/>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latinLnBrk="1">
                <a:lnSpc>
                  <a:spcPct val="116000"/>
                </a:lnSpc>
              </a:pPr>
              <a:r>
                <a:rPr lang="zh-CN" altLang="en-US" sz="1200" dirty="0">
                  <a:solidFill>
                    <a:schemeClr val="accent2">
                      <a:lumMod val="10000"/>
                    </a:schemeClr>
                  </a:solidFill>
                  <a:latin typeface="微软雅黑" panose="020B0503020204020204" pitchFamily="34" charset="-122"/>
                  <a:ea typeface="微软雅黑" panose="020B0503020204020204" pitchFamily="34" charset="-122"/>
                  <a:sym typeface="+mn-ea"/>
                </a:rPr>
                <a:t>处理好公检法三机关之间的关系是防止冤假错案的重要环节，公检法机关应该本着“严肃认真、公正办案”的原则达成更多共识，在制约中有配合，在配合中有制约</a:t>
              </a:r>
              <a:endParaRPr kumimoji="0" lang="zh-CN" altLang="en-US" sz="1200" b="0" i="0" u="none" strike="noStrike" kern="0" cap="none" spc="0" normalizeH="0" baseline="0" noProof="0" dirty="0">
                <a:ln>
                  <a:noFill/>
                </a:ln>
                <a:solidFill>
                  <a:schemeClr val="accent2">
                    <a:lumMod val="10000"/>
                  </a:schemeClr>
                </a:solidFill>
                <a:effectLst/>
                <a:uLnTx/>
                <a:uFillTx/>
                <a:latin typeface="微软雅黑" panose="020B0503020204020204" pitchFamily="34" charset="-122"/>
                <a:ea typeface="微软雅黑" panose="020B0503020204020204" pitchFamily="34" charset="-122"/>
                <a:sym typeface="+mn-ea"/>
              </a:endParaRPr>
            </a:p>
          </p:txBody>
        </p:sp>
        <p:sp>
          <p:nvSpPr>
            <p:cNvPr id="1048848" name="TextBox 11"/>
            <p:cNvSpPr txBox="1">
              <a:spLocks noChangeArrowheads="1"/>
            </p:cNvSpPr>
            <p:nvPr/>
          </p:nvSpPr>
          <p:spPr bwMode="auto">
            <a:xfrm flipH="1">
              <a:off x="6064607" y="2725131"/>
              <a:ext cx="1456585" cy="33718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pPr>
              <a:endPar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cxnSp>
          <p:nvCxnSpPr>
            <p:cNvPr id="3145733" name="直接连接符 23"/>
            <p:cNvCxnSpPr/>
            <p:nvPr/>
          </p:nvCxnSpPr>
          <p:spPr>
            <a:xfrm flipH="1">
              <a:off x="5770504" y="3682869"/>
              <a:ext cx="2548069" cy="0"/>
            </a:xfrm>
            <a:prstGeom prst="line">
              <a:avLst/>
            </a:prstGeom>
            <a:noFill/>
            <a:ln w="12700" cap="flat" cmpd="sng" algn="ctr">
              <a:solidFill>
                <a:srgbClr val="922E17"/>
              </a:solidFill>
              <a:prstDash val="sysDot"/>
              <a:headEnd type="oval"/>
              <a:tailEnd type="oval"/>
            </a:ln>
            <a:effectLst/>
          </p:spPr>
        </p:cxnSp>
      </p:grpSp>
      <p:grpSp>
        <p:nvGrpSpPr>
          <p:cNvPr id="121" name="组合 26"/>
          <p:cNvGrpSpPr/>
          <p:nvPr/>
        </p:nvGrpSpPr>
        <p:grpSpPr>
          <a:xfrm>
            <a:off x="112396" y="2762250"/>
            <a:ext cx="3107689" cy="733425"/>
            <a:chOff x="396145" y="3528852"/>
            <a:chExt cx="2728552" cy="712429"/>
          </a:xfrm>
        </p:grpSpPr>
        <p:sp>
          <p:nvSpPr>
            <p:cNvPr id="1048849" name="TextBox 11"/>
            <p:cNvSpPr txBox="1">
              <a:spLocks noChangeArrowheads="1"/>
            </p:cNvSpPr>
            <p:nvPr/>
          </p:nvSpPr>
          <p:spPr bwMode="auto">
            <a:xfrm flipH="1">
              <a:off x="396145" y="3528852"/>
              <a:ext cx="2639060" cy="712429"/>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latinLnBrk="1">
                <a:lnSpc>
                  <a:spcPct val="116000"/>
                </a:lnSpc>
              </a:pPr>
              <a:r>
                <a:rPr lang="zh-CN" altLang="en-US" sz="1200" dirty="0">
                  <a:solidFill>
                    <a:schemeClr val="accent2">
                      <a:lumMod val="10000"/>
                    </a:schemeClr>
                  </a:solidFill>
                  <a:latin typeface="微软雅黑" panose="020B0503020204020204" pitchFamily="34" charset="-122"/>
                  <a:ea typeface="微软雅黑" panose="020B0503020204020204" pitchFamily="34" charset="-122"/>
                  <a:sym typeface="+mn-ea"/>
                </a:rPr>
                <a:t>办案人员要对所办案件质量负责，人格事后发现其所办案件存在质量问题都要追究其相关责任，要深化办案责任制改革。</a:t>
              </a:r>
              <a:endParaRPr kumimoji="0" lang="zh-CN" altLang="en-US" sz="1200" b="0" i="0" u="none" strike="noStrike" kern="0" cap="none" spc="0" normalizeH="0" baseline="0" noProof="0" dirty="0">
                <a:ln>
                  <a:noFill/>
                </a:ln>
                <a:solidFill>
                  <a:schemeClr val="accent2">
                    <a:lumMod val="10000"/>
                  </a:schemeClr>
                </a:solidFill>
                <a:effectLst/>
                <a:uLnTx/>
                <a:uFillTx/>
                <a:latin typeface="微软雅黑" panose="020B0503020204020204" pitchFamily="34" charset="-122"/>
                <a:ea typeface="微软雅黑" panose="020B0503020204020204" pitchFamily="34" charset="-122"/>
                <a:sym typeface="+mn-ea"/>
              </a:endParaRPr>
            </a:p>
          </p:txBody>
        </p:sp>
        <p:sp>
          <p:nvSpPr>
            <p:cNvPr id="1048851" name="TextBox 11"/>
            <p:cNvSpPr txBox="1">
              <a:spLocks noChangeArrowheads="1"/>
            </p:cNvSpPr>
            <p:nvPr/>
          </p:nvSpPr>
          <p:spPr bwMode="auto">
            <a:xfrm flipH="1">
              <a:off x="844254" y="3716534"/>
              <a:ext cx="1456585" cy="33718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pPr>
              <a:endPar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cxnSp>
          <p:nvCxnSpPr>
            <p:cNvPr id="3145734" name="直接连接符 29"/>
            <p:cNvCxnSpPr/>
            <p:nvPr/>
          </p:nvCxnSpPr>
          <p:spPr>
            <a:xfrm flipH="1">
              <a:off x="531455" y="4192942"/>
              <a:ext cx="2593242" cy="0"/>
            </a:xfrm>
            <a:prstGeom prst="line">
              <a:avLst/>
            </a:prstGeom>
            <a:noFill/>
            <a:ln w="12700" cap="flat" cmpd="sng" algn="ctr">
              <a:solidFill>
                <a:srgbClr val="922E17"/>
              </a:solidFill>
              <a:prstDash val="sysDot"/>
              <a:headEnd type="oval"/>
              <a:tailEnd type="oval"/>
            </a:ln>
            <a:effectLst/>
          </p:spPr>
        </p:cxnSp>
      </p:grpSp>
      <p:grpSp>
        <p:nvGrpSpPr>
          <p:cNvPr id="123" name="组合 33"/>
          <p:cNvGrpSpPr/>
          <p:nvPr/>
        </p:nvGrpSpPr>
        <p:grpSpPr>
          <a:xfrm>
            <a:off x="1638741" y="605192"/>
            <a:ext cx="2593628" cy="1590040"/>
            <a:chOff x="821899" y="3601757"/>
            <a:chExt cx="2593628" cy="1590040"/>
          </a:xfrm>
        </p:grpSpPr>
        <p:grpSp>
          <p:nvGrpSpPr>
            <p:cNvPr id="124" name="组合 44"/>
            <p:cNvGrpSpPr/>
            <p:nvPr/>
          </p:nvGrpSpPr>
          <p:grpSpPr bwMode="auto">
            <a:xfrm flipH="1">
              <a:off x="821899" y="3601757"/>
              <a:ext cx="2138045" cy="1590040"/>
              <a:chOff x="-316434" y="2571465"/>
              <a:chExt cx="2137178" cy="1590040"/>
            </a:xfrm>
          </p:grpSpPr>
          <p:sp>
            <p:nvSpPr>
              <p:cNvPr id="1048852" name="TextBox 11"/>
              <p:cNvSpPr txBox="1">
                <a:spLocks noChangeArrowheads="1"/>
              </p:cNvSpPr>
              <p:nvPr/>
            </p:nvSpPr>
            <p:spPr bwMode="auto">
              <a:xfrm>
                <a:off x="675034" y="3102960"/>
                <a:ext cx="1145710" cy="27559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pPr>
                <a:endParaRPr kumimoji="0" lang="en-US" altLang="zh-CN" sz="1200" b="0" i="0" u="none" strike="noStrike" kern="0" cap="none" spc="0" normalizeH="0" baseline="0" noProof="0" dirty="0">
                  <a:ln>
                    <a:noFill/>
                  </a:ln>
                  <a:solidFill>
                    <a:sysClr val="windowText" lastClr="000000">
                      <a:lumMod val="85000"/>
                      <a:lumOff val="15000"/>
                    </a:sysClr>
                  </a:solidFill>
                  <a:effectLst/>
                  <a:uLnTx/>
                  <a:uFillTx/>
                  <a:latin typeface="微软雅黑" panose="020B0503020204020204" pitchFamily="34" charset="-122"/>
                  <a:ea typeface="微软雅黑" panose="020B0503020204020204" pitchFamily="34" charset="-122"/>
                </a:endParaRPr>
              </a:p>
            </p:txBody>
          </p:sp>
          <p:sp>
            <p:nvSpPr>
              <p:cNvPr id="1048853" name="TextBox 11"/>
              <p:cNvSpPr txBox="1">
                <a:spLocks noChangeArrowheads="1"/>
              </p:cNvSpPr>
              <p:nvPr/>
            </p:nvSpPr>
            <p:spPr bwMode="auto">
              <a:xfrm>
                <a:off x="-316434" y="2571465"/>
                <a:ext cx="2137178" cy="1590040"/>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latinLnBrk="1">
                  <a:lnSpc>
                    <a:spcPct val="116000"/>
                  </a:lnSpc>
                </a:pPr>
                <a:r>
                  <a:rPr lang="zh-CN" altLang="en-US" sz="1200" dirty="0">
                    <a:solidFill>
                      <a:schemeClr val="accent2">
                        <a:lumMod val="10000"/>
                      </a:schemeClr>
                    </a:solidFill>
                    <a:latin typeface="微软雅黑" panose="020B0503020204020204" pitchFamily="34" charset="-122"/>
                    <a:ea typeface="微软雅黑" panose="020B0503020204020204" pitchFamily="34" charset="-122"/>
                    <a:sym typeface="+mn-ea"/>
                  </a:rPr>
                  <a:t>完善刑事诉讼制度要弘扬刑事司法理念，在注重实体的同时，重视程序的公正性。刑事司法人员在程序法制观念和制度下要反对刑讯逼供和违法取证，严格遵循法定程序，严格依法办案。</a:t>
                </a:r>
                <a:endParaRPr kumimoji="0" lang="zh-CN" altLang="en-US" sz="1200" b="0" i="0" u="none" strike="noStrike" kern="0" cap="none" spc="0" normalizeH="0" baseline="0" noProof="0" dirty="0">
                  <a:ln>
                    <a:noFill/>
                  </a:ln>
                  <a:solidFill>
                    <a:schemeClr val="accent2">
                      <a:lumMod val="10000"/>
                    </a:schemeClr>
                  </a:solidFill>
                  <a:effectLst/>
                  <a:uLnTx/>
                  <a:uFillTx/>
                  <a:latin typeface="微软雅黑" panose="020B0503020204020204" pitchFamily="34" charset="-122"/>
                  <a:ea typeface="微软雅黑" panose="020B0503020204020204" pitchFamily="34" charset="-122"/>
                  <a:sym typeface="+mn-ea"/>
                </a:endParaRPr>
              </a:p>
            </p:txBody>
          </p:sp>
        </p:grpSp>
        <p:sp>
          <p:nvSpPr>
            <p:cNvPr id="1048854" name="TextBox 11"/>
            <p:cNvSpPr txBox="1">
              <a:spLocks noChangeArrowheads="1"/>
            </p:cNvSpPr>
            <p:nvPr/>
          </p:nvSpPr>
          <p:spPr bwMode="auto">
            <a:xfrm flipH="1">
              <a:off x="844254" y="3716534"/>
              <a:ext cx="1456585" cy="33718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pPr>
              <a:endPar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cxnSp>
          <p:nvCxnSpPr>
            <p:cNvPr id="3145735" name="直接连接符 37"/>
            <p:cNvCxnSpPr/>
            <p:nvPr/>
          </p:nvCxnSpPr>
          <p:spPr>
            <a:xfrm flipH="1">
              <a:off x="822285" y="5132107"/>
              <a:ext cx="2593242" cy="0"/>
            </a:xfrm>
            <a:prstGeom prst="line">
              <a:avLst/>
            </a:prstGeom>
            <a:noFill/>
            <a:ln w="12700" cap="flat" cmpd="sng" algn="ctr">
              <a:solidFill>
                <a:srgbClr val="922E17"/>
              </a:solidFill>
              <a:prstDash val="sysDot"/>
              <a:headEnd type="oval"/>
              <a:tailEnd type="oval"/>
            </a:ln>
            <a:effectLst/>
          </p:spPr>
        </p:cxnSp>
      </p:grpSp>
      <p:grpSp>
        <p:nvGrpSpPr>
          <p:cNvPr id="125" name="组合 40"/>
          <p:cNvGrpSpPr/>
          <p:nvPr/>
        </p:nvGrpSpPr>
        <p:grpSpPr>
          <a:xfrm>
            <a:off x="5154295" y="3526155"/>
            <a:ext cx="4104005" cy="1202690"/>
            <a:chOff x="5938779" y="2831687"/>
            <a:chExt cx="3206056" cy="1216942"/>
          </a:xfrm>
        </p:grpSpPr>
        <p:sp>
          <p:nvSpPr>
            <p:cNvPr id="1048855" name="TextBox 11"/>
            <p:cNvSpPr txBox="1">
              <a:spLocks noChangeArrowheads="1"/>
            </p:cNvSpPr>
            <p:nvPr/>
          </p:nvSpPr>
          <p:spPr bwMode="auto">
            <a:xfrm flipH="1">
              <a:off x="5979360" y="2831687"/>
              <a:ext cx="3165475" cy="1175821"/>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latinLnBrk="1">
                <a:lnSpc>
                  <a:spcPct val="116000"/>
                </a:lnSpc>
              </a:pPr>
              <a:r>
                <a:rPr lang="en-US" sz="1200" dirty="0">
                  <a:solidFill>
                    <a:schemeClr val="accent2">
                      <a:lumMod val="10000"/>
                    </a:schemeClr>
                  </a:solidFill>
                  <a:latin typeface="微软雅黑" panose="020B0503020204020204" pitchFamily="34" charset="-122"/>
                  <a:ea typeface="微软雅黑" panose="020B0503020204020204" pitchFamily="34" charset="-122"/>
                  <a:sym typeface="+mn-ea"/>
                </a:rPr>
                <a:t>在</a:t>
              </a:r>
              <a:r>
                <a:rPr lang="zh-CN" altLang="en-US" sz="1200" dirty="0">
                  <a:solidFill>
                    <a:schemeClr val="accent2">
                      <a:lumMod val="10000"/>
                    </a:schemeClr>
                  </a:solidFill>
                  <a:latin typeface="微软雅黑" panose="020B0503020204020204" pitchFamily="34" charset="-122"/>
                  <a:ea typeface="微软雅黑" panose="020B0503020204020204" pitchFamily="34" charset="-122"/>
                  <a:sym typeface="+mn-ea"/>
                </a:rPr>
                <a:t>刑事诉讼监督程序中确立有利于被告人的刑事再审原则，即“在错案纠正方面，有利于被告人的错案纠正，应该采取客观标准，坚持‘有错必纠’，对于不利于被告人的错案纠正，应该根据一事不再理原则和既判力理论进行严格限制，原则上不予纠正。“</a:t>
              </a:r>
              <a:endParaRPr kumimoji="0" lang="zh-CN" altLang="en-US" sz="1200" b="0" i="0" u="none" strike="noStrike" kern="0" cap="none" spc="0" normalizeH="0" baseline="0" noProof="0" dirty="0">
                <a:ln>
                  <a:noFill/>
                </a:ln>
                <a:solidFill>
                  <a:schemeClr val="accent2">
                    <a:lumMod val="10000"/>
                  </a:schemeClr>
                </a:solidFill>
                <a:effectLst/>
                <a:uLnTx/>
                <a:uFillTx/>
                <a:latin typeface="微软雅黑" panose="020B0503020204020204" pitchFamily="34" charset="-122"/>
                <a:ea typeface="微软雅黑" panose="020B0503020204020204" pitchFamily="34" charset="-122"/>
                <a:sym typeface="+mn-ea"/>
              </a:endParaRPr>
            </a:p>
          </p:txBody>
        </p:sp>
        <p:cxnSp>
          <p:nvCxnSpPr>
            <p:cNvPr id="3145736" name="直接连接符 43"/>
            <p:cNvCxnSpPr/>
            <p:nvPr/>
          </p:nvCxnSpPr>
          <p:spPr>
            <a:xfrm flipH="1">
              <a:off x="5938779" y="4048629"/>
              <a:ext cx="2548069" cy="0"/>
            </a:xfrm>
            <a:prstGeom prst="line">
              <a:avLst/>
            </a:prstGeom>
            <a:noFill/>
            <a:ln w="12700" cap="flat" cmpd="sng" algn="ctr">
              <a:solidFill>
                <a:srgbClr val="922E17"/>
              </a:solidFill>
              <a:prstDash val="sysDot"/>
              <a:headEnd type="oval"/>
              <a:tailEnd type="oval"/>
            </a:ln>
            <a:effectLst/>
          </p:spPr>
        </p:cxnSp>
      </p:grpSp>
      <p:sp>
        <p:nvSpPr>
          <p:cNvPr id="2" name="Text Box 0"/>
          <p:cNvSpPr txBox="1"/>
          <p:nvPr/>
        </p:nvSpPr>
        <p:spPr>
          <a:xfrm>
            <a:off x="837565" y="144780"/>
            <a:ext cx="6624955" cy="460375"/>
          </a:xfrm>
          <a:prstGeom prst="rect">
            <a:avLst/>
          </a:prstGeom>
          <a:noFill/>
        </p:spPr>
        <p:txBody>
          <a:bodyPr wrap="square" rtlCol="0">
            <a:spAutoFit/>
          </a:bodyPr>
          <a:lstStyle/>
          <a:p>
            <a:r>
              <a:rPr lang="zh-CN" altLang="en-US" sz="2400" b="1"/>
              <a:t>反思：完善刑事诉讼程序相关制度的对策</a:t>
            </a:r>
          </a:p>
        </p:txBody>
      </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833"/>
                                        </p:tgtEl>
                                        <p:attrNameLst>
                                          <p:attrName>style.visibility</p:attrName>
                                        </p:attrNameLst>
                                      </p:cBhvr>
                                      <p:to>
                                        <p:strVal val="visible"/>
                                      </p:to>
                                    </p:set>
                                    <p:anim calcmode="lin" valueType="num">
                                      <p:cBhvr>
                                        <p:cTn id="7" dur="300" fill="hold"/>
                                        <p:tgtEl>
                                          <p:spTgt spid="1048833"/>
                                        </p:tgtEl>
                                        <p:attrNameLst>
                                          <p:attrName>ppt_w</p:attrName>
                                        </p:attrNameLst>
                                      </p:cBhvr>
                                      <p:tavLst>
                                        <p:tav tm="0">
                                          <p:val>
                                            <p:fltVal val="0"/>
                                          </p:val>
                                        </p:tav>
                                        <p:tav tm="100000">
                                          <p:val>
                                            <p:strVal val="#ppt_w"/>
                                          </p:val>
                                        </p:tav>
                                      </p:tavLst>
                                    </p:anim>
                                    <p:anim calcmode="lin" valueType="num">
                                      <p:cBhvr>
                                        <p:cTn id="8" dur="300" fill="hold"/>
                                        <p:tgtEl>
                                          <p:spTgt spid="1048833"/>
                                        </p:tgtEl>
                                        <p:attrNameLst>
                                          <p:attrName>ppt_h</p:attrName>
                                        </p:attrNameLst>
                                      </p:cBhvr>
                                      <p:tavLst>
                                        <p:tav tm="0">
                                          <p:val>
                                            <p:fltVal val="0"/>
                                          </p:val>
                                        </p:tav>
                                        <p:tav tm="100000">
                                          <p:val>
                                            <p:strVal val="#ppt_h"/>
                                          </p:val>
                                        </p:tav>
                                      </p:tavLst>
                                    </p:anim>
                                    <p:animEffect transition="in" filter="fade">
                                      <p:cBhvr>
                                        <p:cTn id="9" dur="300"/>
                                        <p:tgtEl>
                                          <p:spTgt spid="1048833"/>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15"/>
                                        </p:tgtEl>
                                        <p:attrNameLst>
                                          <p:attrName>style.visibility</p:attrName>
                                        </p:attrNameLst>
                                      </p:cBhvr>
                                      <p:to>
                                        <p:strVal val="visible"/>
                                      </p:to>
                                    </p:set>
                                    <p:anim calcmode="lin" valueType="num">
                                      <p:cBhvr>
                                        <p:cTn id="13" dur="500" fill="hold"/>
                                        <p:tgtEl>
                                          <p:spTgt spid="115"/>
                                        </p:tgtEl>
                                        <p:attrNameLst>
                                          <p:attrName>ppt_w</p:attrName>
                                        </p:attrNameLst>
                                      </p:cBhvr>
                                      <p:tavLst>
                                        <p:tav tm="0">
                                          <p:val>
                                            <p:fltVal val="0"/>
                                          </p:val>
                                        </p:tav>
                                        <p:tav tm="100000">
                                          <p:val>
                                            <p:strVal val="#ppt_w"/>
                                          </p:val>
                                        </p:tav>
                                      </p:tavLst>
                                    </p:anim>
                                    <p:anim calcmode="lin" valueType="num">
                                      <p:cBhvr>
                                        <p:cTn id="14" dur="500" fill="hold"/>
                                        <p:tgtEl>
                                          <p:spTgt spid="115"/>
                                        </p:tgtEl>
                                        <p:attrNameLst>
                                          <p:attrName>ppt_h</p:attrName>
                                        </p:attrNameLst>
                                      </p:cBhvr>
                                      <p:tavLst>
                                        <p:tav tm="0">
                                          <p:val>
                                            <p:fltVal val="0"/>
                                          </p:val>
                                        </p:tav>
                                        <p:tav tm="100000">
                                          <p:val>
                                            <p:strVal val="#ppt_h"/>
                                          </p:val>
                                        </p:tav>
                                      </p:tavLst>
                                    </p:anim>
                                    <p:animEffect transition="in" filter="fade">
                                      <p:cBhvr>
                                        <p:cTn id="15" dur="500"/>
                                        <p:tgtEl>
                                          <p:spTgt spid="115"/>
                                        </p:tgtEl>
                                      </p:cBhvr>
                                    </p:animEffect>
                                  </p:childTnLst>
                                </p:cTn>
                              </p:par>
                              <p:par>
                                <p:cTn id="16" presetID="53" presetClass="entr" presetSubtype="16" fill="hold" nodeType="withEffect">
                                  <p:stCondLst>
                                    <p:cond delay="0"/>
                                  </p:stCondLst>
                                  <p:childTnLst>
                                    <p:set>
                                      <p:cBhvr>
                                        <p:cTn id="17" dur="1" fill="hold">
                                          <p:stCondLst>
                                            <p:cond delay="0"/>
                                          </p:stCondLst>
                                        </p:cTn>
                                        <p:tgtEl>
                                          <p:spTgt spid="116"/>
                                        </p:tgtEl>
                                        <p:attrNameLst>
                                          <p:attrName>style.visibility</p:attrName>
                                        </p:attrNameLst>
                                      </p:cBhvr>
                                      <p:to>
                                        <p:strVal val="visible"/>
                                      </p:to>
                                    </p:set>
                                    <p:anim calcmode="lin" valueType="num">
                                      <p:cBhvr>
                                        <p:cTn id="18" dur="500" fill="hold"/>
                                        <p:tgtEl>
                                          <p:spTgt spid="116"/>
                                        </p:tgtEl>
                                        <p:attrNameLst>
                                          <p:attrName>ppt_w</p:attrName>
                                        </p:attrNameLst>
                                      </p:cBhvr>
                                      <p:tavLst>
                                        <p:tav tm="0">
                                          <p:val>
                                            <p:fltVal val="0"/>
                                          </p:val>
                                        </p:tav>
                                        <p:tav tm="100000">
                                          <p:val>
                                            <p:strVal val="#ppt_w"/>
                                          </p:val>
                                        </p:tav>
                                      </p:tavLst>
                                    </p:anim>
                                    <p:anim calcmode="lin" valueType="num">
                                      <p:cBhvr>
                                        <p:cTn id="19" dur="500" fill="hold"/>
                                        <p:tgtEl>
                                          <p:spTgt spid="116"/>
                                        </p:tgtEl>
                                        <p:attrNameLst>
                                          <p:attrName>ppt_h</p:attrName>
                                        </p:attrNameLst>
                                      </p:cBhvr>
                                      <p:tavLst>
                                        <p:tav tm="0">
                                          <p:val>
                                            <p:fltVal val="0"/>
                                          </p:val>
                                        </p:tav>
                                        <p:tav tm="100000">
                                          <p:val>
                                            <p:strVal val="#ppt_h"/>
                                          </p:val>
                                        </p:tav>
                                      </p:tavLst>
                                    </p:anim>
                                    <p:animEffect transition="in" filter="fade">
                                      <p:cBhvr>
                                        <p:cTn id="20" dur="500"/>
                                        <p:tgtEl>
                                          <p:spTgt spid="116"/>
                                        </p:tgtEl>
                                      </p:cBhvr>
                                    </p:animEffect>
                                  </p:childTnLst>
                                </p:cTn>
                              </p:par>
                              <p:par>
                                <p:cTn id="21" presetID="53" presetClass="entr" presetSubtype="16" fill="hold" nodeType="withEffect">
                                  <p:stCondLst>
                                    <p:cond delay="0"/>
                                  </p:stCondLst>
                                  <p:childTnLst>
                                    <p:set>
                                      <p:cBhvr>
                                        <p:cTn id="22" dur="1" fill="hold">
                                          <p:stCondLst>
                                            <p:cond delay="0"/>
                                          </p:stCondLst>
                                        </p:cTn>
                                        <p:tgtEl>
                                          <p:spTgt spid="117"/>
                                        </p:tgtEl>
                                        <p:attrNameLst>
                                          <p:attrName>style.visibility</p:attrName>
                                        </p:attrNameLst>
                                      </p:cBhvr>
                                      <p:to>
                                        <p:strVal val="visible"/>
                                      </p:to>
                                    </p:set>
                                    <p:anim calcmode="lin" valueType="num">
                                      <p:cBhvr>
                                        <p:cTn id="23" dur="500" fill="hold"/>
                                        <p:tgtEl>
                                          <p:spTgt spid="117"/>
                                        </p:tgtEl>
                                        <p:attrNameLst>
                                          <p:attrName>ppt_w</p:attrName>
                                        </p:attrNameLst>
                                      </p:cBhvr>
                                      <p:tavLst>
                                        <p:tav tm="0">
                                          <p:val>
                                            <p:fltVal val="0"/>
                                          </p:val>
                                        </p:tav>
                                        <p:tav tm="100000">
                                          <p:val>
                                            <p:strVal val="#ppt_w"/>
                                          </p:val>
                                        </p:tav>
                                      </p:tavLst>
                                    </p:anim>
                                    <p:anim calcmode="lin" valueType="num">
                                      <p:cBhvr>
                                        <p:cTn id="24" dur="500" fill="hold"/>
                                        <p:tgtEl>
                                          <p:spTgt spid="117"/>
                                        </p:tgtEl>
                                        <p:attrNameLst>
                                          <p:attrName>ppt_h</p:attrName>
                                        </p:attrNameLst>
                                      </p:cBhvr>
                                      <p:tavLst>
                                        <p:tav tm="0">
                                          <p:val>
                                            <p:fltVal val="0"/>
                                          </p:val>
                                        </p:tav>
                                        <p:tav tm="100000">
                                          <p:val>
                                            <p:strVal val="#ppt_h"/>
                                          </p:val>
                                        </p:tav>
                                      </p:tavLst>
                                    </p:anim>
                                    <p:animEffect transition="in" filter="fade">
                                      <p:cBhvr>
                                        <p:cTn id="25" dur="500"/>
                                        <p:tgtEl>
                                          <p:spTgt spid="117"/>
                                        </p:tgtEl>
                                      </p:cBhvr>
                                    </p:animEffect>
                                  </p:childTnLst>
                                </p:cTn>
                              </p:par>
                              <p:par>
                                <p:cTn id="26" presetID="53" presetClass="entr" presetSubtype="16" fill="hold" nodeType="withEffect">
                                  <p:stCondLst>
                                    <p:cond delay="0"/>
                                  </p:stCondLst>
                                  <p:childTnLst>
                                    <p:set>
                                      <p:cBhvr>
                                        <p:cTn id="27" dur="1" fill="hold">
                                          <p:stCondLst>
                                            <p:cond delay="0"/>
                                          </p:stCondLst>
                                        </p:cTn>
                                        <p:tgtEl>
                                          <p:spTgt spid="118"/>
                                        </p:tgtEl>
                                        <p:attrNameLst>
                                          <p:attrName>style.visibility</p:attrName>
                                        </p:attrNameLst>
                                      </p:cBhvr>
                                      <p:to>
                                        <p:strVal val="visible"/>
                                      </p:to>
                                    </p:set>
                                    <p:anim calcmode="lin" valueType="num">
                                      <p:cBhvr>
                                        <p:cTn id="28" dur="500" fill="hold"/>
                                        <p:tgtEl>
                                          <p:spTgt spid="118"/>
                                        </p:tgtEl>
                                        <p:attrNameLst>
                                          <p:attrName>ppt_w</p:attrName>
                                        </p:attrNameLst>
                                      </p:cBhvr>
                                      <p:tavLst>
                                        <p:tav tm="0">
                                          <p:val>
                                            <p:fltVal val="0"/>
                                          </p:val>
                                        </p:tav>
                                        <p:tav tm="100000">
                                          <p:val>
                                            <p:strVal val="#ppt_w"/>
                                          </p:val>
                                        </p:tav>
                                      </p:tavLst>
                                    </p:anim>
                                    <p:anim calcmode="lin" valueType="num">
                                      <p:cBhvr>
                                        <p:cTn id="29" dur="500" fill="hold"/>
                                        <p:tgtEl>
                                          <p:spTgt spid="118"/>
                                        </p:tgtEl>
                                        <p:attrNameLst>
                                          <p:attrName>ppt_h</p:attrName>
                                        </p:attrNameLst>
                                      </p:cBhvr>
                                      <p:tavLst>
                                        <p:tav tm="0">
                                          <p:val>
                                            <p:fltVal val="0"/>
                                          </p:val>
                                        </p:tav>
                                        <p:tav tm="100000">
                                          <p:val>
                                            <p:strVal val="#ppt_h"/>
                                          </p:val>
                                        </p:tav>
                                      </p:tavLst>
                                    </p:anim>
                                    <p:animEffect transition="in" filter="fade">
                                      <p:cBhvr>
                                        <p:cTn id="30" dur="500"/>
                                        <p:tgtEl>
                                          <p:spTgt spid="118"/>
                                        </p:tgtEl>
                                      </p:cBhvr>
                                    </p:animEffect>
                                  </p:childTnLst>
                                </p:cTn>
                              </p:par>
                            </p:childTnLst>
                          </p:cTn>
                        </p:par>
                        <p:par>
                          <p:cTn id="31" fill="hold">
                            <p:stCondLst>
                              <p:cond delay="1000"/>
                            </p:stCondLst>
                            <p:childTnLst>
                              <p:par>
                                <p:cTn id="32" presetID="12" presetClass="entr" presetSubtype="2" fill="hold" nodeType="afterEffect">
                                  <p:stCondLst>
                                    <p:cond delay="0"/>
                                  </p:stCondLst>
                                  <p:childTnLst>
                                    <p:set>
                                      <p:cBhvr>
                                        <p:cTn id="33" dur="1" fill="hold">
                                          <p:stCondLst>
                                            <p:cond delay="0"/>
                                          </p:stCondLst>
                                        </p:cTn>
                                        <p:tgtEl>
                                          <p:spTgt spid="119"/>
                                        </p:tgtEl>
                                        <p:attrNameLst>
                                          <p:attrName>style.visibility</p:attrName>
                                        </p:attrNameLst>
                                      </p:cBhvr>
                                      <p:to>
                                        <p:strVal val="visible"/>
                                      </p:to>
                                    </p:set>
                                    <p:animEffect transition="in" filter="slide(fromRight)">
                                      <p:cBhvr>
                                        <p:cTn id="34" dur="1000"/>
                                        <p:tgtEl>
                                          <p:spTgt spid="119"/>
                                        </p:tgtEl>
                                      </p:cBhvr>
                                    </p:animEffect>
                                  </p:childTnLst>
                                </p:cTn>
                              </p:par>
                              <p:par>
                                <p:cTn id="35" presetID="12" presetClass="entr" presetSubtype="8" fill="hold" nodeType="withEffect">
                                  <p:stCondLst>
                                    <p:cond delay="0"/>
                                  </p:stCondLst>
                                  <p:childTnLst>
                                    <p:set>
                                      <p:cBhvr>
                                        <p:cTn id="36" dur="1" fill="hold">
                                          <p:stCondLst>
                                            <p:cond delay="0"/>
                                          </p:stCondLst>
                                        </p:cTn>
                                        <p:tgtEl>
                                          <p:spTgt spid="121"/>
                                        </p:tgtEl>
                                        <p:attrNameLst>
                                          <p:attrName>style.visibility</p:attrName>
                                        </p:attrNameLst>
                                      </p:cBhvr>
                                      <p:to>
                                        <p:strVal val="visible"/>
                                      </p:to>
                                    </p:set>
                                    <p:animEffect transition="in" filter="slide(fromLeft)">
                                      <p:cBhvr>
                                        <p:cTn id="37" dur="1000"/>
                                        <p:tgtEl>
                                          <p:spTgt spid="121"/>
                                        </p:tgtEl>
                                      </p:cBhvr>
                                    </p:animEffect>
                                  </p:childTnLst>
                                </p:cTn>
                              </p:par>
                              <p:par>
                                <p:cTn id="38" presetID="12" presetClass="entr" presetSubtype="8" fill="hold" nodeType="withEffect">
                                  <p:stCondLst>
                                    <p:cond delay="0"/>
                                  </p:stCondLst>
                                  <p:childTnLst>
                                    <p:set>
                                      <p:cBhvr>
                                        <p:cTn id="39" dur="1" fill="hold">
                                          <p:stCondLst>
                                            <p:cond delay="0"/>
                                          </p:stCondLst>
                                        </p:cTn>
                                        <p:tgtEl>
                                          <p:spTgt spid="123"/>
                                        </p:tgtEl>
                                        <p:attrNameLst>
                                          <p:attrName>style.visibility</p:attrName>
                                        </p:attrNameLst>
                                      </p:cBhvr>
                                      <p:to>
                                        <p:strVal val="visible"/>
                                      </p:to>
                                    </p:set>
                                    <p:animEffect transition="in" filter="slide(fromLeft)">
                                      <p:cBhvr>
                                        <p:cTn id="40" dur="1000"/>
                                        <p:tgtEl>
                                          <p:spTgt spid="123"/>
                                        </p:tgtEl>
                                      </p:cBhvr>
                                    </p:animEffect>
                                  </p:childTnLst>
                                </p:cTn>
                              </p:par>
                              <p:par>
                                <p:cTn id="41" presetID="12" presetClass="entr" presetSubtype="2" fill="hold" nodeType="withEffect">
                                  <p:stCondLst>
                                    <p:cond delay="0"/>
                                  </p:stCondLst>
                                  <p:childTnLst>
                                    <p:set>
                                      <p:cBhvr>
                                        <p:cTn id="42" dur="1" fill="hold">
                                          <p:stCondLst>
                                            <p:cond delay="0"/>
                                          </p:stCondLst>
                                        </p:cTn>
                                        <p:tgtEl>
                                          <p:spTgt spid="125"/>
                                        </p:tgtEl>
                                        <p:attrNameLst>
                                          <p:attrName>style.visibility</p:attrName>
                                        </p:attrNameLst>
                                      </p:cBhvr>
                                      <p:to>
                                        <p:strVal val="visible"/>
                                      </p:to>
                                    </p:set>
                                    <p:animEffect transition="in" filter="slide(fromRight)">
                                      <p:cBhvr>
                                        <p:cTn id="43" dur="10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09991" y="560331"/>
            <a:ext cx="8794378" cy="2306955"/>
          </a:xfrm>
          <a:prstGeom prst="rect">
            <a:avLst/>
          </a:prstGeom>
          <a:noFill/>
        </p:spPr>
        <p:txBody>
          <a:bodyPr wrap="square" rtlCol="0">
            <a:spAutoFit/>
          </a:bodyPr>
          <a:lstStyle/>
          <a:p>
            <a:r>
              <a:rPr lang="zh-CN" altLang="en-US" sz="2400" dirty="0">
                <a:latin typeface="+mn-ea"/>
              </a:rPr>
              <a:t>一、程序正义与实体正义是相互联系的 </a:t>
            </a:r>
            <a:endParaRPr lang="en-US" altLang="zh-CN" sz="2400" dirty="0">
              <a:latin typeface="+mn-ea"/>
            </a:endParaRPr>
          </a:p>
          <a:p>
            <a:r>
              <a:rPr lang="en-US" altLang="zh-CN" sz="2400" dirty="0">
                <a:latin typeface="+mn-ea"/>
              </a:rPr>
              <a:t>     </a:t>
            </a:r>
            <a:r>
              <a:rPr lang="zh-CN" altLang="en-US" sz="1600" dirty="0">
                <a:latin typeface="+mn-ea"/>
              </a:rPr>
              <a:t>从表面上看，实体正义与程序正义两者是矛盾的，实体正义主张程序为实体服务，程序正义主张程序的自身价值。实际上，因为程序法和实体法就像两棵生长在一起的大树，枝叶交叉却彼此独立，因此，程序正义并不依赖于实体正义，而是有其自身的独立价值，程序自身也能满足人们的正义需求。正如西方著名的法律格言“正义不仅应当得到实现，而且要以人们看得见的方式加以实现”所示，在英美诉讼法中，尤为强调程序正义的独立价值。如果没有程序正义作后盾，法本身所追求的公正、人权等价值就难以得到实现。坚持程序正义的独立性有利于更好地实现实体正义。</a:t>
            </a:r>
            <a:endParaRPr lang="zh-CN" altLang="en-US" sz="1600" dirty="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5" y="2831465"/>
            <a:ext cx="3894455" cy="2313940"/>
          </a:xfrm>
          <a:prstGeom prst="rect">
            <a:avLst/>
          </a:prstGeom>
        </p:spPr>
      </p:pic>
      <p:sp>
        <p:nvSpPr>
          <p:cNvPr id="1048833" name="Freeform 5"/>
          <p:cNvSpPr>
            <a:spLocks noEditPoints="1"/>
          </p:cNvSpPr>
          <p:nvPr/>
        </p:nvSpPr>
        <p:spPr>
          <a:xfrm>
            <a:off x="182563" y="67628"/>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2" name="Text Box 1"/>
          <p:cNvSpPr txBox="1"/>
          <p:nvPr/>
        </p:nvSpPr>
        <p:spPr>
          <a:xfrm>
            <a:off x="837565" y="144780"/>
            <a:ext cx="5151755" cy="460375"/>
          </a:xfrm>
          <a:prstGeom prst="rect">
            <a:avLst/>
          </a:prstGeom>
          <a:noFill/>
        </p:spPr>
        <p:txBody>
          <a:bodyPr wrap="square" rtlCol="0">
            <a:spAutoFit/>
          </a:bodyPr>
          <a:lstStyle/>
          <a:p>
            <a:r>
              <a:rPr lang="zh-CN" altLang="en-US" sz="2400" b="1"/>
              <a:t>总结：</a:t>
            </a:r>
          </a:p>
        </p:txBody>
      </p:sp>
    </p:spTree>
  </p:cSld>
  <p:clrMapOvr>
    <a:overrideClrMapping bg1="lt1" tx1="dk1" bg2="lt2" tx2="dk2" accent1="accent1" accent2="accent2" accent3="accent3" accent4="accent4" accent5="accent5" accent6="accent6" hlink="hlink" folHlink="folHlink"/>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833"/>
                                        </p:tgtEl>
                                        <p:attrNameLst>
                                          <p:attrName>style.visibility</p:attrName>
                                        </p:attrNameLst>
                                      </p:cBhvr>
                                      <p:to>
                                        <p:strVal val="visible"/>
                                      </p:to>
                                    </p:set>
                                    <p:anim calcmode="lin" valueType="num">
                                      <p:cBhvr>
                                        <p:cTn id="7" dur="300" fill="hold"/>
                                        <p:tgtEl>
                                          <p:spTgt spid="1048833"/>
                                        </p:tgtEl>
                                        <p:attrNameLst>
                                          <p:attrName>ppt_w</p:attrName>
                                        </p:attrNameLst>
                                      </p:cBhvr>
                                      <p:tavLst>
                                        <p:tav tm="0">
                                          <p:val>
                                            <p:fltVal val="0"/>
                                          </p:val>
                                        </p:tav>
                                        <p:tav tm="100000">
                                          <p:val>
                                            <p:strVal val="#ppt_w"/>
                                          </p:val>
                                        </p:tav>
                                      </p:tavLst>
                                    </p:anim>
                                    <p:anim calcmode="lin" valueType="num">
                                      <p:cBhvr>
                                        <p:cTn id="8" dur="300" fill="hold"/>
                                        <p:tgtEl>
                                          <p:spTgt spid="1048833"/>
                                        </p:tgtEl>
                                        <p:attrNameLst>
                                          <p:attrName>ppt_h</p:attrName>
                                        </p:attrNameLst>
                                      </p:cBhvr>
                                      <p:tavLst>
                                        <p:tav tm="0">
                                          <p:val>
                                            <p:fltVal val="0"/>
                                          </p:val>
                                        </p:tav>
                                        <p:tav tm="100000">
                                          <p:val>
                                            <p:strVal val="#ppt_h"/>
                                          </p:val>
                                        </p:tav>
                                      </p:tavLst>
                                    </p:anim>
                                    <p:animEffect transition="in" filter="fade">
                                      <p:cBhvr>
                                        <p:cTn id="9" dur="300"/>
                                        <p:tgtEl>
                                          <p:spTgt spid="10488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6756" y="81981"/>
            <a:ext cx="9087244" cy="1106805"/>
          </a:xfrm>
          <a:prstGeom prst="rect">
            <a:avLst/>
          </a:prstGeom>
          <a:noFill/>
        </p:spPr>
        <p:txBody>
          <a:bodyPr wrap="square" rtlCol="0">
            <a:spAutoFit/>
          </a:bodyPr>
          <a:lstStyle/>
          <a:p>
            <a:r>
              <a:rPr lang="zh-CN" altLang="en-US" dirty="0"/>
              <a:t>    </a:t>
            </a:r>
            <a:r>
              <a:rPr lang="zh-CN" altLang="en-US" sz="2400" dirty="0"/>
              <a:t>二、我们知道，诉讼的目的在于实现诉讼结果的正义，而程序正义与实体正义的结合，才能真正实现诉讼结果之正义。</a:t>
            </a:r>
            <a:endParaRPr lang="en-US" altLang="zh-CN" sz="2400" dirty="0"/>
          </a:p>
          <a:p>
            <a:r>
              <a:rPr lang="en-US" altLang="zh-CN" sz="1800" dirty="0"/>
              <a:t>     </a:t>
            </a:r>
            <a:r>
              <a:rPr lang="zh-CN" altLang="en-US" dirty="0"/>
              <a:t>    </a:t>
            </a:r>
          </a:p>
        </p:txBody>
      </p:sp>
      <p:pic>
        <p:nvPicPr>
          <p:cNvPr id="5" name="图片 3"/>
          <p:cNvPicPr>
            <a:picLocks noChangeAspect="1"/>
          </p:cNvPicPr>
          <p:nvPr/>
        </p:nvPicPr>
        <p:blipFill>
          <a:blip r:embed="rId3"/>
          <a:stretch>
            <a:fillRect/>
          </a:stretch>
        </p:blipFill>
        <p:spPr>
          <a:xfrm>
            <a:off x="5419165" y="2685534"/>
            <a:ext cx="3696457" cy="2459554"/>
          </a:xfrm>
          <a:prstGeom prst="rect">
            <a:avLst/>
          </a:prstGeom>
        </p:spPr>
      </p:pic>
      <p:sp>
        <p:nvSpPr>
          <p:cNvPr id="3" name="Text Box 2"/>
          <p:cNvSpPr txBox="1"/>
          <p:nvPr/>
        </p:nvSpPr>
        <p:spPr>
          <a:xfrm>
            <a:off x="317500" y="1233170"/>
            <a:ext cx="4641215" cy="4246245"/>
          </a:xfrm>
          <a:prstGeom prst="rect">
            <a:avLst/>
          </a:prstGeom>
          <a:noFill/>
        </p:spPr>
        <p:txBody>
          <a:bodyPr wrap="square" rtlCol="0">
            <a:spAutoFit/>
          </a:bodyPr>
          <a:lstStyle/>
          <a:p>
            <a:r>
              <a:rPr lang="zh-CN" altLang="en-US" sz="1800" dirty="0">
                <a:sym typeface="+mn-ea"/>
              </a:rPr>
              <a:t>单独强调实体正义就会为了实现实体正义而不择手段，</a:t>
            </a:r>
            <a:r>
              <a:rPr lang="zh-CN" altLang="en-US" sz="1800" b="1" dirty="0">
                <a:sym typeface="+mn-ea"/>
              </a:rPr>
              <a:t>刑讯逼供</a:t>
            </a:r>
            <a:r>
              <a:rPr lang="zh-CN" altLang="en-US" sz="1800" dirty="0">
                <a:sym typeface="+mn-ea"/>
              </a:rPr>
              <a:t>就会成为常用手段，人权、人格尊严就会被严重践踏；而若单独强调程序正义，则可能致使僵化的审判过程，不利于实体正义的实现，甚至妨碍实体正义的实现，当然也就违背了诉讼的根本目的。程序法和实体法之间有着千丝万缕的联系，但又彼此独立，自成体系，两者的发展虽有不平衡，但差距在缩小。实体、程序并重的时代已到来，两者不可偏废，轻视其中任何一个都将带来不利影响。两者和谐的结合，才能使诉讼结果的正义得以实现，使立法者、民众满意。</a:t>
            </a:r>
            <a:endParaRPr lang="zh-CN" altLang="en-US" sz="1800" dirty="0"/>
          </a:p>
          <a:p>
            <a:endParaRPr lang="zh-CN" altLang="en-US" sz="1800" dirty="0"/>
          </a:p>
          <a:p>
            <a:endParaRPr lang="en-US" sz="1800"/>
          </a:p>
        </p:txBody>
      </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49084"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9085" name="TextBox 31"/>
          <p:cNvSpPr txBox="1"/>
          <p:nvPr/>
        </p:nvSpPr>
        <p:spPr>
          <a:xfrm>
            <a:off x="698500" y="96838"/>
            <a:ext cx="5208588" cy="521970"/>
          </a:xfrm>
          <a:prstGeom prst="rect">
            <a:avLst/>
          </a:prstGeom>
          <a:noFill/>
          <a:ln w="9525">
            <a:noFill/>
          </a:ln>
        </p:spPr>
        <p:txBody>
          <a:bodyPr>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总结：</a:t>
            </a:r>
          </a:p>
        </p:txBody>
      </p:sp>
      <p:sp>
        <p:nvSpPr>
          <p:cNvPr id="1049086" name="Freeform 5"/>
          <p:cNvSpPr>
            <a:spLocks noEditPoints="1"/>
          </p:cNvSpPr>
          <p:nvPr/>
        </p:nvSpPr>
        <p:spPr>
          <a:xfrm>
            <a:off x="204788" y="112713"/>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grpSp>
        <p:nvGrpSpPr>
          <p:cNvPr id="179" name="组合 7"/>
          <p:cNvGrpSpPr/>
          <p:nvPr/>
        </p:nvGrpSpPr>
        <p:grpSpPr>
          <a:xfrm>
            <a:off x="1171167" y="2659158"/>
            <a:ext cx="667212" cy="548855"/>
            <a:chOff x="1465545" y="3524250"/>
            <a:chExt cx="889616" cy="731806"/>
          </a:xfrm>
        </p:grpSpPr>
        <p:sp>
          <p:nvSpPr>
            <p:cNvPr id="1049089" name="六边形 8"/>
            <p:cNvSpPr/>
            <p:nvPr/>
          </p:nvSpPr>
          <p:spPr>
            <a:xfrm>
              <a:off x="1480540" y="3524250"/>
              <a:ext cx="848894" cy="731806"/>
            </a:xfrm>
            <a:prstGeom prst="hexagon">
              <a:avLst/>
            </a:prstGeom>
            <a:solidFill>
              <a:srgbClr val="922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sp>
          <p:nvSpPr>
            <p:cNvPr id="1049090" name="文本框 24"/>
            <p:cNvSpPr txBox="1"/>
            <p:nvPr/>
          </p:nvSpPr>
          <p:spPr>
            <a:xfrm>
              <a:off x="1465545" y="3719336"/>
              <a:ext cx="889616" cy="416560"/>
            </a:xfrm>
            <a:prstGeom prst="rect">
              <a:avLst/>
            </a:prstGeom>
            <a:noFill/>
          </p:spPr>
          <p:txBody>
            <a:bodyPr wrap="square" rtlCol="0">
              <a:spAutoFit/>
            </a:bodyPr>
            <a:lstStyle/>
            <a:p>
              <a:pPr algn="ctr">
                <a:lnSpc>
                  <a:spcPct val="90000"/>
                </a:lnSpc>
                <a:spcBef>
                  <a:spcPts val="750"/>
                </a:spcBef>
              </a:pPr>
              <a:r>
                <a:rPr lang="zh-CN" altLang="en-US" sz="1600" dirty="0">
                  <a:solidFill>
                    <a:schemeClr val="accent2"/>
                  </a:solidFill>
                  <a:latin typeface="微软雅黑" panose="020B0503020204020204" pitchFamily="34" charset="-122"/>
                  <a:ea typeface="微软雅黑" panose="020B0503020204020204" pitchFamily="34" charset="-122"/>
                </a:rPr>
                <a:t>法</a:t>
              </a:r>
            </a:p>
          </p:txBody>
        </p:sp>
      </p:grpSp>
      <p:grpSp>
        <p:nvGrpSpPr>
          <p:cNvPr id="180" name="组合 10"/>
          <p:cNvGrpSpPr/>
          <p:nvPr/>
        </p:nvGrpSpPr>
        <p:grpSpPr>
          <a:xfrm>
            <a:off x="1819083" y="3077232"/>
            <a:ext cx="1000697" cy="862670"/>
            <a:chOff x="2329434" y="4081682"/>
            <a:chExt cx="1334262" cy="1150226"/>
          </a:xfrm>
        </p:grpSpPr>
        <p:sp>
          <p:nvSpPr>
            <p:cNvPr id="1049091" name="六边形 11"/>
            <p:cNvSpPr/>
            <p:nvPr/>
          </p:nvSpPr>
          <p:spPr>
            <a:xfrm>
              <a:off x="2329434" y="4081682"/>
              <a:ext cx="1334262" cy="1150226"/>
            </a:xfrm>
            <a:prstGeom prst="hexagon">
              <a:avLst/>
            </a:prstGeom>
            <a:solidFill>
              <a:srgbClr val="922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sp>
          <p:nvSpPr>
            <p:cNvPr id="1049092" name="文本框 25"/>
            <p:cNvSpPr txBox="1"/>
            <p:nvPr/>
          </p:nvSpPr>
          <p:spPr>
            <a:xfrm>
              <a:off x="2426710" y="4416728"/>
              <a:ext cx="1134779" cy="508846"/>
            </a:xfrm>
            <a:prstGeom prst="rect">
              <a:avLst/>
            </a:prstGeom>
            <a:noFill/>
          </p:spPr>
          <p:txBody>
            <a:bodyPr wrap="square" rtlCol="0">
              <a:spAutoFit/>
            </a:bodyPr>
            <a:lstStyle/>
            <a:p>
              <a:pPr algn="ctr">
                <a:lnSpc>
                  <a:spcPct val="90000"/>
                </a:lnSpc>
                <a:spcBef>
                  <a:spcPts val="750"/>
                </a:spcBef>
              </a:pPr>
              <a:r>
                <a:rPr lang="zh-CN" altLang="en-US" sz="2100" dirty="0">
                  <a:solidFill>
                    <a:schemeClr val="accent2"/>
                  </a:solidFill>
                  <a:latin typeface="微软雅黑" panose="020B0503020204020204" pitchFamily="34" charset="-122"/>
                  <a:ea typeface="微软雅黑" panose="020B0503020204020204" pitchFamily="34" charset="-122"/>
                </a:rPr>
                <a:t>公开</a:t>
              </a:r>
            </a:p>
          </p:txBody>
        </p:sp>
      </p:grpSp>
      <p:grpSp>
        <p:nvGrpSpPr>
          <p:cNvPr id="181" name="组合 13"/>
          <p:cNvGrpSpPr/>
          <p:nvPr/>
        </p:nvGrpSpPr>
        <p:grpSpPr>
          <a:xfrm>
            <a:off x="2819780" y="1935957"/>
            <a:ext cx="1824228" cy="1572611"/>
            <a:chOff x="3663696" y="2559981"/>
            <a:chExt cx="2432304" cy="2096814"/>
          </a:xfrm>
        </p:grpSpPr>
        <p:sp>
          <p:nvSpPr>
            <p:cNvPr id="1049093" name="六边形 14"/>
            <p:cNvSpPr/>
            <p:nvPr/>
          </p:nvSpPr>
          <p:spPr>
            <a:xfrm>
              <a:off x="3663696" y="2559981"/>
              <a:ext cx="2432304" cy="2096814"/>
            </a:xfrm>
            <a:prstGeom prst="hexagon">
              <a:avLst/>
            </a:prstGeom>
            <a:solidFill>
              <a:srgbClr val="922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sp>
          <p:nvSpPr>
            <p:cNvPr id="1049094" name="文本框 26"/>
            <p:cNvSpPr txBox="1"/>
            <p:nvPr/>
          </p:nvSpPr>
          <p:spPr>
            <a:xfrm>
              <a:off x="4040565" y="3229823"/>
              <a:ext cx="1678565" cy="785706"/>
            </a:xfrm>
            <a:prstGeom prst="rect">
              <a:avLst/>
            </a:prstGeom>
            <a:noFill/>
          </p:spPr>
          <p:txBody>
            <a:bodyPr wrap="square" rtlCol="0">
              <a:spAutoFit/>
            </a:bodyPr>
            <a:lstStyle/>
            <a:p>
              <a:pPr algn="ctr">
                <a:lnSpc>
                  <a:spcPct val="90000"/>
                </a:lnSpc>
                <a:spcBef>
                  <a:spcPts val="750"/>
                </a:spcBef>
              </a:pPr>
              <a:r>
                <a:rPr lang="zh-CN" altLang="en-US" sz="3600" dirty="0">
                  <a:solidFill>
                    <a:schemeClr val="accent2"/>
                  </a:solidFill>
                  <a:latin typeface="微软雅黑" panose="020B0503020204020204" pitchFamily="34" charset="-122"/>
                  <a:ea typeface="微软雅黑" panose="020B0503020204020204" pitchFamily="34" charset="-122"/>
                </a:rPr>
                <a:t>公正</a:t>
              </a:r>
            </a:p>
          </p:txBody>
        </p:sp>
      </p:grpSp>
      <p:grpSp>
        <p:nvGrpSpPr>
          <p:cNvPr id="182" name="组合 16"/>
          <p:cNvGrpSpPr/>
          <p:nvPr/>
        </p:nvGrpSpPr>
        <p:grpSpPr>
          <a:xfrm>
            <a:off x="1524189" y="1281023"/>
            <a:ext cx="1295591" cy="1116888"/>
            <a:chOff x="1936242" y="1686736"/>
            <a:chExt cx="1727454" cy="1489184"/>
          </a:xfrm>
        </p:grpSpPr>
        <p:sp>
          <p:nvSpPr>
            <p:cNvPr id="1049095" name="六边形 17"/>
            <p:cNvSpPr/>
            <p:nvPr/>
          </p:nvSpPr>
          <p:spPr>
            <a:xfrm>
              <a:off x="1936242" y="1686736"/>
              <a:ext cx="1727454" cy="1489184"/>
            </a:xfrm>
            <a:prstGeom prst="hexagon">
              <a:avLst/>
            </a:prstGeom>
            <a:solidFill>
              <a:srgbClr val="922E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sp>
          <p:nvSpPr>
            <p:cNvPr id="1049096" name="文本框 27"/>
            <p:cNvSpPr txBox="1"/>
            <p:nvPr/>
          </p:nvSpPr>
          <p:spPr>
            <a:xfrm>
              <a:off x="1957362" y="2135861"/>
              <a:ext cx="1678565" cy="619760"/>
            </a:xfrm>
            <a:prstGeom prst="rect">
              <a:avLst/>
            </a:prstGeom>
            <a:noFill/>
          </p:spPr>
          <p:txBody>
            <a:bodyPr wrap="square" rtlCol="0">
              <a:spAutoFit/>
            </a:bodyPr>
            <a:lstStyle/>
            <a:p>
              <a:pPr algn="ctr">
                <a:lnSpc>
                  <a:spcPct val="90000"/>
                </a:lnSpc>
                <a:spcBef>
                  <a:spcPts val="750"/>
                </a:spcBef>
              </a:pPr>
              <a:r>
                <a:rPr lang="zh-CN" altLang="en-US" sz="2700" dirty="0">
                  <a:solidFill>
                    <a:schemeClr val="accent2"/>
                  </a:solidFill>
                  <a:latin typeface="微软雅黑" panose="020B0503020204020204" pitchFamily="34" charset="-122"/>
                  <a:ea typeface="微软雅黑" panose="020B0503020204020204" pitchFamily="34" charset="-122"/>
                </a:rPr>
                <a:t>公平</a:t>
              </a:r>
            </a:p>
          </p:txBody>
        </p:sp>
      </p:grpSp>
      <p:sp>
        <p:nvSpPr>
          <p:cNvPr id="1049100" name="文本框 32"/>
          <p:cNvSpPr txBox="1"/>
          <p:nvPr/>
        </p:nvSpPr>
        <p:spPr>
          <a:xfrm>
            <a:off x="4758055" y="430530"/>
            <a:ext cx="4136390" cy="4407535"/>
          </a:xfrm>
          <a:prstGeom prst="rect">
            <a:avLst/>
          </a:prstGeom>
          <a:noFill/>
        </p:spPr>
        <p:txBody>
          <a:bodyPr wrap="square" rtlCol="0">
            <a:spAutoFit/>
          </a:bodyPr>
          <a:lstStyle/>
          <a:p>
            <a:pPr algn="just">
              <a:lnSpc>
                <a:spcPct val="130000"/>
              </a:lnSpc>
            </a:pPr>
            <a:r>
              <a:rPr lang="zh-CN" altLang="en-US" sz="1800" dirty="0">
                <a:sym typeface="+mn-ea"/>
              </a:rPr>
              <a:t>不管是实体正义还是程序正义，其法治内涵都是旨在保护每一个公民的基本权利与自由，促进每个公民都能在社会主义法治建设中有机会追求和实现美好的生活，享受公平和正义的待遇。程序正义最大化的保障每个公民的权利，最优化的实现实体正义。实体正义最准确最权威的实现公民对正义的追求，最有效的提高法治的公信力，为程序正义的预制流程提供更为切合实际的指向。</a:t>
            </a:r>
            <a:r>
              <a:rPr lang="zh-CN" altLang="en-US" sz="1800" b="1" u="sng" dirty="0">
                <a:sym typeface="+mn-ea"/>
              </a:rPr>
              <a:t>只有两者互为依存，相互统一和促进，才能实现真正的社会主义法治社会。</a:t>
            </a:r>
          </a:p>
        </p:txBody>
      </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9086"/>
                                        </p:tgtEl>
                                        <p:attrNameLst>
                                          <p:attrName>style.visibility</p:attrName>
                                        </p:attrNameLst>
                                      </p:cBhvr>
                                      <p:to>
                                        <p:strVal val="visible"/>
                                      </p:to>
                                    </p:set>
                                    <p:anim calcmode="lin" valueType="num">
                                      <p:cBhvr>
                                        <p:cTn id="7" dur="300" fill="hold"/>
                                        <p:tgtEl>
                                          <p:spTgt spid="1049086"/>
                                        </p:tgtEl>
                                        <p:attrNameLst>
                                          <p:attrName>ppt_w</p:attrName>
                                        </p:attrNameLst>
                                      </p:cBhvr>
                                      <p:tavLst>
                                        <p:tav tm="0">
                                          <p:val>
                                            <p:fltVal val="0"/>
                                          </p:val>
                                        </p:tav>
                                        <p:tav tm="100000">
                                          <p:val>
                                            <p:strVal val="#ppt_w"/>
                                          </p:val>
                                        </p:tav>
                                      </p:tavLst>
                                    </p:anim>
                                    <p:anim calcmode="lin" valueType="num">
                                      <p:cBhvr>
                                        <p:cTn id="8" dur="300" fill="hold"/>
                                        <p:tgtEl>
                                          <p:spTgt spid="1049086"/>
                                        </p:tgtEl>
                                        <p:attrNameLst>
                                          <p:attrName>ppt_h</p:attrName>
                                        </p:attrNameLst>
                                      </p:cBhvr>
                                      <p:tavLst>
                                        <p:tav tm="0">
                                          <p:val>
                                            <p:fltVal val="0"/>
                                          </p:val>
                                        </p:tav>
                                        <p:tav tm="100000">
                                          <p:val>
                                            <p:strVal val="#ppt_h"/>
                                          </p:val>
                                        </p:tav>
                                      </p:tavLst>
                                    </p:anim>
                                    <p:animEffect transition="in" filter="fade">
                                      <p:cBhvr>
                                        <p:cTn id="9" dur="300"/>
                                        <p:tgtEl>
                                          <p:spTgt spid="1049086"/>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49085"/>
                                        </p:tgtEl>
                                        <p:attrNameLst>
                                          <p:attrName>style.visibility</p:attrName>
                                        </p:attrNameLst>
                                      </p:cBhvr>
                                      <p:to>
                                        <p:strVal val="visible"/>
                                      </p:to>
                                    </p:set>
                                    <p:anim calcmode="lin" valueType="num">
                                      <p:cBhvr>
                                        <p:cTn id="13" dur="400" fill="hold"/>
                                        <p:tgtEl>
                                          <p:spTgt spid="1049085"/>
                                        </p:tgtEl>
                                        <p:attrNameLst>
                                          <p:attrName>ppt_x</p:attrName>
                                        </p:attrNameLst>
                                      </p:cBhvr>
                                      <p:tavLst>
                                        <p:tav tm="0">
                                          <p:val>
                                            <p:strVal val="#ppt_x"/>
                                          </p:val>
                                        </p:tav>
                                        <p:tav tm="50000">
                                          <p:val>
                                            <p:strVal val="#ppt_x+.1"/>
                                          </p:val>
                                        </p:tav>
                                        <p:tav tm="100000">
                                          <p:val>
                                            <p:strVal val="#ppt_x"/>
                                          </p:val>
                                        </p:tav>
                                      </p:tavLst>
                                    </p:anim>
                                    <p:anim calcmode="lin" valueType="num">
                                      <p:cBhvr>
                                        <p:cTn id="14" dur="400" fill="hold"/>
                                        <p:tgtEl>
                                          <p:spTgt spid="1049085"/>
                                        </p:tgtEl>
                                        <p:attrNameLst>
                                          <p:attrName>ppt_y</p:attrName>
                                        </p:attrNameLst>
                                      </p:cBhvr>
                                      <p:tavLst>
                                        <p:tav tm="0">
                                          <p:val>
                                            <p:strVal val="#ppt_y"/>
                                          </p:val>
                                        </p:tav>
                                        <p:tav tm="100000">
                                          <p:val>
                                            <p:strVal val="#ppt_y"/>
                                          </p:val>
                                        </p:tav>
                                      </p:tavLst>
                                    </p:anim>
                                    <p:anim calcmode="lin" valueType="num">
                                      <p:cBhvr>
                                        <p:cTn id="15" dur="400" fill="hold"/>
                                        <p:tgtEl>
                                          <p:spTgt spid="1049085"/>
                                        </p:tgtEl>
                                        <p:attrNameLst>
                                          <p:attrName>ppt_h</p:attrName>
                                        </p:attrNameLst>
                                      </p:cBhvr>
                                      <p:tavLst>
                                        <p:tav tm="0">
                                          <p:val>
                                            <p:strVal val="#ppt_h/10"/>
                                          </p:val>
                                        </p:tav>
                                        <p:tav tm="50000">
                                          <p:val>
                                            <p:strVal val="#ppt_h+.01"/>
                                          </p:val>
                                        </p:tav>
                                        <p:tav tm="100000">
                                          <p:val>
                                            <p:strVal val="#ppt_h"/>
                                          </p:val>
                                        </p:tav>
                                      </p:tavLst>
                                    </p:anim>
                                    <p:anim calcmode="lin" valueType="num">
                                      <p:cBhvr>
                                        <p:cTn id="16" dur="400" fill="hold"/>
                                        <p:tgtEl>
                                          <p:spTgt spid="1049085"/>
                                        </p:tgtEl>
                                        <p:attrNameLst>
                                          <p:attrName>ppt_w</p:attrName>
                                        </p:attrNameLst>
                                      </p:cBhvr>
                                      <p:tavLst>
                                        <p:tav tm="0">
                                          <p:val>
                                            <p:strVal val="#ppt_w/10"/>
                                          </p:val>
                                        </p:tav>
                                        <p:tav tm="50000">
                                          <p:val>
                                            <p:strVal val="#ppt_w+.01"/>
                                          </p:val>
                                        </p:tav>
                                        <p:tav tm="100000">
                                          <p:val>
                                            <p:strVal val="#ppt_w"/>
                                          </p:val>
                                        </p:tav>
                                      </p:tavLst>
                                    </p:anim>
                                    <p:animEffect transition="in" filter="fade">
                                      <p:cBhvr>
                                        <p:cTn id="17" dur="400" tmFilter="0,0; .5, 1; 1, 1"/>
                                        <p:tgtEl>
                                          <p:spTgt spid="1049085"/>
                                        </p:tgtEl>
                                      </p:cBhvr>
                                    </p:animEffect>
                                  </p:childTnLst>
                                </p:cTn>
                              </p:par>
                            </p:childTnLst>
                          </p:cTn>
                        </p:par>
                        <p:par>
                          <p:cTn id="18" fill="hold">
                            <p:stCondLst>
                              <p:cond delay="780"/>
                            </p:stCondLst>
                            <p:childTnLst>
                              <p:par>
                                <p:cTn id="19" presetID="53" presetClass="entr" presetSubtype="528" fill="hold" nodeType="afterEffect">
                                  <p:stCondLst>
                                    <p:cond delay="0"/>
                                  </p:stCondLst>
                                  <p:childTnLst>
                                    <p:set>
                                      <p:cBhvr>
                                        <p:cTn id="20" dur="1" fill="hold">
                                          <p:stCondLst>
                                            <p:cond delay="0"/>
                                          </p:stCondLst>
                                        </p:cTn>
                                        <p:tgtEl>
                                          <p:spTgt spid="179"/>
                                        </p:tgtEl>
                                        <p:attrNameLst>
                                          <p:attrName>style.visibility</p:attrName>
                                        </p:attrNameLst>
                                      </p:cBhvr>
                                      <p:to>
                                        <p:strVal val="visible"/>
                                      </p:to>
                                    </p:set>
                                    <p:anim calcmode="lin" valueType="num">
                                      <p:cBhvr>
                                        <p:cTn id="21" dur="500" fill="hold"/>
                                        <p:tgtEl>
                                          <p:spTgt spid="179"/>
                                        </p:tgtEl>
                                        <p:attrNameLst>
                                          <p:attrName>ppt_w</p:attrName>
                                        </p:attrNameLst>
                                      </p:cBhvr>
                                      <p:tavLst>
                                        <p:tav tm="0">
                                          <p:val>
                                            <p:fltVal val="0"/>
                                          </p:val>
                                        </p:tav>
                                        <p:tav tm="100000">
                                          <p:val>
                                            <p:strVal val="#ppt_w"/>
                                          </p:val>
                                        </p:tav>
                                      </p:tavLst>
                                    </p:anim>
                                    <p:anim calcmode="lin" valueType="num">
                                      <p:cBhvr>
                                        <p:cTn id="22" dur="500" fill="hold"/>
                                        <p:tgtEl>
                                          <p:spTgt spid="179"/>
                                        </p:tgtEl>
                                        <p:attrNameLst>
                                          <p:attrName>ppt_h</p:attrName>
                                        </p:attrNameLst>
                                      </p:cBhvr>
                                      <p:tavLst>
                                        <p:tav tm="0">
                                          <p:val>
                                            <p:fltVal val="0"/>
                                          </p:val>
                                        </p:tav>
                                        <p:tav tm="100000">
                                          <p:val>
                                            <p:strVal val="#ppt_h"/>
                                          </p:val>
                                        </p:tav>
                                      </p:tavLst>
                                    </p:anim>
                                    <p:animEffect transition="in" filter="fade">
                                      <p:cBhvr>
                                        <p:cTn id="23" dur="500"/>
                                        <p:tgtEl>
                                          <p:spTgt spid="179"/>
                                        </p:tgtEl>
                                      </p:cBhvr>
                                    </p:animEffect>
                                    <p:anim calcmode="lin" valueType="num">
                                      <p:cBhvr>
                                        <p:cTn id="24" dur="500" fill="hold"/>
                                        <p:tgtEl>
                                          <p:spTgt spid="179"/>
                                        </p:tgtEl>
                                        <p:attrNameLst>
                                          <p:attrName>ppt_x</p:attrName>
                                        </p:attrNameLst>
                                      </p:cBhvr>
                                      <p:tavLst>
                                        <p:tav tm="0">
                                          <p:val>
                                            <p:fltVal val="0.5"/>
                                          </p:val>
                                        </p:tav>
                                        <p:tav tm="100000">
                                          <p:val>
                                            <p:strVal val="#ppt_x"/>
                                          </p:val>
                                        </p:tav>
                                      </p:tavLst>
                                    </p:anim>
                                    <p:anim calcmode="lin" valueType="num">
                                      <p:cBhvr>
                                        <p:cTn id="25" dur="500" fill="hold"/>
                                        <p:tgtEl>
                                          <p:spTgt spid="179"/>
                                        </p:tgtEl>
                                        <p:attrNameLst>
                                          <p:attrName>ppt_y</p:attrName>
                                        </p:attrNameLst>
                                      </p:cBhvr>
                                      <p:tavLst>
                                        <p:tav tm="0">
                                          <p:val>
                                            <p:fltVal val="0.5"/>
                                          </p:val>
                                        </p:tav>
                                        <p:tav tm="100000">
                                          <p:val>
                                            <p:strVal val="#ppt_y"/>
                                          </p:val>
                                        </p:tav>
                                      </p:tavLst>
                                    </p:anim>
                                  </p:childTnLst>
                                </p:cTn>
                              </p:par>
                              <p:par>
                                <p:cTn id="26" presetID="53" presetClass="entr" presetSubtype="528" fill="hold" nodeType="withEffect">
                                  <p:stCondLst>
                                    <p:cond delay="250"/>
                                  </p:stCondLst>
                                  <p:childTnLst>
                                    <p:set>
                                      <p:cBhvr>
                                        <p:cTn id="27" dur="1" fill="hold">
                                          <p:stCondLst>
                                            <p:cond delay="0"/>
                                          </p:stCondLst>
                                        </p:cTn>
                                        <p:tgtEl>
                                          <p:spTgt spid="180"/>
                                        </p:tgtEl>
                                        <p:attrNameLst>
                                          <p:attrName>style.visibility</p:attrName>
                                        </p:attrNameLst>
                                      </p:cBhvr>
                                      <p:to>
                                        <p:strVal val="visible"/>
                                      </p:to>
                                    </p:set>
                                    <p:anim calcmode="lin" valueType="num">
                                      <p:cBhvr>
                                        <p:cTn id="28" dur="500" fill="hold"/>
                                        <p:tgtEl>
                                          <p:spTgt spid="180"/>
                                        </p:tgtEl>
                                        <p:attrNameLst>
                                          <p:attrName>ppt_w</p:attrName>
                                        </p:attrNameLst>
                                      </p:cBhvr>
                                      <p:tavLst>
                                        <p:tav tm="0">
                                          <p:val>
                                            <p:fltVal val="0"/>
                                          </p:val>
                                        </p:tav>
                                        <p:tav tm="100000">
                                          <p:val>
                                            <p:strVal val="#ppt_w"/>
                                          </p:val>
                                        </p:tav>
                                      </p:tavLst>
                                    </p:anim>
                                    <p:anim calcmode="lin" valueType="num">
                                      <p:cBhvr>
                                        <p:cTn id="29" dur="500" fill="hold"/>
                                        <p:tgtEl>
                                          <p:spTgt spid="180"/>
                                        </p:tgtEl>
                                        <p:attrNameLst>
                                          <p:attrName>ppt_h</p:attrName>
                                        </p:attrNameLst>
                                      </p:cBhvr>
                                      <p:tavLst>
                                        <p:tav tm="0">
                                          <p:val>
                                            <p:fltVal val="0"/>
                                          </p:val>
                                        </p:tav>
                                        <p:tav tm="100000">
                                          <p:val>
                                            <p:strVal val="#ppt_h"/>
                                          </p:val>
                                        </p:tav>
                                      </p:tavLst>
                                    </p:anim>
                                    <p:animEffect transition="in" filter="fade">
                                      <p:cBhvr>
                                        <p:cTn id="30" dur="500"/>
                                        <p:tgtEl>
                                          <p:spTgt spid="180"/>
                                        </p:tgtEl>
                                      </p:cBhvr>
                                    </p:animEffect>
                                    <p:anim calcmode="lin" valueType="num">
                                      <p:cBhvr>
                                        <p:cTn id="31" dur="500" fill="hold"/>
                                        <p:tgtEl>
                                          <p:spTgt spid="180"/>
                                        </p:tgtEl>
                                        <p:attrNameLst>
                                          <p:attrName>ppt_x</p:attrName>
                                        </p:attrNameLst>
                                      </p:cBhvr>
                                      <p:tavLst>
                                        <p:tav tm="0">
                                          <p:val>
                                            <p:fltVal val="0.5"/>
                                          </p:val>
                                        </p:tav>
                                        <p:tav tm="100000">
                                          <p:val>
                                            <p:strVal val="#ppt_x"/>
                                          </p:val>
                                        </p:tav>
                                      </p:tavLst>
                                    </p:anim>
                                    <p:anim calcmode="lin" valueType="num">
                                      <p:cBhvr>
                                        <p:cTn id="32" dur="500" fill="hold"/>
                                        <p:tgtEl>
                                          <p:spTgt spid="180"/>
                                        </p:tgtEl>
                                        <p:attrNameLst>
                                          <p:attrName>ppt_y</p:attrName>
                                        </p:attrNameLst>
                                      </p:cBhvr>
                                      <p:tavLst>
                                        <p:tav tm="0">
                                          <p:val>
                                            <p:fltVal val="0.5"/>
                                          </p:val>
                                        </p:tav>
                                        <p:tav tm="100000">
                                          <p:val>
                                            <p:strVal val="#ppt_y"/>
                                          </p:val>
                                        </p:tav>
                                      </p:tavLst>
                                    </p:anim>
                                  </p:childTnLst>
                                </p:cTn>
                              </p:par>
                              <p:par>
                                <p:cTn id="33" presetID="53" presetClass="entr" presetSubtype="528" fill="hold" nodeType="withEffect">
                                  <p:stCondLst>
                                    <p:cond delay="500"/>
                                  </p:stCondLst>
                                  <p:childTnLst>
                                    <p:set>
                                      <p:cBhvr>
                                        <p:cTn id="34" dur="1" fill="hold">
                                          <p:stCondLst>
                                            <p:cond delay="0"/>
                                          </p:stCondLst>
                                        </p:cTn>
                                        <p:tgtEl>
                                          <p:spTgt spid="182"/>
                                        </p:tgtEl>
                                        <p:attrNameLst>
                                          <p:attrName>style.visibility</p:attrName>
                                        </p:attrNameLst>
                                      </p:cBhvr>
                                      <p:to>
                                        <p:strVal val="visible"/>
                                      </p:to>
                                    </p:set>
                                    <p:anim calcmode="lin" valueType="num">
                                      <p:cBhvr>
                                        <p:cTn id="35" dur="500" fill="hold"/>
                                        <p:tgtEl>
                                          <p:spTgt spid="182"/>
                                        </p:tgtEl>
                                        <p:attrNameLst>
                                          <p:attrName>ppt_w</p:attrName>
                                        </p:attrNameLst>
                                      </p:cBhvr>
                                      <p:tavLst>
                                        <p:tav tm="0">
                                          <p:val>
                                            <p:fltVal val="0"/>
                                          </p:val>
                                        </p:tav>
                                        <p:tav tm="100000">
                                          <p:val>
                                            <p:strVal val="#ppt_w"/>
                                          </p:val>
                                        </p:tav>
                                      </p:tavLst>
                                    </p:anim>
                                    <p:anim calcmode="lin" valueType="num">
                                      <p:cBhvr>
                                        <p:cTn id="36" dur="500" fill="hold"/>
                                        <p:tgtEl>
                                          <p:spTgt spid="182"/>
                                        </p:tgtEl>
                                        <p:attrNameLst>
                                          <p:attrName>ppt_h</p:attrName>
                                        </p:attrNameLst>
                                      </p:cBhvr>
                                      <p:tavLst>
                                        <p:tav tm="0">
                                          <p:val>
                                            <p:fltVal val="0"/>
                                          </p:val>
                                        </p:tav>
                                        <p:tav tm="100000">
                                          <p:val>
                                            <p:strVal val="#ppt_h"/>
                                          </p:val>
                                        </p:tav>
                                      </p:tavLst>
                                    </p:anim>
                                    <p:animEffect transition="in" filter="fade">
                                      <p:cBhvr>
                                        <p:cTn id="37" dur="500"/>
                                        <p:tgtEl>
                                          <p:spTgt spid="182"/>
                                        </p:tgtEl>
                                      </p:cBhvr>
                                    </p:animEffect>
                                    <p:anim calcmode="lin" valueType="num">
                                      <p:cBhvr>
                                        <p:cTn id="38" dur="500" fill="hold"/>
                                        <p:tgtEl>
                                          <p:spTgt spid="182"/>
                                        </p:tgtEl>
                                        <p:attrNameLst>
                                          <p:attrName>ppt_x</p:attrName>
                                        </p:attrNameLst>
                                      </p:cBhvr>
                                      <p:tavLst>
                                        <p:tav tm="0">
                                          <p:val>
                                            <p:fltVal val="0.5"/>
                                          </p:val>
                                        </p:tav>
                                        <p:tav tm="100000">
                                          <p:val>
                                            <p:strVal val="#ppt_x"/>
                                          </p:val>
                                        </p:tav>
                                      </p:tavLst>
                                    </p:anim>
                                    <p:anim calcmode="lin" valueType="num">
                                      <p:cBhvr>
                                        <p:cTn id="39" dur="500" fill="hold"/>
                                        <p:tgtEl>
                                          <p:spTgt spid="182"/>
                                        </p:tgtEl>
                                        <p:attrNameLst>
                                          <p:attrName>ppt_y</p:attrName>
                                        </p:attrNameLst>
                                      </p:cBhvr>
                                      <p:tavLst>
                                        <p:tav tm="0">
                                          <p:val>
                                            <p:fltVal val="0.5"/>
                                          </p:val>
                                        </p:tav>
                                        <p:tav tm="100000">
                                          <p:val>
                                            <p:strVal val="#ppt_y"/>
                                          </p:val>
                                        </p:tav>
                                      </p:tavLst>
                                    </p:anim>
                                  </p:childTnLst>
                                </p:cTn>
                              </p:par>
                              <p:par>
                                <p:cTn id="40" presetID="53" presetClass="entr" presetSubtype="528" fill="hold" nodeType="withEffect">
                                  <p:stCondLst>
                                    <p:cond delay="750"/>
                                  </p:stCondLst>
                                  <p:childTnLst>
                                    <p:set>
                                      <p:cBhvr>
                                        <p:cTn id="41" dur="1" fill="hold">
                                          <p:stCondLst>
                                            <p:cond delay="0"/>
                                          </p:stCondLst>
                                        </p:cTn>
                                        <p:tgtEl>
                                          <p:spTgt spid="181"/>
                                        </p:tgtEl>
                                        <p:attrNameLst>
                                          <p:attrName>style.visibility</p:attrName>
                                        </p:attrNameLst>
                                      </p:cBhvr>
                                      <p:to>
                                        <p:strVal val="visible"/>
                                      </p:to>
                                    </p:set>
                                    <p:anim calcmode="lin" valueType="num">
                                      <p:cBhvr>
                                        <p:cTn id="42" dur="500" fill="hold"/>
                                        <p:tgtEl>
                                          <p:spTgt spid="181"/>
                                        </p:tgtEl>
                                        <p:attrNameLst>
                                          <p:attrName>ppt_w</p:attrName>
                                        </p:attrNameLst>
                                      </p:cBhvr>
                                      <p:tavLst>
                                        <p:tav tm="0">
                                          <p:val>
                                            <p:fltVal val="0"/>
                                          </p:val>
                                        </p:tav>
                                        <p:tav tm="100000">
                                          <p:val>
                                            <p:strVal val="#ppt_w"/>
                                          </p:val>
                                        </p:tav>
                                      </p:tavLst>
                                    </p:anim>
                                    <p:anim calcmode="lin" valueType="num">
                                      <p:cBhvr>
                                        <p:cTn id="43" dur="500" fill="hold"/>
                                        <p:tgtEl>
                                          <p:spTgt spid="181"/>
                                        </p:tgtEl>
                                        <p:attrNameLst>
                                          <p:attrName>ppt_h</p:attrName>
                                        </p:attrNameLst>
                                      </p:cBhvr>
                                      <p:tavLst>
                                        <p:tav tm="0">
                                          <p:val>
                                            <p:fltVal val="0"/>
                                          </p:val>
                                        </p:tav>
                                        <p:tav tm="100000">
                                          <p:val>
                                            <p:strVal val="#ppt_h"/>
                                          </p:val>
                                        </p:tav>
                                      </p:tavLst>
                                    </p:anim>
                                    <p:animEffect transition="in" filter="fade">
                                      <p:cBhvr>
                                        <p:cTn id="44" dur="500"/>
                                        <p:tgtEl>
                                          <p:spTgt spid="181"/>
                                        </p:tgtEl>
                                      </p:cBhvr>
                                    </p:animEffect>
                                    <p:anim calcmode="lin" valueType="num">
                                      <p:cBhvr>
                                        <p:cTn id="45" dur="500" fill="hold"/>
                                        <p:tgtEl>
                                          <p:spTgt spid="181"/>
                                        </p:tgtEl>
                                        <p:attrNameLst>
                                          <p:attrName>ppt_x</p:attrName>
                                        </p:attrNameLst>
                                      </p:cBhvr>
                                      <p:tavLst>
                                        <p:tav tm="0">
                                          <p:val>
                                            <p:fltVal val="0.5"/>
                                          </p:val>
                                        </p:tav>
                                        <p:tav tm="100000">
                                          <p:val>
                                            <p:strVal val="#ppt_x"/>
                                          </p:val>
                                        </p:tav>
                                      </p:tavLst>
                                    </p:anim>
                                    <p:anim calcmode="lin" valueType="num">
                                      <p:cBhvr>
                                        <p:cTn id="46" dur="500" fill="hold"/>
                                        <p:tgtEl>
                                          <p:spTgt spid="18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085"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97165" name="图片 4"/>
          <p:cNvPicPr>
            <a:picLocks noChangeAspect="1"/>
          </p:cNvPicPr>
          <p:nvPr/>
        </p:nvPicPr>
        <p:blipFill>
          <a:blip r:embed="rId2" cstate="print"/>
          <a:stretch>
            <a:fillRect/>
          </a:stretch>
        </p:blipFill>
        <p:spPr>
          <a:xfrm>
            <a:off x="-78106" y="0"/>
            <a:ext cx="9144001" cy="5145088"/>
          </a:xfrm>
          <a:prstGeom prst="rect">
            <a:avLst/>
          </a:prstGeom>
        </p:spPr>
      </p:pic>
      <p:sp>
        <p:nvSpPr>
          <p:cNvPr id="1049156" name="文本框 5"/>
          <p:cNvSpPr txBox="1"/>
          <p:nvPr/>
        </p:nvSpPr>
        <p:spPr>
          <a:xfrm>
            <a:off x="3112770" y="3857625"/>
            <a:ext cx="5631180" cy="768350"/>
          </a:xfrm>
          <a:prstGeom prst="rect">
            <a:avLst/>
          </a:prstGeom>
          <a:noFill/>
        </p:spPr>
        <p:txBody>
          <a:bodyPr wrap="square" rtlCol="0">
            <a:spAutoFit/>
          </a:bodyPr>
          <a:lstStyle/>
          <a:p>
            <a:r>
              <a:rPr lang="zh-CN" altLang="en-US" sz="4400" b="1">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感谢收看</a:t>
            </a:r>
          </a:p>
        </p:txBody>
      </p:sp>
      <p:sp>
        <p:nvSpPr>
          <p:cNvPr id="1049157" name="Rectangle 4"/>
          <p:cNvSpPr txBox="1">
            <a:spLocks noChangeArrowheads="1"/>
          </p:cNvSpPr>
          <p:nvPr/>
        </p:nvSpPr>
        <p:spPr bwMode="auto">
          <a:xfrm>
            <a:off x="-78105" y="1214120"/>
            <a:ext cx="7589520" cy="2246630"/>
          </a:xfrm>
          <a:prstGeom prst="rect">
            <a:avLst/>
          </a:prstGeom>
          <a:noFill/>
          <a:ln>
            <a:noFill/>
          </a:ln>
          <a:effec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algn="l" latinLnBrk="1">
              <a:lnSpc>
                <a:spcPct val="116000"/>
              </a:lnSpc>
            </a:pPr>
            <a:r>
              <a:rPr lang="zh-CN" altLang="en-US" sz="4000" dirty="0">
                <a:solidFill>
                  <a:schemeClr val="bg1"/>
                </a:solidFill>
                <a:effectLst>
                  <a:outerShdw blurRad="38100" dist="19050" dir="2700000" algn="tl" rotWithShape="0">
                    <a:schemeClr val="dk1">
                      <a:alpha val="40000"/>
                    </a:schemeClr>
                  </a:outerShdw>
                </a:effectLst>
                <a:latin typeface="楷体" panose="02010609060101010101" charset="-122"/>
                <a:ea typeface="楷体" panose="02010609060101010101" charset="-122"/>
                <a:cs typeface="楷体" panose="02010609060101010101" charset="-122"/>
                <a:sym typeface="+mn-ea"/>
              </a:rPr>
              <a:t>极端的法规，就是极端的不公。</a:t>
            </a:r>
            <a:endParaRPr lang="en-US" altLang="zh-CN" sz="4000" dirty="0">
              <a:solidFill>
                <a:schemeClr val="bg1"/>
              </a:solidFill>
              <a:effectLst>
                <a:outerShdw blurRad="38100" dist="19050" dir="2700000" algn="tl" rotWithShape="0">
                  <a:schemeClr val="dk1">
                    <a:alpha val="40000"/>
                  </a:schemeClr>
                </a:outerShdw>
              </a:effectLst>
              <a:latin typeface="楷体" panose="02010609060101010101" charset="-122"/>
              <a:ea typeface="楷体" panose="02010609060101010101" charset="-122"/>
              <a:cs typeface="楷体" panose="02010609060101010101" charset="-122"/>
            </a:endParaRPr>
          </a:p>
          <a:p>
            <a:pPr algn="l" latinLnBrk="1">
              <a:lnSpc>
                <a:spcPct val="116000"/>
              </a:lnSpc>
            </a:pPr>
            <a:r>
              <a:rPr lang="en-US" altLang="zh-CN" sz="4000" dirty="0">
                <a:solidFill>
                  <a:schemeClr val="bg1"/>
                </a:solidFill>
                <a:effectLst>
                  <a:outerShdw blurRad="38100" dist="19050" dir="2700000" algn="tl" rotWithShape="0">
                    <a:schemeClr val="dk1">
                      <a:alpha val="40000"/>
                    </a:schemeClr>
                  </a:outerShdw>
                </a:effectLst>
                <a:latin typeface="楷体" panose="02010609060101010101" charset="-122"/>
                <a:ea typeface="楷体" panose="02010609060101010101" charset="-122"/>
                <a:cs typeface="楷体" panose="02010609060101010101" charset="-122"/>
                <a:sym typeface="+mn-ea"/>
              </a:rPr>
              <a:t>——</a:t>
            </a:r>
            <a:r>
              <a:rPr lang="zh-CN" altLang="en-US" sz="4000" dirty="0">
                <a:solidFill>
                  <a:schemeClr val="bg1"/>
                </a:solidFill>
                <a:effectLst>
                  <a:outerShdw blurRad="38100" dist="19050" dir="2700000" algn="tl" rotWithShape="0">
                    <a:schemeClr val="dk1">
                      <a:alpha val="40000"/>
                    </a:schemeClr>
                  </a:outerShdw>
                </a:effectLst>
                <a:latin typeface="楷体" panose="02010609060101010101" charset="-122"/>
                <a:ea typeface="楷体" panose="02010609060101010101" charset="-122"/>
                <a:cs typeface="楷体" panose="02010609060101010101" charset="-122"/>
                <a:sym typeface="+mn-ea"/>
              </a:rPr>
              <a:t>西塞罗</a:t>
            </a:r>
            <a:endParaRPr lang="zh-CN" altLang="en-US" sz="4000" b="0" dirty="0">
              <a:solidFill>
                <a:schemeClr val="bg1"/>
              </a:solidFill>
              <a:effectLst>
                <a:outerShdw blurRad="38100" dist="19050" dir="2700000" algn="tl" rotWithShape="0">
                  <a:schemeClr val="dk1">
                    <a:alpha val="40000"/>
                  </a:schemeClr>
                </a:outerShdw>
              </a:effectLst>
              <a:latin typeface="楷体" panose="02010609060101010101" charset="-122"/>
              <a:ea typeface="楷体" panose="02010609060101010101" charset="-122"/>
              <a:cs typeface="楷体" panose="02010609060101010101" charset="-122"/>
              <a:sym typeface="+mn-ea"/>
            </a:endParaRPr>
          </a:p>
        </p:txBody>
      </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049156"/>
                                        </p:tgtEl>
                                        <p:attrNameLst>
                                          <p:attrName>style.visibility</p:attrName>
                                        </p:attrNameLst>
                                      </p:cBhvr>
                                      <p:to>
                                        <p:strVal val="visible"/>
                                      </p:to>
                                    </p:set>
                                    <p:anim by="(-#ppt_w*2)" calcmode="lin" valueType="num">
                                      <p:cBhvr rctx="PPT">
                                        <p:cTn id="7" dur="500" autoRev="1" fill="hold">
                                          <p:stCondLst>
                                            <p:cond delay="0"/>
                                          </p:stCondLst>
                                        </p:cTn>
                                        <p:tgtEl>
                                          <p:spTgt spid="1049156"/>
                                        </p:tgtEl>
                                        <p:attrNameLst>
                                          <p:attrName>ppt_w</p:attrName>
                                        </p:attrNameLst>
                                      </p:cBhvr>
                                    </p:anim>
                                    <p:anim by="(#ppt_w*0.50)" calcmode="lin" valueType="num">
                                      <p:cBhvr>
                                        <p:cTn id="8" dur="500" decel="50000" autoRev="1" fill="hold">
                                          <p:stCondLst>
                                            <p:cond delay="0"/>
                                          </p:stCondLst>
                                        </p:cTn>
                                        <p:tgtEl>
                                          <p:spTgt spid="1049156"/>
                                        </p:tgtEl>
                                        <p:attrNameLst>
                                          <p:attrName>ppt_x</p:attrName>
                                        </p:attrNameLst>
                                      </p:cBhvr>
                                    </p:anim>
                                    <p:anim from="(-#ppt_h/2)" to="(#ppt_y)" calcmode="lin" valueType="num">
                                      <p:cBhvr>
                                        <p:cTn id="9" dur="1000" fill="hold">
                                          <p:stCondLst>
                                            <p:cond delay="0"/>
                                          </p:stCondLst>
                                        </p:cTn>
                                        <p:tgtEl>
                                          <p:spTgt spid="1049156"/>
                                        </p:tgtEl>
                                        <p:attrNameLst>
                                          <p:attrName>ppt_y</p:attrName>
                                        </p:attrNameLst>
                                      </p:cBhvr>
                                    </p:anim>
                                    <p:animRot by="21600000">
                                      <p:cBhvr>
                                        <p:cTn id="10" dur="1000" fill="hold">
                                          <p:stCondLst>
                                            <p:cond delay="0"/>
                                          </p:stCondLst>
                                        </p:cTn>
                                        <p:tgtEl>
                                          <p:spTgt spid="1049156"/>
                                        </p:tgtEl>
                                        <p:attrNameLst>
                                          <p:attrName>r</p:attrName>
                                        </p:attrNameLst>
                                      </p:cBhvr>
                                    </p:animRot>
                                  </p:childTnLst>
                                </p:cTn>
                              </p:par>
                            </p:childTnLst>
                          </p:cTn>
                        </p:par>
                        <p:par>
                          <p:cTn id="11" fill="hold">
                            <p:stCondLst>
                              <p:cond delay="1299"/>
                            </p:stCondLst>
                            <p:childTnLst>
                              <p:par>
                                <p:cTn id="12" presetID="16" presetClass="entr" presetSubtype="21" fill="hold" grpId="0" nodeType="afterEffect">
                                  <p:stCondLst>
                                    <p:cond delay="0"/>
                                  </p:stCondLst>
                                  <p:childTnLst>
                                    <p:set>
                                      <p:cBhvr>
                                        <p:cTn id="13" dur="1" fill="hold">
                                          <p:stCondLst>
                                            <p:cond delay="0"/>
                                          </p:stCondLst>
                                        </p:cTn>
                                        <p:tgtEl>
                                          <p:spTgt spid="1049157"/>
                                        </p:tgtEl>
                                        <p:attrNameLst>
                                          <p:attrName>style.visibility</p:attrName>
                                        </p:attrNameLst>
                                      </p:cBhvr>
                                      <p:to>
                                        <p:strVal val="visible"/>
                                      </p:to>
                                    </p:set>
                                    <p:animEffect transition="in" filter="barn(inVertical)">
                                      <p:cBhvr>
                                        <p:cTn id="14" dur="500"/>
                                        <p:tgtEl>
                                          <p:spTgt spid="1049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156" grpId="0"/>
      <p:bldP spid="1049157"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pic>
        <p:nvPicPr>
          <p:cNvPr id="2097155" name="图片 1"/>
          <p:cNvPicPr>
            <a:picLocks noChangeAspect="1"/>
          </p:cNvPicPr>
          <p:nvPr/>
        </p:nvPicPr>
        <p:blipFill rotWithShape="1">
          <a:blip r:embed="rId4" cstate="print"/>
          <a:srcRect b="14190"/>
          <a:stretch>
            <a:fillRect/>
          </a:stretch>
        </p:blipFill>
        <p:spPr>
          <a:xfrm>
            <a:off x="0" y="0"/>
            <a:ext cx="9144000" cy="5145088"/>
          </a:xfrm>
          <a:prstGeom prst="rect">
            <a:avLst/>
          </a:prstGeom>
        </p:spPr>
      </p:pic>
      <p:sp>
        <p:nvSpPr>
          <p:cNvPr id="1048624" name="Freeform 5"/>
          <p:cNvSpPr/>
          <p:nvPr/>
        </p:nvSpPr>
        <p:spPr>
          <a:xfrm>
            <a:off x="8233646" y="1702651"/>
            <a:ext cx="909164" cy="1856408"/>
          </a:xfrm>
          <a:custGeom>
            <a:avLst/>
            <a:gdLst/>
            <a:ahLst/>
            <a:cxnLst>
              <a:cxn ang="0">
                <a:pos x="1212850" y="2476500"/>
              </a:cxn>
              <a:cxn ang="0">
                <a:pos x="19017" y="1273020"/>
              </a:cxn>
              <a:cxn ang="0">
                <a:pos x="19017" y="1202770"/>
              </a:cxn>
              <a:cxn ang="0">
                <a:pos x="1212850" y="0"/>
              </a:cxn>
              <a:cxn ang="0">
                <a:pos x="1212850" y="2476500"/>
              </a:cxn>
            </a:cxnLst>
            <a:rect l="0" t="0" r="0" b="0"/>
            <a:pathLst>
              <a:path w="1722" h="3490">
                <a:moveTo>
                  <a:pt x="1722" y="3490"/>
                </a:moveTo>
                <a:lnTo>
                  <a:pt x="27" y="1794"/>
                </a:lnTo>
                <a:cubicBezTo>
                  <a:pt x="0" y="1767"/>
                  <a:pt x="0" y="1723"/>
                  <a:pt x="27" y="1695"/>
                </a:cubicBezTo>
                <a:lnTo>
                  <a:pt x="1722" y="0"/>
                </a:lnTo>
                <a:lnTo>
                  <a:pt x="1722" y="349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25" name="Freeform 6"/>
          <p:cNvSpPr/>
          <p:nvPr/>
        </p:nvSpPr>
        <p:spPr>
          <a:xfrm>
            <a:off x="8236027" y="1331369"/>
            <a:ext cx="906784" cy="1856408"/>
          </a:xfrm>
          <a:custGeom>
            <a:avLst/>
            <a:gdLst/>
            <a:ahLst/>
            <a:cxnLst>
              <a:cxn ang="0">
                <a:pos x="1209675" y="2476500"/>
              </a:cxn>
              <a:cxn ang="0">
                <a:pos x="22532" y="1279407"/>
              </a:cxn>
              <a:cxn ang="0">
                <a:pos x="22532" y="1197093"/>
              </a:cxn>
              <a:cxn ang="0">
                <a:pos x="1209675" y="0"/>
              </a:cxn>
              <a:cxn ang="0">
                <a:pos x="1209675" y="2476500"/>
              </a:cxn>
            </a:cxnLst>
            <a:rect l="0" t="0" r="0" b="0"/>
            <a:pathLst>
              <a:path w="1718" h="3490">
                <a:moveTo>
                  <a:pt x="1718" y="3490"/>
                </a:moveTo>
                <a:lnTo>
                  <a:pt x="32" y="1803"/>
                </a:lnTo>
                <a:cubicBezTo>
                  <a:pt x="0" y="1771"/>
                  <a:pt x="0" y="1719"/>
                  <a:pt x="32" y="1687"/>
                </a:cubicBezTo>
                <a:lnTo>
                  <a:pt x="1718" y="0"/>
                </a:lnTo>
                <a:lnTo>
                  <a:pt x="1718" y="3490"/>
                </a:lnTo>
                <a:close/>
              </a:path>
            </a:pathLst>
          </a:custGeom>
          <a:solidFill>
            <a:srgbClr val="922E17"/>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28" name="Freeform 21"/>
          <p:cNvSpPr>
            <a:spLocks noEditPoints="1"/>
          </p:cNvSpPr>
          <p:nvPr/>
        </p:nvSpPr>
        <p:spPr>
          <a:xfrm>
            <a:off x="2894965" y="3385820"/>
            <a:ext cx="177800" cy="172720"/>
          </a:xfrm>
          <a:custGeom>
            <a:avLst/>
            <a:gdLst/>
            <a:ahLst/>
            <a:cxnLst>
              <a:cxn ang="0">
                <a:pos x="133350" y="0"/>
              </a:cxn>
              <a:cxn ang="0">
                <a:pos x="266700" y="134144"/>
              </a:cxn>
              <a:cxn ang="0">
                <a:pos x="133350" y="268288"/>
              </a:cxn>
              <a:cxn ang="0">
                <a:pos x="0" y="134144"/>
              </a:cxn>
              <a:cxn ang="0">
                <a:pos x="133350" y="0"/>
              </a:cxn>
              <a:cxn ang="0">
                <a:pos x="112835" y="228159"/>
              </a:cxn>
              <a:cxn ang="0">
                <a:pos x="153865" y="228159"/>
              </a:cxn>
              <a:cxn ang="0">
                <a:pos x="153865" y="155928"/>
              </a:cxn>
              <a:cxn ang="0">
                <a:pos x="226809" y="155928"/>
              </a:cxn>
              <a:cxn ang="0">
                <a:pos x="226809" y="113506"/>
              </a:cxn>
              <a:cxn ang="0">
                <a:pos x="153865" y="113506"/>
              </a:cxn>
              <a:cxn ang="0">
                <a:pos x="153865" y="40129"/>
              </a:cxn>
              <a:cxn ang="0">
                <a:pos x="112835" y="40129"/>
              </a:cxn>
              <a:cxn ang="0">
                <a:pos x="112835" y="113506"/>
              </a:cxn>
              <a:cxn ang="0">
                <a:pos x="39891" y="113506"/>
              </a:cxn>
              <a:cxn ang="0">
                <a:pos x="39891" y="155928"/>
              </a:cxn>
              <a:cxn ang="0">
                <a:pos x="112835" y="155928"/>
              </a:cxn>
              <a:cxn ang="0">
                <a:pos x="112835" y="228159"/>
              </a:cxn>
            </a:cxnLst>
            <a:rect l="0" t="0" r="0" b="0"/>
            <a:pathLst>
              <a:path w="234" h="234">
                <a:moveTo>
                  <a:pt x="117" y="0"/>
                </a:moveTo>
                <a:cubicBezTo>
                  <a:pt x="182" y="0"/>
                  <a:pt x="234" y="52"/>
                  <a:pt x="234" y="117"/>
                </a:cubicBezTo>
                <a:cubicBezTo>
                  <a:pt x="234" y="182"/>
                  <a:pt x="182" y="234"/>
                  <a:pt x="117" y="234"/>
                </a:cubicBezTo>
                <a:cubicBezTo>
                  <a:pt x="52" y="234"/>
                  <a:pt x="0" y="182"/>
                  <a:pt x="0" y="117"/>
                </a:cubicBezTo>
                <a:cubicBezTo>
                  <a:pt x="0" y="52"/>
                  <a:pt x="52" y="0"/>
                  <a:pt x="117" y="0"/>
                </a:cubicBezTo>
                <a:close/>
                <a:moveTo>
                  <a:pt x="99" y="199"/>
                </a:moveTo>
                <a:lnTo>
                  <a:pt x="135" y="199"/>
                </a:lnTo>
                <a:lnTo>
                  <a:pt x="135" y="136"/>
                </a:lnTo>
                <a:lnTo>
                  <a:pt x="199" y="136"/>
                </a:lnTo>
                <a:lnTo>
                  <a:pt x="199" y="99"/>
                </a:lnTo>
                <a:lnTo>
                  <a:pt x="135" y="99"/>
                </a:lnTo>
                <a:lnTo>
                  <a:pt x="135" y="35"/>
                </a:lnTo>
                <a:lnTo>
                  <a:pt x="99" y="35"/>
                </a:lnTo>
                <a:lnTo>
                  <a:pt x="99" y="99"/>
                </a:lnTo>
                <a:lnTo>
                  <a:pt x="35" y="99"/>
                </a:lnTo>
                <a:lnTo>
                  <a:pt x="35" y="136"/>
                </a:lnTo>
                <a:lnTo>
                  <a:pt x="99" y="136"/>
                </a:lnTo>
                <a:lnTo>
                  <a:pt x="99" y="199"/>
                </a:lnTo>
                <a:close/>
              </a:path>
            </a:pathLst>
          </a:custGeom>
          <a:solidFill>
            <a:schemeClr val="accent2">
              <a:alpha val="100000"/>
            </a:scheme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30" name="矩形 31"/>
          <p:cNvSpPr/>
          <p:nvPr/>
        </p:nvSpPr>
        <p:spPr>
          <a:xfrm>
            <a:off x="2726055" y="1826260"/>
            <a:ext cx="6237605" cy="1384935"/>
          </a:xfrm>
          <a:prstGeom prst="rect">
            <a:avLst/>
          </a:prstGeom>
          <a:noFill/>
          <a:extLst>
            <a:ext uri="{909E8E84-426E-40DD-AFC4-6F175D3DCCD1}">
              <a14:hiddenFill xmlns:a14="http://schemas.microsoft.com/office/drawing/2010/main">
                <a:solidFill>
                  <a:schemeClr val="accent2"/>
                </a:solidFill>
              </a14:hiddenFill>
            </a:ext>
          </a:extLst>
        </p:spPr>
        <p:style>
          <a:lnRef idx="1">
            <a:schemeClr val="accent2"/>
          </a:lnRef>
          <a:fillRef idx="3">
            <a:schemeClr val="accent2"/>
          </a:fillRef>
          <a:effectRef idx="2">
            <a:schemeClr val="accent2"/>
          </a:effectRef>
          <a:fontRef idx="minor">
            <a:schemeClr val="lt1"/>
          </a:fontRef>
        </p:style>
        <p:txBody>
          <a:bodyPr vert="horz" wrap="square" lIns="0" tIns="0" rIns="0" bIns="0" numCol="1" anchor="t" anchorCtr="0" compatLnSpc="1">
            <a:spAutoFit/>
            <a:scene3d>
              <a:camera prst="orthographicFront"/>
              <a:lightRig rig="threePt" dir="t"/>
            </a:scene3d>
          </a:bodyPr>
          <a:lstStyle/>
          <a:p>
            <a:pPr defTabSz="685165" fontAlgn="base">
              <a:spcBef>
                <a:spcPct val="0"/>
              </a:spcBef>
              <a:spcAft>
                <a:spcPct val="0"/>
              </a:spcAft>
            </a:pPr>
            <a:r>
              <a:rPr lang="zh-CN" altLang="en-US" sz="4500" b="1">
                <a:solidFill>
                  <a:schemeClr val="accent2"/>
                </a:solidFill>
                <a:effectLst>
                  <a:outerShdw blurRad="38100" dist="19050" dir="2700000" algn="tl" rotWithShape="0">
                    <a:schemeClr val="dk1">
                      <a:alpha val="40000"/>
                    </a:schemeClr>
                  </a:outerShdw>
                </a:effectLst>
                <a:latin typeface="微软雅黑" panose="020B0503020204020204" pitchFamily="34" charset="-122"/>
                <a:sym typeface="+mn-ea"/>
              </a:rPr>
              <a:t>程序正义与实体正义的含义</a:t>
            </a:r>
            <a:endParaRPr lang="zh-CN" altLang="en-US" sz="4500" b="1" dirty="0">
              <a:solidFill>
                <a:schemeClr val="accent2"/>
              </a:solidFill>
              <a:effectLst>
                <a:outerShdw blurRad="38100" dist="19050" dir="2700000" algn="tl" rotWithShape="0">
                  <a:schemeClr val="dk1">
                    <a:alpha val="40000"/>
                  </a:schemeClr>
                </a:outerShdw>
              </a:effectLst>
              <a:latin typeface="微软雅黑" panose="020B0503020204020204" pitchFamily="34" charset="-122"/>
              <a:sym typeface="+mn-ea"/>
            </a:endParaRPr>
          </a:p>
        </p:txBody>
      </p:sp>
      <p:sp>
        <p:nvSpPr>
          <p:cNvPr id="1048631" name="Freeform 5"/>
          <p:cNvSpPr/>
          <p:nvPr/>
        </p:nvSpPr>
        <p:spPr>
          <a:xfrm>
            <a:off x="1074576" y="1795471"/>
            <a:ext cx="1444666" cy="1445856"/>
          </a:xfrm>
          <a:custGeom>
            <a:avLst/>
            <a:gdLst/>
            <a:ahLst/>
            <a:cxnLst>
              <a:cxn ang="0">
                <a:pos x="0" y="0"/>
              </a:cxn>
              <a:cxn ang="0">
                <a:pos x="1926594" y="0"/>
              </a:cxn>
              <a:cxn ang="0">
                <a:pos x="1926594" y="461131"/>
              </a:cxn>
              <a:cxn ang="0">
                <a:pos x="1887930" y="461131"/>
              </a:cxn>
              <a:cxn ang="0">
                <a:pos x="1887930" y="38702"/>
              </a:cxn>
              <a:cxn ang="0">
                <a:pos x="38664" y="38702"/>
              </a:cxn>
              <a:cxn ang="0">
                <a:pos x="38664" y="1889814"/>
              </a:cxn>
              <a:cxn ang="0">
                <a:pos x="1887930" y="1889814"/>
              </a:cxn>
              <a:cxn ang="0">
                <a:pos x="1887930" y="1343044"/>
              </a:cxn>
              <a:cxn ang="0">
                <a:pos x="1926594" y="1343044"/>
              </a:cxn>
              <a:cxn ang="0">
                <a:pos x="1926594" y="1928516"/>
              </a:cxn>
              <a:cxn ang="0">
                <a:pos x="0" y="1928516"/>
              </a:cxn>
              <a:cxn ang="0">
                <a:pos x="0" y="0"/>
              </a:cxn>
            </a:cxnLst>
            <a:rect l="0" t="0" r="0" b="0"/>
            <a:pathLst>
              <a:path w="2342" h="2342">
                <a:moveTo>
                  <a:pt x="0" y="0"/>
                </a:moveTo>
                <a:lnTo>
                  <a:pt x="2342" y="0"/>
                </a:lnTo>
                <a:lnTo>
                  <a:pt x="2342" y="560"/>
                </a:lnTo>
                <a:lnTo>
                  <a:pt x="2295" y="560"/>
                </a:lnTo>
                <a:lnTo>
                  <a:pt x="2295" y="47"/>
                </a:lnTo>
                <a:lnTo>
                  <a:pt x="47" y="47"/>
                </a:lnTo>
                <a:lnTo>
                  <a:pt x="47" y="2295"/>
                </a:lnTo>
                <a:lnTo>
                  <a:pt x="2295" y="2295"/>
                </a:lnTo>
                <a:lnTo>
                  <a:pt x="2295" y="1631"/>
                </a:lnTo>
                <a:lnTo>
                  <a:pt x="2342" y="1631"/>
                </a:lnTo>
                <a:lnTo>
                  <a:pt x="2342" y="2342"/>
                </a:lnTo>
                <a:lnTo>
                  <a:pt x="0" y="2342"/>
                </a:lnTo>
                <a:lnTo>
                  <a:pt x="0" y="0"/>
                </a:ln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34" name="TextBox 15"/>
          <p:cNvSpPr txBox="1"/>
          <p:nvPr/>
        </p:nvSpPr>
        <p:spPr>
          <a:xfrm>
            <a:off x="3142278" y="3662861"/>
            <a:ext cx="2027769" cy="337185"/>
          </a:xfrm>
          <a:prstGeom prst="rect">
            <a:avLst/>
          </a:prstGeom>
          <a:noFill/>
        </p:spPr>
        <p:txBody>
          <a:bodyPr wrap="square" rtlCol="0">
            <a:spAutoFit/>
          </a:bodyPr>
          <a:lstStyle/>
          <a:p>
            <a:pPr defTabSz="685165" fontAlgn="base">
              <a:spcBef>
                <a:spcPct val="0"/>
              </a:spcBef>
              <a:spcAft>
                <a:spcPct val="0"/>
              </a:spcAft>
            </a:pPr>
            <a:r>
              <a:rPr lang="zh-CN" altLang="en-US" sz="1600" dirty="0">
                <a:solidFill>
                  <a:srgbClr val="F3F4F6"/>
                </a:solidFill>
                <a:latin typeface="微软雅黑" panose="020B0503020204020204" pitchFamily="34" charset="-122"/>
              </a:rPr>
              <a:t>程序正义的法治内涵</a:t>
            </a:r>
          </a:p>
        </p:txBody>
      </p:sp>
      <p:sp>
        <p:nvSpPr>
          <p:cNvPr id="1048636" name="Freeform 21"/>
          <p:cNvSpPr>
            <a:spLocks noEditPoints="1"/>
          </p:cNvSpPr>
          <p:nvPr/>
        </p:nvSpPr>
        <p:spPr>
          <a:xfrm>
            <a:off x="2884103" y="3730622"/>
            <a:ext cx="199921" cy="201111"/>
          </a:xfrm>
          <a:custGeom>
            <a:avLst/>
            <a:gdLst/>
            <a:ahLst/>
            <a:cxnLst>
              <a:cxn ang="0">
                <a:pos x="133350" y="0"/>
              </a:cxn>
              <a:cxn ang="0">
                <a:pos x="266700" y="134144"/>
              </a:cxn>
              <a:cxn ang="0">
                <a:pos x="133350" y="268288"/>
              </a:cxn>
              <a:cxn ang="0">
                <a:pos x="0" y="134144"/>
              </a:cxn>
              <a:cxn ang="0">
                <a:pos x="133350" y="0"/>
              </a:cxn>
              <a:cxn ang="0">
                <a:pos x="112835" y="228159"/>
              </a:cxn>
              <a:cxn ang="0">
                <a:pos x="153865" y="228159"/>
              </a:cxn>
              <a:cxn ang="0">
                <a:pos x="153865" y="155928"/>
              </a:cxn>
              <a:cxn ang="0">
                <a:pos x="226809" y="155928"/>
              </a:cxn>
              <a:cxn ang="0">
                <a:pos x="226809" y="113506"/>
              </a:cxn>
              <a:cxn ang="0">
                <a:pos x="153865" y="113506"/>
              </a:cxn>
              <a:cxn ang="0">
                <a:pos x="153865" y="40129"/>
              </a:cxn>
              <a:cxn ang="0">
                <a:pos x="112835" y="40129"/>
              </a:cxn>
              <a:cxn ang="0">
                <a:pos x="112835" y="113506"/>
              </a:cxn>
              <a:cxn ang="0">
                <a:pos x="39891" y="113506"/>
              </a:cxn>
              <a:cxn ang="0">
                <a:pos x="39891" y="155928"/>
              </a:cxn>
              <a:cxn ang="0">
                <a:pos x="112835" y="155928"/>
              </a:cxn>
              <a:cxn ang="0">
                <a:pos x="112835" y="228159"/>
              </a:cxn>
            </a:cxnLst>
            <a:rect l="0" t="0" r="0" b="0"/>
            <a:pathLst>
              <a:path w="234" h="234">
                <a:moveTo>
                  <a:pt x="117" y="0"/>
                </a:moveTo>
                <a:cubicBezTo>
                  <a:pt x="182" y="0"/>
                  <a:pt x="234" y="52"/>
                  <a:pt x="234" y="117"/>
                </a:cubicBezTo>
                <a:cubicBezTo>
                  <a:pt x="234" y="182"/>
                  <a:pt x="182" y="234"/>
                  <a:pt x="117" y="234"/>
                </a:cubicBezTo>
                <a:cubicBezTo>
                  <a:pt x="52" y="234"/>
                  <a:pt x="0" y="182"/>
                  <a:pt x="0" y="117"/>
                </a:cubicBezTo>
                <a:cubicBezTo>
                  <a:pt x="0" y="52"/>
                  <a:pt x="52" y="0"/>
                  <a:pt x="117" y="0"/>
                </a:cubicBezTo>
                <a:close/>
                <a:moveTo>
                  <a:pt x="99" y="199"/>
                </a:moveTo>
                <a:lnTo>
                  <a:pt x="135" y="199"/>
                </a:lnTo>
                <a:lnTo>
                  <a:pt x="135" y="136"/>
                </a:lnTo>
                <a:lnTo>
                  <a:pt x="199" y="136"/>
                </a:lnTo>
                <a:lnTo>
                  <a:pt x="199" y="99"/>
                </a:lnTo>
                <a:lnTo>
                  <a:pt x="135" y="99"/>
                </a:lnTo>
                <a:lnTo>
                  <a:pt x="135" y="35"/>
                </a:lnTo>
                <a:lnTo>
                  <a:pt x="99" y="35"/>
                </a:lnTo>
                <a:lnTo>
                  <a:pt x="99" y="99"/>
                </a:lnTo>
                <a:lnTo>
                  <a:pt x="35" y="99"/>
                </a:lnTo>
                <a:lnTo>
                  <a:pt x="35" y="136"/>
                </a:lnTo>
                <a:lnTo>
                  <a:pt x="99" y="136"/>
                </a:lnTo>
                <a:lnTo>
                  <a:pt x="99" y="199"/>
                </a:lnTo>
                <a:close/>
              </a:path>
            </a:pathLst>
          </a:custGeom>
          <a:solidFill>
            <a:schemeClr val="accent2">
              <a:alpha val="100000"/>
            </a:scheme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3" name="Text Box 0"/>
          <p:cNvSpPr txBox="1"/>
          <p:nvPr/>
        </p:nvSpPr>
        <p:spPr>
          <a:xfrm>
            <a:off x="3084195" y="3303270"/>
            <a:ext cx="2045335" cy="337185"/>
          </a:xfrm>
          <a:prstGeom prst="rect">
            <a:avLst/>
          </a:prstGeom>
          <a:noFill/>
        </p:spPr>
        <p:txBody>
          <a:bodyPr wrap="square" rtlCol="0">
            <a:spAutoFit/>
          </a:bodyPr>
          <a:lstStyle/>
          <a:p>
            <a:r>
              <a:rPr lang="zh-CN" altLang="en-US" sz="1600">
                <a:solidFill>
                  <a:schemeClr val="accent2"/>
                </a:solidFill>
              </a:rPr>
              <a:t>实体正义的法治内涵</a:t>
            </a:r>
          </a:p>
        </p:txBody>
      </p:sp>
      <p:sp>
        <p:nvSpPr>
          <p:cNvPr id="2" name="Text Box 1"/>
          <p:cNvSpPr txBox="1"/>
          <p:nvPr/>
        </p:nvSpPr>
        <p:spPr>
          <a:xfrm>
            <a:off x="1207135" y="2195830"/>
            <a:ext cx="1179195" cy="829945"/>
          </a:xfrm>
          <a:prstGeom prst="rect">
            <a:avLst/>
          </a:prstGeom>
          <a:noFill/>
        </p:spPr>
        <p:txBody>
          <a:bodyPr wrap="square" rtlCol="0">
            <a:spAutoFit/>
          </a:bodyPr>
          <a:lstStyle/>
          <a:p>
            <a:r>
              <a:rPr lang="zh-CN" altLang="en-US" sz="4800" b="1">
                <a:solidFill>
                  <a:schemeClr val="accent2"/>
                </a:solidFill>
              </a:rPr>
              <a:t>一：</a:t>
            </a:r>
          </a:p>
        </p:txBody>
      </p:sp>
    </p:spTree>
  </p:cSld>
  <p:clrMapOvr>
    <a:masterClrMapping/>
  </p:clrMapOvr>
  <p:transition spd="slow"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1048631"/>
                                        </p:tgtEl>
                                        <p:attrNameLst>
                                          <p:attrName>style.visibility</p:attrName>
                                        </p:attrNameLst>
                                      </p:cBhvr>
                                      <p:to>
                                        <p:strVal val="visible"/>
                                      </p:to>
                                    </p:set>
                                    <p:animEffect transition="in" filter="barn(outHorizontal)">
                                      <p:cBhvr>
                                        <p:cTn id="7" dur="500"/>
                                        <p:tgtEl>
                                          <p:spTgt spid="1048631"/>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048630"/>
                                        </p:tgtEl>
                                        <p:attrNameLst>
                                          <p:attrName>style.visibility</p:attrName>
                                        </p:attrNameLst>
                                      </p:cBhvr>
                                      <p:to>
                                        <p:strVal val="visible"/>
                                      </p:to>
                                    </p:set>
                                    <p:anim by="(-#ppt_w*2)" calcmode="lin" valueType="num">
                                      <p:cBhvr rctx="PPT">
                                        <p:cTn id="11" dur="300" autoRev="1" fill="hold">
                                          <p:stCondLst>
                                            <p:cond delay="0"/>
                                          </p:stCondLst>
                                        </p:cTn>
                                        <p:tgtEl>
                                          <p:spTgt spid="1048630"/>
                                        </p:tgtEl>
                                        <p:attrNameLst>
                                          <p:attrName>ppt_w</p:attrName>
                                        </p:attrNameLst>
                                      </p:cBhvr>
                                    </p:anim>
                                    <p:anim by="(#ppt_w*0.50)" calcmode="lin" valueType="num">
                                      <p:cBhvr>
                                        <p:cTn id="12" dur="300" decel="50000" autoRev="1" fill="hold">
                                          <p:stCondLst>
                                            <p:cond delay="0"/>
                                          </p:stCondLst>
                                        </p:cTn>
                                        <p:tgtEl>
                                          <p:spTgt spid="1048630"/>
                                        </p:tgtEl>
                                        <p:attrNameLst>
                                          <p:attrName>ppt_x</p:attrName>
                                        </p:attrNameLst>
                                      </p:cBhvr>
                                    </p:anim>
                                    <p:anim from="(-#ppt_h/2)" to="(#ppt_y)" calcmode="lin" valueType="num">
                                      <p:cBhvr>
                                        <p:cTn id="13" dur="600" fill="hold">
                                          <p:stCondLst>
                                            <p:cond delay="0"/>
                                          </p:stCondLst>
                                        </p:cTn>
                                        <p:tgtEl>
                                          <p:spTgt spid="1048630"/>
                                        </p:tgtEl>
                                        <p:attrNameLst>
                                          <p:attrName>ppt_y</p:attrName>
                                        </p:attrNameLst>
                                      </p:cBhvr>
                                    </p:anim>
                                    <p:animRot by="21600000">
                                      <p:cBhvr>
                                        <p:cTn id="14" dur="600" fill="hold">
                                          <p:stCondLst>
                                            <p:cond delay="0"/>
                                          </p:stCondLst>
                                        </p:cTn>
                                        <p:tgtEl>
                                          <p:spTgt spid="1048630"/>
                                        </p:tgtEl>
                                        <p:attrNameLst>
                                          <p:attrName>r</p:attrName>
                                        </p:attrNameLst>
                                      </p:cBhvr>
                                    </p:animRot>
                                  </p:childTnLst>
                                </p:cTn>
                              </p:par>
                            </p:childTnLst>
                          </p:cTn>
                        </p:par>
                        <p:par>
                          <p:cTn id="15" fill="hold">
                            <p:stCondLst>
                              <p:cond delay="1759"/>
                            </p:stCondLst>
                            <p:childTnLst>
                              <p:par>
                                <p:cTn id="16" presetID="2" presetClass="entr" presetSubtype="12" fill="hold" nodeType="afterEffect">
                                  <p:stCondLst>
                                    <p:cond delay="0"/>
                                  </p:stCondLst>
                                  <p:childTnLst>
                                    <p:set>
                                      <p:cBhvr>
                                        <p:cTn id="17" dur="1" fill="hold">
                                          <p:stCondLst>
                                            <p:cond delay="0"/>
                                          </p:stCondLst>
                                        </p:cTn>
                                        <p:tgtEl>
                                          <p:spTgt spid="1048628"/>
                                        </p:tgtEl>
                                        <p:attrNameLst>
                                          <p:attrName>style.visibility</p:attrName>
                                        </p:attrNameLst>
                                      </p:cBhvr>
                                      <p:to>
                                        <p:strVal val="visible"/>
                                      </p:to>
                                    </p:set>
                                    <p:anim calcmode="lin" valueType="num">
                                      <p:cBhvr additive="base">
                                        <p:cTn id="18" dur="500" fill="hold"/>
                                        <p:tgtEl>
                                          <p:spTgt spid="1048628"/>
                                        </p:tgtEl>
                                        <p:attrNameLst>
                                          <p:attrName>ppt_x</p:attrName>
                                        </p:attrNameLst>
                                      </p:cBhvr>
                                      <p:tavLst>
                                        <p:tav tm="0">
                                          <p:val>
                                            <p:strVal val="0-#ppt_w/2"/>
                                          </p:val>
                                        </p:tav>
                                        <p:tav tm="100000">
                                          <p:val>
                                            <p:strVal val="#ppt_x"/>
                                          </p:val>
                                        </p:tav>
                                      </p:tavLst>
                                    </p:anim>
                                    <p:anim calcmode="lin" valueType="num">
                                      <p:cBhvr additive="base">
                                        <p:cTn id="19" dur="500" fill="hold"/>
                                        <p:tgtEl>
                                          <p:spTgt spid="1048628"/>
                                        </p:tgtEl>
                                        <p:attrNameLst>
                                          <p:attrName>ppt_y</p:attrName>
                                        </p:attrNameLst>
                                      </p:cBhvr>
                                      <p:tavLst>
                                        <p:tav tm="0">
                                          <p:val>
                                            <p:strVal val="1+#ppt_h/2"/>
                                          </p:val>
                                        </p:tav>
                                        <p:tav tm="100000">
                                          <p:val>
                                            <p:strVal val="#ppt_y"/>
                                          </p:val>
                                        </p:tav>
                                      </p:tavLst>
                                    </p:anim>
                                  </p:childTnLst>
                                </p:cTn>
                              </p:par>
                            </p:childTnLst>
                          </p:cTn>
                        </p:par>
                        <p:par>
                          <p:cTn id="20" fill="hold">
                            <p:stCondLst>
                              <p:cond delay="2259"/>
                            </p:stCondLst>
                            <p:childTnLst>
                              <p:par>
                                <p:cTn id="21" presetID="2" presetClass="entr" presetSubtype="2" fill="hold" nodeType="afterEffect">
                                  <p:stCondLst>
                                    <p:cond delay="0"/>
                                  </p:stCondLst>
                                  <p:childTnLst>
                                    <p:set>
                                      <p:cBhvr>
                                        <p:cTn id="22" dur="1" fill="hold">
                                          <p:stCondLst>
                                            <p:cond delay="0"/>
                                          </p:stCondLst>
                                        </p:cTn>
                                        <p:tgtEl>
                                          <p:spTgt spid="1048625"/>
                                        </p:tgtEl>
                                        <p:attrNameLst>
                                          <p:attrName>style.visibility</p:attrName>
                                        </p:attrNameLst>
                                      </p:cBhvr>
                                      <p:to>
                                        <p:strVal val="visible"/>
                                      </p:to>
                                    </p:set>
                                    <p:anim calcmode="lin" valueType="num">
                                      <p:cBhvr additive="base">
                                        <p:cTn id="23" dur="500" fill="hold"/>
                                        <p:tgtEl>
                                          <p:spTgt spid="1048625"/>
                                        </p:tgtEl>
                                        <p:attrNameLst>
                                          <p:attrName>ppt_x</p:attrName>
                                        </p:attrNameLst>
                                      </p:cBhvr>
                                      <p:tavLst>
                                        <p:tav tm="0">
                                          <p:val>
                                            <p:strVal val="1+#ppt_w/2"/>
                                          </p:val>
                                        </p:tav>
                                        <p:tav tm="100000">
                                          <p:val>
                                            <p:strVal val="#ppt_x"/>
                                          </p:val>
                                        </p:tav>
                                      </p:tavLst>
                                    </p:anim>
                                    <p:anim calcmode="lin" valueType="num">
                                      <p:cBhvr additive="base">
                                        <p:cTn id="24" dur="500" fill="hold"/>
                                        <p:tgtEl>
                                          <p:spTgt spid="1048625"/>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200"/>
                                  </p:stCondLst>
                                  <p:childTnLst>
                                    <p:set>
                                      <p:cBhvr>
                                        <p:cTn id="26" dur="1" fill="hold">
                                          <p:stCondLst>
                                            <p:cond delay="0"/>
                                          </p:stCondLst>
                                        </p:cTn>
                                        <p:tgtEl>
                                          <p:spTgt spid="1048624"/>
                                        </p:tgtEl>
                                        <p:attrNameLst>
                                          <p:attrName>style.visibility</p:attrName>
                                        </p:attrNameLst>
                                      </p:cBhvr>
                                      <p:to>
                                        <p:strVal val="visible"/>
                                      </p:to>
                                    </p:set>
                                    <p:anim calcmode="lin" valueType="num">
                                      <p:cBhvr additive="base">
                                        <p:cTn id="27" dur="500" fill="hold"/>
                                        <p:tgtEl>
                                          <p:spTgt spid="1048624"/>
                                        </p:tgtEl>
                                        <p:attrNameLst>
                                          <p:attrName>ppt_x</p:attrName>
                                        </p:attrNameLst>
                                      </p:cBhvr>
                                      <p:tavLst>
                                        <p:tav tm="0">
                                          <p:val>
                                            <p:strVal val="1+#ppt_w/2"/>
                                          </p:val>
                                        </p:tav>
                                        <p:tav tm="100000">
                                          <p:val>
                                            <p:strVal val="#ppt_x"/>
                                          </p:val>
                                        </p:tav>
                                      </p:tavLst>
                                    </p:anim>
                                    <p:anim calcmode="lin" valueType="num">
                                      <p:cBhvr additive="base">
                                        <p:cTn id="28" dur="500" fill="hold"/>
                                        <p:tgtEl>
                                          <p:spTgt spid="1048624"/>
                                        </p:tgtEl>
                                        <p:attrNameLst>
                                          <p:attrName>ppt_y</p:attrName>
                                        </p:attrNameLst>
                                      </p:cBhvr>
                                      <p:tavLst>
                                        <p:tav tm="0">
                                          <p:val>
                                            <p:strVal val="#ppt_y"/>
                                          </p:val>
                                        </p:tav>
                                        <p:tav tm="100000">
                                          <p:val>
                                            <p:strVal val="#ppt_y"/>
                                          </p:val>
                                        </p:tav>
                                      </p:tavLst>
                                    </p:anim>
                                  </p:childTnLst>
                                </p:cTn>
                              </p:par>
                            </p:childTnLst>
                          </p:cTn>
                        </p:par>
                        <p:par>
                          <p:cTn id="29" fill="hold">
                            <p:stCondLst>
                              <p:cond delay="2759"/>
                            </p:stCondLst>
                            <p:childTnLst>
                              <p:par>
                                <p:cTn id="30" presetID="2" presetClass="entr" presetSubtype="12" fill="hold" nodeType="afterEffect">
                                  <p:stCondLst>
                                    <p:cond delay="0"/>
                                  </p:stCondLst>
                                  <p:childTnLst>
                                    <p:set>
                                      <p:cBhvr>
                                        <p:cTn id="31" dur="1" fill="hold">
                                          <p:stCondLst>
                                            <p:cond delay="0"/>
                                          </p:stCondLst>
                                        </p:cTn>
                                        <p:tgtEl>
                                          <p:spTgt spid="1048636"/>
                                        </p:tgtEl>
                                        <p:attrNameLst>
                                          <p:attrName>style.visibility</p:attrName>
                                        </p:attrNameLst>
                                      </p:cBhvr>
                                      <p:to>
                                        <p:strVal val="visible"/>
                                      </p:to>
                                    </p:set>
                                    <p:anim calcmode="lin" valueType="num">
                                      <p:cBhvr additive="base">
                                        <p:cTn id="32" dur="500" fill="hold"/>
                                        <p:tgtEl>
                                          <p:spTgt spid="1048636"/>
                                        </p:tgtEl>
                                        <p:attrNameLst>
                                          <p:attrName>ppt_x</p:attrName>
                                        </p:attrNameLst>
                                      </p:cBhvr>
                                      <p:tavLst>
                                        <p:tav tm="0">
                                          <p:val>
                                            <p:strVal val="0-#ppt_w/2"/>
                                          </p:val>
                                        </p:tav>
                                        <p:tav tm="100000">
                                          <p:val>
                                            <p:strVal val="#ppt_x"/>
                                          </p:val>
                                        </p:tav>
                                      </p:tavLst>
                                    </p:anim>
                                    <p:anim calcmode="lin" valueType="num">
                                      <p:cBhvr additive="base">
                                        <p:cTn id="33" dur="500" fill="hold"/>
                                        <p:tgtEl>
                                          <p:spTgt spid="1048636"/>
                                        </p:tgtEl>
                                        <p:attrNameLst>
                                          <p:attrName>ppt_y</p:attrName>
                                        </p:attrNameLst>
                                      </p:cBhvr>
                                      <p:tavLst>
                                        <p:tav tm="0">
                                          <p:val>
                                            <p:strVal val="1+#ppt_h/2"/>
                                          </p:val>
                                        </p:tav>
                                        <p:tav tm="100000">
                                          <p:val>
                                            <p:strVal val="#ppt_y"/>
                                          </p:val>
                                        </p:tav>
                                      </p:tavLst>
                                    </p:anim>
                                  </p:childTnLst>
                                </p:cTn>
                              </p:par>
                            </p:childTnLst>
                          </p:cTn>
                        </p:par>
                        <p:par>
                          <p:cTn id="34" fill="hold">
                            <p:stCondLst>
                              <p:cond delay="3259"/>
                            </p:stCondLst>
                            <p:childTnLst>
                              <p:par>
                                <p:cTn id="35" presetID="22" presetClass="entr" presetSubtype="8" fill="hold" grpId="0" nodeType="afterEffect">
                                  <p:stCondLst>
                                    <p:cond delay="0"/>
                                  </p:stCondLst>
                                  <p:childTnLst>
                                    <p:set>
                                      <p:cBhvr>
                                        <p:cTn id="36" dur="1" fill="hold">
                                          <p:stCondLst>
                                            <p:cond delay="0"/>
                                          </p:stCondLst>
                                        </p:cTn>
                                        <p:tgtEl>
                                          <p:spTgt spid="1048634"/>
                                        </p:tgtEl>
                                        <p:attrNameLst>
                                          <p:attrName>style.visibility</p:attrName>
                                        </p:attrNameLst>
                                      </p:cBhvr>
                                      <p:to>
                                        <p:strVal val="visible"/>
                                      </p:to>
                                    </p:set>
                                    <p:animEffect transition="in" filter="wipe(left)">
                                      <p:cBhvr>
                                        <p:cTn id="37" dur="500"/>
                                        <p:tgtEl>
                                          <p:spTgt spid="10486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0" grpId="0" bldLvl="0" animBg="1"/>
      <p:bldP spid="104863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5" name="图片 1"/>
          <p:cNvPicPr>
            <a:picLocks noChangeAspect="1"/>
          </p:cNvPicPr>
          <p:nvPr/>
        </p:nvPicPr>
        <p:blipFill rotWithShape="1">
          <a:blip r:embed="rId3" cstate="print"/>
          <a:srcRect b="14190"/>
          <a:stretch>
            <a:fillRect/>
          </a:stretch>
        </p:blipFill>
        <p:spPr>
          <a:xfrm>
            <a:off x="-1270" y="12065"/>
            <a:ext cx="9144000" cy="5237480"/>
          </a:xfrm>
          <a:prstGeom prst="rect">
            <a:avLst/>
          </a:prstGeom>
        </p:spPr>
      </p:pic>
      <p:sp>
        <p:nvSpPr>
          <p:cNvPr id="1048624" name="Freeform 5"/>
          <p:cNvSpPr/>
          <p:nvPr/>
        </p:nvSpPr>
        <p:spPr>
          <a:xfrm>
            <a:off x="8233646" y="1702651"/>
            <a:ext cx="909164" cy="1856408"/>
          </a:xfrm>
          <a:custGeom>
            <a:avLst/>
            <a:gdLst/>
            <a:ahLst/>
            <a:cxnLst>
              <a:cxn ang="0">
                <a:pos x="1212850" y="2476500"/>
              </a:cxn>
              <a:cxn ang="0">
                <a:pos x="19017" y="1273020"/>
              </a:cxn>
              <a:cxn ang="0">
                <a:pos x="19017" y="1202770"/>
              </a:cxn>
              <a:cxn ang="0">
                <a:pos x="1212850" y="0"/>
              </a:cxn>
              <a:cxn ang="0">
                <a:pos x="1212850" y="2476500"/>
              </a:cxn>
            </a:cxnLst>
            <a:rect l="0" t="0" r="0" b="0"/>
            <a:pathLst>
              <a:path w="1722" h="3490">
                <a:moveTo>
                  <a:pt x="1722" y="3490"/>
                </a:moveTo>
                <a:lnTo>
                  <a:pt x="27" y="1794"/>
                </a:lnTo>
                <a:cubicBezTo>
                  <a:pt x="0" y="1767"/>
                  <a:pt x="0" y="1723"/>
                  <a:pt x="27" y="1695"/>
                </a:cubicBezTo>
                <a:lnTo>
                  <a:pt x="1722" y="0"/>
                </a:lnTo>
                <a:lnTo>
                  <a:pt x="1722" y="349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25" name="Freeform 6"/>
          <p:cNvSpPr/>
          <p:nvPr/>
        </p:nvSpPr>
        <p:spPr>
          <a:xfrm>
            <a:off x="8236027" y="1331369"/>
            <a:ext cx="906784" cy="1856408"/>
          </a:xfrm>
          <a:custGeom>
            <a:avLst/>
            <a:gdLst/>
            <a:ahLst/>
            <a:cxnLst>
              <a:cxn ang="0">
                <a:pos x="1209675" y="2476500"/>
              </a:cxn>
              <a:cxn ang="0">
                <a:pos x="22532" y="1279407"/>
              </a:cxn>
              <a:cxn ang="0">
                <a:pos x="22532" y="1197093"/>
              </a:cxn>
              <a:cxn ang="0">
                <a:pos x="1209675" y="0"/>
              </a:cxn>
              <a:cxn ang="0">
                <a:pos x="1209675" y="2476500"/>
              </a:cxn>
            </a:cxnLst>
            <a:rect l="0" t="0" r="0" b="0"/>
            <a:pathLst>
              <a:path w="1718" h="3490">
                <a:moveTo>
                  <a:pt x="1718" y="3490"/>
                </a:moveTo>
                <a:lnTo>
                  <a:pt x="32" y="1803"/>
                </a:lnTo>
                <a:cubicBezTo>
                  <a:pt x="0" y="1771"/>
                  <a:pt x="0" y="1719"/>
                  <a:pt x="32" y="1687"/>
                </a:cubicBezTo>
                <a:lnTo>
                  <a:pt x="1718" y="0"/>
                </a:lnTo>
                <a:lnTo>
                  <a:pt x="1718" y="3490"/>
                </a:lnTo>
                <a:close/>
              </a:path>
            </a:pathLst>
          </a:custGeom>
          <a:solidFill>
            <a:srgbClr val="922E17"/>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30" name="矩形 31"/>
          <p:cNvSpPr/>
          <p:nvPr/>
        </p:nvSpPr>
        <p:spPr>
          <a:xfrm>
            <a:off x="2746442" y="2226536"/>
            <a:ext cx="5259823" cy="692150"/>
          </a:xfrm>
          <a:prstGeom prst="rect">
            <a:avLst/>
          </a:prstGeom>
          <a:noFill/>
          <a:ln>
            <a:noFill/>
          </a:ln>
        </p:spPr>
        <p:txBody>
          <a:bodyPr vert="horz" wrap="square" lIns="0" tIns="0" rIns="0" bIns="0" numCol="1" anchor="t" anchorCtr="0" compatLnSpc="1">
            <a:spAutoFit/>
          </a:bodyPr>
          <a:lstStyle/>
          <a:p>
            <a:pPr defTabSz="685165" fontAlgn="base">
              <a:spcBef>
                <a:spcPct val="0"/>
              </a:spcBef>
              <a:spcAft>
                <a:spcPct val="0"/>
              </a:spcAft>
            </a:pPr>
            <a:r>
              <a:rPr lang="zh-CN" altLang="en-US" sz="4500" b="1" dirty="0">
                <a:solidFill>
                  <a:srgbClr val="F3F4F6"/>
                </a:solidFill>
                <a:latin typeface="微软雅黑" panose="020B0503020204020204" pitchFamily="34" charset="-122"/>
              </a:rPr>
              <a:t>实体正义的法治内涵</a:t>
            </a:r>
          </a:p>
        </p:txBody>
      </p:sp>
      <p:sp>
        <p:nvSpPr>
          <p:cNvPr id="1048631" name="Freeform 5"/>
          <p:cNvSpPr/>
          <p:nvPr/>
        </p:nvSpPr>
        <p:spPr>
          <a:xfrm>
            <a:off x="1074576" y="1795471"/>
            <a:ext cx="1444666" cy="1445856"/>
          </a:xfrm>
          <a:custGeom>
            <a:avLst/>
            <a:gdLst/>
            <a:ahLst/>
            <a:cxnLst>
              <a:cxn ang="0">
                <a:pos x="0" y="0"/>
              </a:cxn>
              <a:cxn ang="0">
                <a:pos x="1926594" y="0"/>
              </a:cxn>
              <a:cxn ang="0">
                <a:pos x="1926594" y="461131"/>
              </a:cxn>
              <a:cxn ang="0">
                <a:pos x="1887930" y="461131"/>
              </a:cxn>
              <a:cxn ang="0">
                <a:pos x="1887930" y="38702"/>
              </a:cxn>
              <a:cxn ang="0">
                <a:pos x="38664" y="38702"/>
              </a:cxn>
              <a:cxn ang="0">
                <a:pos x="38664" y="1889814"/>
              </a:cxn>
              <a:cxn ang="0">
                <a:pos x="1887930" y="1889814"/>
              </a:cxn>
              <a:cxn ang="0">
                <a:pos x="1887930" y="1343044"/>
              </a:cxn>
              <a:cxn ang="0">
                <a:pos x="1926594" y="1343044"/>
              </a:cxn>
              <a:cxn ang="0">
                <a:pos x="1926594" y="1928516"/>
              </a:cxn>
              <a:cxn ang="0">
                <a:pos x="0" y="1928516"/>
              </a:cxn>
              <a:cxn ang="0">
                <a:pos x="0" y="0"/>
              </a:cxn>
            </a:cxnLst>
            <a:rect l="0" t="0" r="0" b="0"/>
            <a:pathLst>
              <a:path w="2342" h="2342">
                <a:moveTo>
                  <a:pt x="0" y="0"/>
                </a:moveTo>
                <a:lnTo>
                  <a:pt x="2342" y="0"/>
                </a:lnTo>
                <a:lnTo>
                  <a:pt x="2342" y="560"/>
                </a:lnTo>
                <a:lnTo>
                  <a:pt x="2295" y="560"/>
                </a:lnTo>
                <a:lnTo>
                  <a:pt x="2295" y="47"/>
                </a:lnTo>
                <a:lnTo>
                  <a:pt x="47" y="47"/>
                </a:lnTo>
                <a:lnTo>
                  <a:pt x="47" y="2295"/>
                </a:lnTo>
                <a:lnTo>
                  <a:pt x="2295" y="2295"/>
                </a:lnTo>
                <a:lnTo>
                  <a:pt x="2295" y="1631"/>
                </a:lnTo>
                <a:lnTo>
                  <a:pt x="2342" y="1631"/>
                </a:lnTo>
                <a:lnTo>
                  <a:pt x="2342" y="2342"/>
                </a:lnTo>
                <a:lnTo>
                  <a:pt x="0" y="2342"/>
                </a:lnTo>
                <a:lnTo>
                  <a:pt x="0" y="0"/>
                </a:ln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38" name="Freeform 17"/>
          <p:cNvSpPr>
            <a:spLocks noEditPoints="1"/>
          </p:cNvSpPr>
          <p:nvPr/>
        </p:nvSpPr>
        <p:spPr>
          <a:xfrm>
            <a:off x="1426817" y="2026333"/>
            <a:ext cx="740183" cy="982944"/>
          </a:xfrm>
          <a:custGeom>
            <a:avLst/>
            <a:gdLst/>
            <a:ahLst/>
            <a:cxnLst>
              <a:cxn ang="0">
                <a:pos x="131078" y="212366"/>
              </a:cxn>
              <a:cxn ang="0">
                <a:pos x="110548" y="1311131"/>
              </a:cxn>
              <a:cxn ang="0">
                <a:pos x="987032" y="321627"/>
              </a:cxn>
              <a:cxn ang="0">
                <a:pos x="912807" y="344710"/>
              </a:cxn>
              <a:cxn ang="0">
                <a:pos x="113706" y="1235726"/>
              </a:cxn>
              <a:cxn ang="0">
                <a:pos x="427977" y="140039"/>
              </a:cxn>
              <a:cxn ang="0">
                <a:pos x="560634" y="140039"/>
              </a:cxn>
              <a:cxn ang="0">
                <a:pos x="492726" y="209289"/>
              </a:cxn>
              <a:cxn ang="0">
                <a:pos x="345856" y="143116"/>
              </a:cxn>
              <a:cxn ang="0">
                <a:pos x="181614" y="332399"/>
              </a:cxn>
              <a:cxn ang="0">
                <a:pos x="806997" y="332399"/>
              </a:cxn>
              <a:cxn ang="0">
                <a:pos x="642755" y="143116"/>
              </a:cxn>
              <a:cxn ang="0">
                <a:pos x="345856" y="143116"/>
              </a:cxn>
              <a:cxn ang="0">
                <a:pos x="349015" y="995659"/>
              </a:cxn>
              <a:cxn ang="0">
                <a:pos x="240046" y="1026437"/>
              </a:cxn>
              <a:cxn ang="0">
                <a:pos x="216357" y="1049520"/>
              </a:cxn>
              <a:cxn ang="0">
                <a:pos x="349015" y="1058754"/>
              </a:cxn>
              <a:cxn ang="0">
                <a:pos x="208461" y="1124926"/>
              </a:cxn>
              <a:cxn ang="0">
                <a:pos x="383758" y="1041826"/>
              </a:cxn>
              <a:cxn ang="0">
                <a:pos x="383758" y="989504"/>
              </a:cxn>
              <a:cxn ang="0">
                <a:pos x="175297" y="998737"/>
              </a:cxn>
              <a:cxn ang="0">
                <a:pos x="337960" y="1169553"/>
              </a:cxn>
              <a:cxn ang="0">
                <a:pos x="337960" y="513988"/>
              </a:cxn>
              <a:cxn ang="0">
                <a:pos x="240046" y="544766"/>
              </a:cxn>
              <a:cxn ang="0">
                <a:pos x="273210" y="630943"/>
              </a:cxn>
              <a:cxn ang="0">
                <a:pos x="208461" y="654027"/>
              </a:cxn>
              <a:cxn ang="0">
                <a:pos x="337960" y="481671"/>
              </a:cxn>
              <a:cxn ang="0">
                <a:pos x="175297" y="650949"/>
              </a:cxn>
              <a:cxn ang="0">
                <a:pos x="382179" y="552460"/>
              </a:cxn>
              <a:cxn ang="0">
                <a:pos x="379020" y="507832"/>
              </a:cxn>
              <a:cxn ang="0">
                <a:pos x="349015" y="774060"/>
              </a:cxn>
              <a:cxn ang="0">
                <a:pos x="216357" y="806376"/>
              </a:cxn>
              <a:cxn ang="0">
                <a:pos x="349015" y="892554"/>
              </a:cxn>
              <a:cxn ang="0">
                <a:pos x="382179" y="749438"/>
              </a:cxn>
              <a:cxn ang="0">
                <a:pos x="175297" y="757132"/>
              </a:cxn>
              <a:cxn ang="0">
                <a:pos x="349015" y="926409"/>
              </a:cxn>
              <a:cxn ang="0">
                <a:pos x="456404" y="715582"/>
              </a:cxn>
              <a:cxn ang="0">
                <a:pos x="516415" y="1112615"/>
              </a:cxn>
              <a:cxn ang="0">
                <a:pos x="792784" y="1029515"/>
              </a:cxn>
              <a:cxn ang="0">
                <a:pos x="505360" y="1101842"/>
              </a:cxn>
              <a:cxn ang="0">
                <a:pos x="792784" y="780215"/>
              </a:cxn>
              <a:cxn ang="0">
                <a:pos x="505360" y="630943"/>
              </a:cxn>
              <a:cxn ang="0">
                <a:pos x="505360" y="541688"/>
              </a:cxn>
            </a:cxnLst>
            <a:rect l="0" t="0" r="0" b="0"/>
            <a:pathLst>
              <a:path w="625" h="852">
                <a:moveTo>
                  <a:pt x="48" y="224"/>
                </a:moveTo>
                <a:cubicBezTo>
                  <a:pt x="48" y="200"/>
                  <a:pt x="59" y="188"/>
                  <a:pt x="83" y="188"/>
                </a:cubicBezTo>
                <a:lnTo>
                  <a:pt x="83" y="138"/>
                </a:lnTo>
                <a:cubicBezTo>
                  <a:pt x="39" y="139"/>
                  <a:pt x="0" y="167"/>
                  <a:pt x="0" y="209"/>
                </a:cubicBezTo>
                <a:lnTo>
                  <a:pt x="0" y="783"/>
                </a:lnTo>
                <a:cubicBezTo>
                  <a:pt x="0" y="818"/>
                  <a:pt x="35" y="852"/>
                  <a:pt x="70" y="852"/>
                </a:cubicBezTo>
                <a:lnTo>
                  <a:pt x="556" y="852"/>
                </a:lnTo>
                <a:cubicBezTo>
                  <a:pt x="591" y="852"/>
                  <a:pt x="625" y="818"/>
                  <a:pt x="625" y="783"/>
                </a:cubicBezTo>
                <a:lnTo>
                  <a:pt x="625" y="209"/>
                </a:lnTo>
                <a:cubicBezTo>
                  <a:pt x="625" y="167"/>
                  <a:pt x="587" y="139"/>
                  <a:pt x="543" y="138"/>
                </a:cubicBezTo>
                <a:lnTo>
                  <a:pt x="543" y="188"/>
                </a:lnTo>
                <a:cubicBezTo>
                  <a:pt x="567" y="188"/>
                  <a:pt x="578" y="200"/>
                  <a:pt x="578" y="224"/>
                </a:cubicBezTo>
                <a:lnTo>
                  <a:pt x="578" y="768"/>
                </a:lnTo>
                <a:cubicBezTo>
                  <a:pt x="578" y="785"/>
                  <a:pt x="570" y="803"/>
                  <a:pt x="554" y="803"/>
                </a:cubicBezTo>
                <a:lnTo>
                  <a:pt x="72" y="803"/>
                </a:lnTo>
                <a:cubicBezTo>
                  <a:pt x="53" y="803"/>
                  <a:pt x="48" y="783"/>
                  <a:pt x="48" y="764"/>
                </a:cubicBezTo>
                <a:lnTo>
                  <a:pt x="48" y="224"/>
                </a:lnTo>
                <a:close/>
                <a:moveTo>
                  <a:pt x="271" y="91"/>
                </a:moveTo>
                <a:cubicBezTo>
                  <a:pt x="271" y="71"/>
                  <a:pt x="290" y="52"/>
                  <a:pt x="310" y="52"/>
                </a:cubicBezTo>
                <a:lnTo>
                  <a:pt x="316" y="52"/>
                </a:lnTo>
                <a:cubicBezTo>
                  <a:pt x="336" y="52"/>
                  <a:pt x="355" y="71"/>
                  <a:pt x="355" y="91"/>
                </a:cubicBezTo>
                <a:lnTo>
                  <a:pt x="355" y="95"/>
                </a:lnTo>
                <a:cubicBezTo>
                  <a:pt x="355" y="117"/>
                  <a:pt x="336" y="136"/>
                  <a:pt x="314" y="136"/>
                </a:cubicBezTo>
                <a:lnTo>
                  <a:pt x="312" y="136"/>
                </a:lnTo>
                <a:cubicBezTo>
                  <a:pt x="290" y="136"/>
                  <a:pt x="271" y="117"/>
                  <a:pt x="271" y="95"/>
                </a:cubicBezTo>
                <a:lnTo>
                  <a:pt x="271" y="91"/>
                </a:lnTo>
                <a:close/>
                <a:moveTo>
                  <a:pt x="219" y="93"/>
                </a:moveTo>
                <a:lnTo>
                  <a:pt x="150" y="93"/>
                </a:lnTo>
                <a:cubicBezTo>
                  <a:pt x="126" y="93"/>
                  <a:pt x="115" y="104"/>
                  <a:pt x="115" y="127"/>
                </a:cubicBezTo>
                <a:lnTo>
                  <a:pt x="115" y="216"/>
                </a:lnTo>
                <a:cubicBezTo>
                  <a:pt x="115" y="231"/>
                  <a:pt x="125" y="246"/>
                  <a:pt x="139" y="246"/>
                </a:cubicBezTo>
                <a:lnTo>
                  <a:pt x="487" y="246"/>
                </a:lnTo>
                <a:cubicBezTo>
                  <a:pt x="501" y="246"/>
                  <a:pt x="511" y="231"/>
                  <a:pt x="511" y="216"/>
                </a:cubicBezTo>
                <a:lnTo>
                  <a:pt x="511" y="127"/>
                </a:lnTo>
                <a:cubicBezTo>
                  <a:pt x="511" y="104"/>
                  <a:pt x="500" y="93"/>
                  <a:pt x="476" y="93"/>
                </a:cubicBezTo>
                <a:lnTo>
                  <a:pt x="407" y="93"/>
                </a:lnTo>
                <a:cubicBezTo>
                  <a:pt x="407" y="45"/>
                  <a:pt x="366" y="0"/>
                  <a:pt x="320" y="0"/>
                </a:cubicBezTo>
                <a:lnTo>
                  <a:pt x="305" y="0"/>
                </a:lnTo>
                <a:cubicBezTo>
                  <a:pt x="259" y="0"/>
                  <a:pt x="219" y="45"/>
                  <a:pt x="219" y="93"/>
                </a:cubicBezTo>
                <a:close/>
                <a:moveTo>
                  <a:pt x="132" y="654"/>
                </a:moveTo>
                <a:cubicBezTo>
                  <a:pt x="132" y="649"/>
                  <a:pt x="134" y="647"/>
                  <a:pt x="139" y="647"/>
                </a:cubicBezTo>
                <a:lnTo>
                  <a:pt x="221" y="647"/>
                </a:lnTo>
                <a:lnTo>
                  <a:pt x="221" y="654"/>
                </a:lnTo>
                <a:cubicBezTo>
                  <a:pt x="221" y="661"/>
                  <a:pt x="187" y="680"/>
                  <a:pt x="180" y="684"/>
                </a:cubicBezTo>
                <a:cubicBezTo>
                  <a:pt x="174" y="679"/>
                  <a:pt x="161" y="667"/>
                  <a:pt x="152" y="667"/>
                </a:cubicBezTo>
                <a:lnTo>
                  <a:pt x="150" y="667"/>
                </a:lnTo>
                <a:cubicBezTo>
                  <a:pt x="144" y="667"/>
                  <a:pt x="137" y="674"/>
                  <a:pt x="137" y="680"/>
                </a:cubicBezTo>
                <a:lnTo>
                  <a:pt x="137" y="682"/>
                </a:lnTo>
                <a:cubicBezTo>
                  <a:pt x="137" y="688"/>
                  <a:pt x="167" y="721"/>
                  <a:pt x="173" y="721"/>
                </a:cubicBezTo>
                <a:lnTo>
                  <a:pt x="176" y="721"/>
                </a:lnTo>
                <a:cubicBezTo>
                  <a:pt x="180" y="721"/>
                  <a:pt x="214" y="693"/>
                  <a:pt x="221" y="688"/>
                </a:cubicBezTo>
                <a:cubicBezTo>
                  <a:pt x="221" y="700"/>
                  <a:pt x="226" y="738"/>
                  <a:pt x="214" y="738"/>
                </a:cubicBezTo>
                <a:lnTo>
                  <a:pt x="139" y="738"/>
                </a:lnTo>
                <a:cubicBezTo>
                  <a:pt x="134" y="738"/>
                  <a:pt x="132" y="736"/>
                  <a:pt x="132" y="731"/>
                </a:cubicBezTo>
                <a:lnTo>
                  <a:pt x="132" y="654"/>
                </a:lnTo>
                <a:close/>
                <a:moveTo>
                  <a:pt x="214" y="760"/>
                </a:moveTo>
                <a:cubicBezTo>
                  <a:pt x="255" y="760"/>
                  <a:pt x="240" y="715"/>
                  <a:pt x="243" y="677"/>
                </a:cubicBezTo>
                <a:cubicBezTo>
                  <a:pt x="244" y="658"/>
                  <a:pt x="292" y="641"/>
                  <a:pt x="297" y="624"/>
                </a:cubicBezTo>
                <a:lnTo>
                  <a:pt x="290" y="624"/>
                </a:lnTo>
                <a:cubicBezTo>
                  <a:pt x="276" y="624"/>
                  <a:pt x="253" y="637"/>
                  <a:pt x="243" y="643"/>
                </a:cubicBezTo>
                <a:cubicBezTo>
                  <a:pt x="237" y="635"/>
                  <a:pt x="232" y="626"/>
                  <a:pt x="219" y="626"/>
                </a:cubicBezTo>
                <a:lnTo>
                  <a:pt x="135" y="626"/>
                </a:lnTo>
                <a:cubicBezTo>
                  <a:pt x="122" y="626"/>
                  <a:pt x="111" y="637"/>
                  <a:pt x="111" y="649"/>
                </a:cubicBezTo>
                <a:lnTo>
                  <a:pt x="111" y="736"/>
                </a:lnTo>
                <a:cubicBezTo>
                  <a:pt x="111" y="750"/>
                  <a:pt x="124" y="760"/>
                  <a:pt x="139" y="760"/>
                </a:cubicBezTo>
                <a:lnTo>
                  <a:pt x="214" y="760"/>
                </a:lnTo>
                <a:close/>
                <a:moveTo>
                  <a:pt x="132" y="341"/>
                </a:moveTo>
                <a:cubicBezTo>
                  <a:pt x="132" y="336"/>
                  <a:pt x="134" y="334"/>
                  <a:pt x="139" y="334"/>
                </a:cubicBezTo>
                <a:lnTo>
                  <a:pt x="214" y="334"/>
                </a:lnTo>
                <a:cubicBezTo>
                  <a:pt x="219" y="334"/>
                  <a:pt x="221" y="336"/>
                  <a:pt x="221" y="341"/>
                </a:cubicBezTo>
                <a:cubicBezTo>
                  <a:pt x="221" y="346"/>
                  <a:pt x="184" y="371"/>
                  <a:pt x="180" y="371"/>
                </a:cubicBezTo>
                <a:cubicBezTo>
                  <a:pt x="175" y="371"/>
                  <a:pt x="164" y="354"/>
                  <a:pt x="152" y="354"/>
                </a:cubicBezTo>
                <a:cubicBezTo>
                  <a:pt x="146" y="354"/>
                  <a:pt x="137" y="361"/>
                  <a:pt x="137" y="367"/>
                </a:cubicBezTo>
                <a:lnTo>
                  <a:pt x="137" y="369"/>
                </a:lnTo>
                <a:cubicBezTo>
                  <a:pt x="137" y="378"/>
                  <a:pt x="166" y="406"/>
                  <a:pt x="173" y="410"/>
                </a:cubicBezTo>
                <a:lnTo>
                  <a:pt x="221" y="375"/>
                </a:lnTo>
                <a:lnTo>
                  <a:pt x="221" y="425"/>
                </a:lnTo>
                <a:lnTo>
                  <a:pt x="132" y="425"/>
                </a:lnTo>
                <a:lnTo>
                  <a:pt x="132" y="341"/>
                </a:lnTo>
                <a:close/>
                <a:moveTo>
                  <a:pt x="240" y="330"/>
                </a:moveTo>
                <a:cubicBezTo>
                  <a:pt x="238" y="319"/>
                  <a:pt x="228" y="313"/>
                  <a:pt x="214" y="313"/>
                </a:cubicBezTo>
                <a:lnTo>
                  <a:pt x="139" y="313"/>
                </a:lnTo>
                <a:cubicBezTo>
                  <a:pt x="124" y="313"/>
                  <a:pt x="111" y="322"/>
                  <a:pt x="111" y="337"/>
                </a:cubicBezTo>
                <a:lnTo>
                  <a:pt x="111" y="423"/>
                </a:lnTo>
                <a:cubicBezTo>
                  <a:pt x="111" y="436"/>
                  <a:pt x="122" y="447"/>
                  <a:pt x="135" y="447"/>
                </a:cubicBezTo>
                <a:lnTo>
                  <a:pt x="219" y="447"/>
                </a:lnTo>
                <a:cubicBezTo>
                  <a:pt x="253" y="447"/>
                  <a:pt x="243" y="393"/>
                  <a:pt x="242" y="359"/>
                </a:cubicBezTo>
                <a:lnTo>
                  <a:pt x="297" y="313"/>
                </a:lnTo>
                <a:cubicBezTo>
                  <a:pt x="297" y="313"/>
                  <a:pt x="293" y="311"/>
                  <a:pt x="292" y="311"/>
                </a:cubicBezTo>
                <a:cubicBezTo>
                  <a:pt x="271" y="311"/>
                  <a:pt x="254" y="329"/>
                  <a:pt x="240" y="330"/>
                </a:cubicBezTo>
                <a:close/>
                <a:moveTo>
                  <a:pt x="132" y="492"/>
                </a:moveTo>
                <a:lnTo>
                  <a:pt x="221" y="492"/>
                </a:lnTo>
                <a:lnTo>
                  <a:pt x="221" y="503"/>
                </a:lnTo>
                <a:lnTo>
                  <a:pt x="180" y="529"/>
                </a:lnTo>
                <a:lnTo>
                  <a:pt x="153" y="508"/>
                </a:lnTo>
                <a:cubicBezTo>
                  <a:pt x="145" y="513"/>
                  <a:pt x="137" y="514"/>
                  <a:pt x="137" y="524"/>
                </a:cubicBezTo>
                <a:cubicBezTo>
                  <a:pt x="137" y="531"/>
                  <a:pt x="168" y="565"/>
                  <a:pt x="173" y="565"/>
                </a:cubicBezTo>
                <a:cubicBezTo>
                  <a:pt x="183" y="565"/>
                  <a:pt x="210" y="536"/>
                  <a:pt x="221" y="533"/>
                </a:cubicBezTo>
                <a:lnTo>
                  <a:pt x="221" y="580"/>
                </a:lnTo>
                <a:lnTo>
                  <a:pt x="132" y="580"/>
                </a:lnTo>
                <a:lnTo>
                  <a:pt x="132" y="492"/>
                </a:lnTo>
                <a:close/>
                <a:moveTo>
                  <a:pt x="242" y="487"/>
                </a:moveTo>
                <a:cubicBezTo>
                  <a:pt x="238" y="480"/>
                  <a:pt x="233" y="470"/>
                  <a:pt x="221" y="470"/>
                </a:cubicBezTo>
                <a:lnTo>
                  <a:pt x="132" y="470"/>
                </a:lnTo>
                <a:cubicBezTo>
                  <a:pt x="121" y="470"/>
                  <a:pt x="111" y="481"/>
                  <a:pt x="111" y="492"/>
                </a:cubicBezTo>
                <a:lnTo>
                  <a:pt x="111" y="580"/>
                </a:lnTo>
                <a:cubicBezTo>
                  <a:pt x="111" y="591"/>
                  <a:pt x="121" y="602"/>
                  <a:pt x="132" y="602"/>
                </a:cubicBezTo>
                <a:lnTo>
                  <a:pt x="221" y="602"/>
                </a:lnTo>
                <a:cubicBezTo>
                  <a:pt x="252" y="602"/>
                  <a:pt x="243" y="546"/>
                  <a:pt x="242" y="515"/>
                </a:cubicBezTo>
                <a:lnTo>
                  <a:pt x="296" y="469"/>
                </a:lnTo>
                <a:lnTo>
                  <a:pt x="289" y="465"/>
                </a:lnTo>
                <a:lnTo>
                  <a:pt x="242" y="487"/>
                </a:lnTo>
                <a:close/>
                <a:moveTo>
                  <a:pt x="320" y="716"/>
                </a:moveTo>
                <a:cubicBezTo>
                  <a:pt x="320" y="721"/>
                  <a:pt x="322" y="723"/>
                  <a:pt x="327" y="723"/>
                </a:cubicBezTo>
                <a:lnTo>
                  <a:pt x="496" y="723"/>
                </a:lnTo>
                <a:cubicBezTo>
                  <a:pt x="500" y="723"/>
                  <a:pt x="502" y="721"/>
                  <a:pt x="502" y="716"/>
                </a:cubicBezTo>
                <a:lnTo>
                  <a:pt x="502" y="669"/>
                </a:lnTo>
                <a:cubicBezTo>
                  <a:pt x="502" y="664"/>
                  <a:pt x="500" y="662"/>
                  <a:pt x="496" y="662"/>
                </a:cubicBezTo>
                <a:lnTo>
                  <a:pt x="320" y="662"/>
                </a:lnTo>
                <a:lnTo>
                  <a:pt x="320" y="716"/>
                </a:lnTo>
                <a:close/>
                <a:moveTo>
                  <a:pt x="320" y="565"/>
                </a:moveTo>
                <a:lnTo>
                  <a:pt x="502" y="565"/>
                </a:lnTo>
                <a:lnTo>
                  <a:pt x="502" y="507"/>
                </a:lnTo>
                <a:lnTo>
                  <a:pt x="320" y="507"/>
                </a:lnTo>
                <a:lnTo>
                  <a:pt x="320" y="565"/>
                </a:lnTo>
                <a:close/>
                <a:moveTo>
                  <a:pt x="320" y="410"/>
                </a:moveTo>
                <a:lnTo>
                  <a:pt x="452" y="410"/>
                </a:lnTo>
                <a:lnTo>
                  <a:pt x="452" y="352"/>
                </a:lnTo>
                <a:lnTo>
                  <a:pt x="320" y="352"/>
                </a:lnTo>
                <a:lnTo>
                  <a:pt x="320" y="410"/>
                </a:ln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1048631"/>
                                        </p:tgtEl>
                                        <p:attrNameLst>
                                          <p:attrName>style.visibility</p:attrName>
                                        </p:attrNameLst>
                                      </p:cBhvr>
                                      <p:to>
                                        <p:strVal val="visible"/>
                                      </p:to>
                                    </p:set>
                                    <p:animEffect transition="in" filter="barn(outHorizontal)">
                                      <p:cBhvr>
                                        <p:cTn id="7" dur="500"/>
                                        <p:tgtEl>
                                          <p:spTgt spid="1048631"/>
                                        </p:tgtEl>
                                      </p:cBhvr>
                                    </p:animEffect>
                                  </p:childTnLst>
                                </p:cTn>
                              </p:par>
                            </p:childTnLst>
                          </p:cTn>
                        </p:par>
                        <p:par>
                          <p:cTn id="8" fill="hold">
                            <p:stCondLst>
                              <p:cond delay="500"/>
                            </p:stCondLst>
                            <p:childTnLst>
                              <p:par>
                                <p:cTn id="9" presetID="31" presetClass="entr" presetSubtype="0" fill="hold" nodeType="afterEffect">
                                  <p:stCondLst>
                                    <p:cond delay="0"/>
                                  </p:stCondLst>
                                  <p:childTnLst>
                                    <p:set>
                                      <p:cBhvr>
                                        <p:cTn id="10" dur="1" fill="hold">
                                          <p:stCondLst>
                                            <p:cond delay="0"/>
                                          </p:stCondLst>
                                        </p:cTn>
                                        <p:tgtEl>
                                          <p:spTgt spid="1048638"/>
                                        </p:tgtEl>
                                        <p:attrNameLst>
                                          <p:attrName>style.visibility</p:attrName>
                                        </p:attrNameLst>
                                      </p:cBhvr>
                                      <p:to>
                                        <p:strVal val="visible"/>
                                      </p:to>
                                    </p:set>
                                    <p:anim calcmode="lin" valueType="num">
                                      <p:cBhvr>
                                        <p:cTn id="11" dur="500" fill="hold"/>
                                        <p:tgtEl>
                                          <p:spTgt spid="1048638"/>
                                        </p:tgtEl>
                                        <p:attrNameLst>
                                          <p:attrName>ppt_w</p:attrName>
                                        </p:attrNameLst>
                                      </p:cBhvr>
                                      <p:tavLst>
                                        <p:tav tm="0">
                                          <p:val>
                                            <p:fltVal val="0"/>
                                          </p:val>
                                        </p:tav>
                                        <p:tav tm="100000">
                                          <p:val>
                                            <p:strVal val="#ppt_w"/>
                                          </p:val>
                                        </p:tav>
                                      </p:tavLst>
                                    </p:anim>
                                    <p:anim calcmode="lin" valueType="num">
                                      <p:cBhvr>
                                        <p:cTn id="12" dur="500" fill="hold"/>
                                        <p:tgtEl>
                                          <p:spTgt spid="1048638"/>
                                        </p:tgtEl>
                                        <p:attrNameLst>
                                          <p:attrName>ppt_h</p:attrName>
                                        </p:attrNameLst>
                                      </p:cBhvr>
                                      <p:tavLst>
                                        <p:tav tm="0">
                                          <p:val>
                                            <p:fltVal val="0"/>
                                          </p:val>
                                        </p:tav>
                                        <p:tav tm="100000">
                                          <p:val>
                                            <p:strVal val="#ppt_h"/>
                                          </p:val>
                                        </p:tav>
                                      </p:tavLst>
                                    </p:anim>
                                    <p:anim calcmode="lin" valueType="num">
                                      <p:cBhvr>
                                        <p:cTn id="13" dur="500" fill="hold"/>
                                        <p:tgtEl>
                                          <p:spTgt spid="1048638"/>
                                        </p:tgtEl>
                                        <p:attrNameLst>
                                          <p:attrName>style.rotation</p:attrName>
                                        </p:attrNameLst>
                                      </p:cBhvr>
                                      <p:tavLst>
                                        <p:tav tm="0">
                                          <p:val>
                                            <p:fltVal val="90"/>
                                          </p:val>
                                        </p:tav>
                                        <p:tav tm="100000">
                                          <p:val>
                                            <p:fltVal val="0"/>
                                          </p:val>
                                        </p:tav>
                                      </p:tavLst>
                                    </p:anim>
                                    <p:animEffect transition="in" filter="fade">
                                      <p:cBhvr>
                                        <p:cTn id="14" dur="500"/>
                                        <p:tgtEl>
                                          <p:spTgt spid="1048638"/>
                                        </p:tgtEl>
                                      </p:cBhvr>
                                    </p:animEffect>
                                  </p:childTnLst>
                                </p:cTn>
                              </p:par>
                            </p:childTnLst>
                          </p:cTn>
                        </p:par>
                        <p:par>
                          <p:cTn id="15" fill="hold">
                            <p:stCondLst>
                              <p:cond delay="1000"/>
                            </p:stCondLst>
                            <p:childTnLst>
                              <p:par>
                                <p:cTn id="16" presetID="56" presetClass="entr" presetSubtype="0" fill="hold" grpId="0" nodeType="afterEffect">
                                  <p:stCondLst>
                                    <p:cond delay="0"/>
                                  </p:stCondLst>
                                  <p:iterate type="lt">
                                    <p:tmPct val="10000"/>
                                  </p:iterate>
                                  <p:childTnLst>
                                    <p:set>
                                      <p:cBhvr>
                                        <p:cTn id="17" dur="1" fill="hold">
                                          <p:stCondLst>
                                            <p:cond delay="0"/>
                                          </p:stCondLst>
                                        </p:cTn>
                                        <p:tgtEl>
                                          <p:spTgt spid="1048630"/>
                                        </p:tgtEl>
                                        <p:attrNameLst>
                                          <p:attrName>style.visibility</p:attrName>
                                        </p:attrNameLst>
                                      </p:cBhvr>
                                      <p:to>
                                        <p:strVal val="visible"/>
                                      </p:to>
                                    </p:set>
                                    <p:anim by="(-#ppt_w*2)" calcmode="lin" valueType="num">
                                      <p:cBhvr rctx="PPT">
                                        <p:cTn id="18" dur="300" autoRev="1" fill="hold">
                                          <p:stCondLst>
                                            <p:cond delay="0"/>
                                          </p:stCondLst>
                                        </p:cTn>
                                        <p:tgtEl>
                                          <p:spTgt spid="1048630"/>
                                        </p:tgtEl>
                                        <p:attrNameLst>
                                          <p:attrName>ppt_w</p:attrName>
                                        </p:attrNameLst>
                                      </p:cBhvr>
                                    </p:anim>
                                    <p:anim by="(#ppt_w*0.50)" calcmode="lin" valueType="num">
                                      <p:cBhvr>
                                        <p:cTn id="19" dur="300" decel="50000" autoRev="1" fill="hold">
                                          <p:stCondLst>
                                            <p:cond delay="0"/>
                                          </p:stCondLst>
                                        </p:cTn>
                                        <p:tgtEl>
                                          <p:spTgt spid="1048630"/>
                                        </p:tgtEl>
                                        <p:attrNameLst>
                                          <p:attrName>ppt_x</p:attrName>
                                        </p:attrNameLst>
                                      </p:cBhvr>
                                    </p:anim>
                                    <p:anim from="(-#ppt_h/2)" to="(#ppt_y)" calcmode="lin" valueType="num">
                                      <p:cBhvr>
                                        <p:cTn id="20" dur="600" fill="hold">
                                          <p:stCondLst>
                                            <p:cond delay="0"/>
                                          </p:stCondLst>
                                        </p:cTn>
                                        <p:tgtEl>
                                          <p:spTgt spid="1048630"/>
                                        </p:tgtEl>
                                        <p:attrNameLst>
                                          <p:attrName>ppt_y</p:attrName>
                                        </p:attrNameLst>
                                      </p:cBhvr>
                                    </p:anim>
                                    <p:animRot by="21600000">
                                      <p:cBhvr>
                                        <p:cTn id="21" dur="600" fill="hold">
                                          <p:stCondLst>
                                            <p:cond delay="0"/>
                                          </p:stCondLst>
                                        </p:cTn>
                                        <p:tgtEl>
                                          <p:spTgt spid="1048630"/>
                                        </p:tgtEl>
                                        <p:attrNameLst>
                                          <p:attrName>r</p:attrName>
                                        </p:attrNameLst>
                                      </p:cBhvr>
                                    </p:animRot>
                                  </p:childTnLst>
                                </p:cTn>
                              </p:par>
                            </p:childTnLst>
                          </p:cTn>
                        </p:par>
                        <p:par>
                          <p:cTn id="22" fill="hold">
                            <p:stCondLst>
                              <p:cond delay="2079"/>
                            </p:stCondLst>
                            <p:childTnLst>
                              <p:par>
                                <p:cTn id="23" presetID="2" presetClass="entr" presetSubtype="2" fill="hold" nodeType="afterEffect">
                                  <p:stCondLst>
                                    <p:cond delay="0"/>
                                  </p:stCondLst>
                                  <p:childTnLst>
                                    <p:set>
                                      <p:cBhvr>
                                        <p:cTn id="24" dur="1" fill="hold">
                                          <p:stCondLst>
                                            <p:cond delay="0"/>
                                          </p:stCondLst>
                                        </p:cTn>
                                        <p:tgtEl>
                                          <p:spTgt spid="1048625"/>
                                        </p:tgtEl>
                                        <p:attrNameLst>
                                          <p:attrName>style.visibility</p:attrName>
                                        </p:attrNameLst>
                                      </p:cBhvr>
                                      <p:to>
                                        <p:strVal val="visible"/>
                                      </p:to>
                                    </p:set>
                                    <p:anim calcmode="lin" valueType="num">
                                      <p:cBhvr additive="base">
                                        <p:cTn id="25" dur="500" fill="hold"/>
                                        <p:tgtEl>
                                          <p:spTgt spid="1048625"/>
                                        </p:tgtEl>
                                        <p:attrNameLst>
                                          <p:attrName>ppt_x</p:attrName>
                                        </p:attrNameLst>
                                      </p:cBhvr>
                                      <p:tavLst>
                                        <p:tav tm="0">
                                          <p:val>
                                            <p:strVal val="1+#ppt_w/2"/>
                                          </p:val>
                                        </p:tav>
                                        <p:tav tm="100000">
                                          <p:val>
                                            <p:strVal val="#ppt_x"/>
                                          </p:val>
                                        </p:tav>
                                      </p:tavLst>
                                    </p:anim>
                                    <p:anim calcmode="lin" valueType="num">
                                      <p:cBhvr additive="base">
                                        <p:cTn id="26" dur="500" fill="hold"/>
                                        <p:tgtEl>
                                          <p:spTgt spid="1048625"/>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200"/>
                                  </p:stCondLst>
                                  <p:childTnLst>
                                    <p:set>
                                      <p:cBhvr>
                                        <p:cTn id="28" dur="1" fill="hold">
                                          <p:stCondLst>
                                            <p:cond delay="0"/>
                                          </p:stCondLst>
                                        </p:cTn>
                                        <p:tgtEl>
                                          <p:spTgt spid="1048624"/>
                                        </p:tgtEl>
                                        <p:attrNameLst>
                                          <p:attrName>style.visibility</p:attrName>
                                        </p:attrNameLst>
                                      </p:cBhvr>
                                      <p:to>
                                        <p:strVal val="visible"/>
                                      </p:to>
                                    </p:set>
                                    <p:anim calcmode="lin" valueType="num">
                                      <p:cBhvr additive="base">
                                        <p:cTn id="29" dur="500" fill="hold"/>
                                        <p:tgtEl>
                                          <p:spTgt spid="1048624"/>
                                        </p:tgtEl>
                                        <p:attrNameLst>
                                          <p:attrName>ppt_x</p:attrName>
                                        </p:attrNameLst>
                                      </p:cBhvr>
                                      <p:tavLst>
                                        <p:tav tm="0">
                                          <p:val>
                                            <p:strVal val="1+#ppt_w/2"/>
                                          </p:val>
                                        </p:tav>
                                        <p:tav tm="100000">
                                          <p:val>
                                            <p:strVal val="#ppt_x"/>
                                          </p:val>
                                        </p:tav>
                                      </p:tavLst>
                                    </p:anim>
                                    <p:anim calcmode="lin" valueType="num">
                                      <p:cBhvr additive="base">
                                        <p:cTn id="30" dur="500" fill="hold"/>
                                        <p:tgtEl>
                                          <p:spTgt spid="10486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矩形 39"/>
          <p:cNvSpPr/>
          <p:nvPr/>
        </p:nvSpPr>
        <p:spPr>
          <a:xfrm flipV="1">
            <a:off x="51435" y="5080635"/>
            <a:ext cx="9142730" cy="7620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643" name="TextBox 31"/>
          <p:cNvSpPr txBox="1"/>
          <p:nvPr/>
        </p:nvSpPr>
        <p:spPr>
          <a:xfrm>
            <a:off x="3108325" y="375920"/>
            <a:ext cx="4697095" cy="521970"/>
          </a:xfrm>
          <a:prstGeom prst="rect">
            <a:avLst/>
          </a:prstGeom>
          <a:noFill/>
          <a:ln w="9525">
            <a:noFill/>
          </a:ln>
        </p:spPr>
        <p:txBody>
          <a:bodyPr wrap="square">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什么是实体正义？</a:t>
            </a:r>
            <a:endParaRPr lang="zh-CN" altLang="en-US" sz="2800" b="1" dirty="0">
              <a:solidFill>
                <a:schemeClr val="bg2"/>
              </a:solidFill>
              <a:latin typeface="微软雅黑" panose="020B0503020204020204" pitchFamily="34" charset="-122"/>
              <a:ea typeface="微软雅黑" panose="020B0503020204020204" pitchFamily="34" charset="-122"/>
            </a:endParaRPr>
          </a:p>
        </p:txBody>
      </p:sp>
      <p:sp>
        <p:nvSpPr>
          <p:cNvPr id="1048644" name="Freeform 5"/>
          <p:cNvSpPr>
            <a:spLocks noEditPoints="1"/>
          </p:cNvSpPr>
          <p:nvPr/>
        </p:nvSpPr>
        <p:spPr>
          <a:xfrm>
            <a:off x="1787208" y="405448"/>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645" name="Freeform 7"/>
          <p:cNvSpPr>
            <a:spLocks noEditPoints="1"/>
          </p:cNvSpPr>
          <p:nvPr/>
        </p:nvSpPr>
        <p:spPr>
          <a:xfrm>
            <a:off x="489194" y="1780271"/>
            <a:ext cx="1170965" cy="1525587"/>
          </a:xfrm>
          <a:custGeom>
            <a:avLst/>
            <a:gdLst/>
            <a:ahLst/>
            <a:cxnLst>
              <a:cxn ang="0">
                <a:pos x="1171984" y="254764"/>
              </a:cxn>
              <a:cxn ang="0">
                <a:pos x="911809" y="509528"/>
              </a:cxn>
              <a:cxn ang="0">
                <a:pos x="651633" y="509528"/>
              </a:cxn>
              <a:cxn ang="0">
                <a:pos x="390264" y="254764"/>
              </a:cxn>
              <a:cxn ang="0">
                <a:pos x="651633" y="0"/>
              </a:cxn>
              <a:cxn ang="0">
                <a:pos x="911809" y="0"/>
              </a:cxn>
              <a:cxn ang="0">
                <a:pos x="1171984" y="254764"/>
              </a:cxn>
              <a:cxn ang="0">
                <a:pos x="1296105" y="254764"/>
              </a:cxn>
              <a:cxn ang="0">
                <a:pos x="1302072" y="313196"/>
              </a:cxn>
              <a:cxn ang="0">
                <a:pos x="976256" y="632236"/>
              </a:cxn>
              <a:cxn ang="0">
                <a:pos x="585992" y="632236"/>
              </a:cxn>
              <a:cxn ang="0">
                <a:pos x="260176" y="313196"/>
              </a:cxn>
              <a:cxn ang="0">
                <a:pos x="266143" y="254764"/>
              </a:cxn>
              <a:cxn ang="0">
                <a:pos x="0" y="567961"/>
              </a:cxn>
              <a:cxn ang="0">
                <a:pos x="0" y="1715568"/>
              </a:cxn>
              <a:cxn ang="0">
                <a:pos x="325816" y="2034608"/>
              </a:cxn>
              <a:cxn ang="0">
                <a:pos x="1192273" y="2034608"/>
              </a:cxn>
              <a:cxn ang="0">
                <a:pos x="837814" y="1509887"/>
              </a:cxn>
              <a:cxn ang="0">
                <a:pos x="1420225" y="940758"/>
              </a:cxn>
              <a:cxn ang="0">
                <a:pos x="1562248" y="958288"/>
              </a:cxn>
              <a:cxn ang="0">
                <a:pos x="1562248" y="567961"/>
              </a:cxn>
              <a:cxn ang="0">
                <a:pos x="1296105" y="254764"/>
              </a:cxn>
              <a:cxn ang="0">
                <a:pos x="732789" y="1274990"/>
              </a:cxn>
              <a:cxn ang="0">
                <a:pos x="732789" y="1274990"/>
              </a:cxn>
              <a:cxn ang="0">
                <a:pos x="325816" y="1274990"/>
              </a:cxn>
              <a:cxn ang="0">
                <a:pos x="260176" y="1211883"/>
              </a:cxn>
              <a:cxn ang="0">
                <a:pos x="325816" y="1147608"/>
              </a:cxn>
              <a:cxn ang="0">
                <a:pos x="732789" y="1147608"/>
              </a:cxn>
              <a:cxn ang="0">
                <a:pos x="797236" y="1211883"/>
              </a:cxn>
              <a:cxn ang="0">
                <a:pos x="732789" y="1274990"/>
              </a:cxn>
              <a:cxn ang="0">
                <a:pos x="862876" y="1020226"/>
              </a:cxn>
              <a:cxn ang="0">
                <a:pos x="862876" y="1020226"/>
              </a:cxn>
              <a:cxn ang="0">
                <a:pos x="325816" y="1020226"/>
              </a:cxn>
              <a:cxn ang="0">
                <a:pos x="260176" y="955950"/>
              </a:cxn>
              <a:cxn ang="0">
                <a:pos x="325816" y="892843"/>
              </a:cxn>
              <a:cxn ang="0">
                <a:pos x="862876" y="892843"/>
              </a:cxn>
              <a:cxn ang="0">
                <a:pos x="928517" y="955950"/>
              </a:cxn>
              <a:cxn ang="0">
                <a:pos x="862876" y="1020226"/>
              </a:cxn>
            </a:cxnLst>
            <a:rect l="0" t="0" r="0" b="0"/>
            <a:pathLst>
              <a:path w="1309" h="1741">
                <a:moveTo>
                  <a:pt x="982" y="218"/>
                </a:moveTo>
                <a:cubicBezTo>
                  <a:pt x="982" y="339"/>
                  <a:pt x="884" y="436"/>
                  <a:pt x="764" y="436"/>
                </a:cubicBezTo>
                <a:lnTo>
                  <a:pt x="546" y="436"/>
                </a:lnTo>
                <a:cubicBezTo>
                  <a:pt x="425" y="436"/>
                  <a:pt x="327" y="339"/>
                  <a:pt x="327" y="218"/>
                </a:cubicBezTo>
                <a:cubicBezTo>
                  <a:pt x="327" y="98"/>
                  <a:pt x="425" y="0"/>
                  <a:pt x="546" y="0"/>
                </a:cubicBezTo>
                <a:lnTo>
                  <a:pt x="764" y="0"/>
                </a:lnTo>
                <a:cubicBezTo>
                  <a:pt x="884" y="0"/>
                  <a:pt x="982" y="98"/>
                  <a:pt x="982" y="218"/>
                </a:cubicBezTo>
                <a:close/>
                <a:moveTo>
                  <a:pt x="1086" y="218"/>
                </a:moveTo>
                <a:cubicBezTo>
                  <a:pt x="1090" y="234"/>
                  <a:pt x="1091" y="251"/>
                  <a:pt x="1091" y="268"/>
                </a:cubicBezTo>
                <a:cubicBezTo>
                  <a:pt x="1091" y="419"/>
                  <a:pt x="969" y="541"/>
                  <a:pt x="818" y="541"/>
                </a:cubicBezTo>
                <a:lnTo>
                  <a:pt x="491" y="541"/>
                </a:lnTo>
                <a:cubicBezTo>
                  <a:pt x="340" y="541"/>
                  <a:pt x="218" y="419"/>
                  <a:pt x="218" y="268"/>
                </a:cubicBezTo>
                <a:cubicBezTo>
                  <a:pt x="218" y="251"/>
                  <a:pt x="220" y="234"/>
                  <a:pt x="223" y="218"/>
                </a:cubicBezTo>
                <a:cubicBezTo>
                  <a:pt x="96" y="242"/>
                  <a:pt x="0" y="353"/>
                  <a:pt x="0" y="486"/>
                </a:cubicBezTo>
                <a:lnTo>
                  <a:pt x="0" y="1468"/>
                </a:lnTo>
                <a:cubicBezTo>
                  <a:pt x="0" y="1619"/>
                  <a:pt x="122" y="1741"/>
                  <a:pt x="273" y="1741"/>
                </a:cubicBezTo>
                <a:lnTo>
                  <a:pt x="999" y="1741"/>
                </a:lnTo>
                <a:cubicBezTo>
                  <a:pt x="825" y="1667"/>
                  <a:pt x="702" y="1494"/>
                  <a:pt x="702" y="1292"/>
                </a:cubicBezTo>
                <a:cubicBezTo>
                  <a:pt x="702" y="1023"/>
                  <a:pt x="921" y="805"/>
                  <a:pt x="1190" y="805"/>
                </a:cubicBezTo>
                <a:cubicBezTo>
                  <a:pt x="1231" y="805"/>
                  <a:pt x="1271" y="810"/>
                  <a:pt x="1309" y="820"/>
                </a:cubicBezTo>
                <a:lnTo>
                  <a:pt x="1309" y="486"/>
                </a:lnTo>
                <a:cubicBezTo>
                  <a:pt x="1309" y="353"/>
                  <a:pt x="1213" y="242"/>
                  <a:pt x="1086" y="218"/>
                </a:cubicBezTo>
                <a:close/>
                <a:moveTo>
                  <a:pt x="614" y="1091"/>
                </a:moveTo>
                <a:lnTo>
                  <a:pt x="614" y="1091"/>
                </a:lnTo>
                <a:lnTo>
                  <a:pt x="273" y="1091"/>
                </a:lnTo>
                <a:cubicBezTo>
                  <a:pt x="243" y="1091"/>
                  <a:pt x="218" y="1067"/>
                  <a:pt x="218" y="1037"/>
                </a:cubicBezTo>
                <a:cubicBezTo>
                  <a:pt x="218" y="1006"/>
                  <a:pt x="243" y="982"/>
                  <a:pt x="273" y="982"/>
                </a:cubicBezTo>
                <a:lnTo>
                  <a:pt x="614" y="982"/>
                </a:lnTo>
                <a:cubicBezTo>
                  <a:pt x="644" y="982"/>
                  <a:pt x="668" y="1006"/>
                  <a:pt x="668" y="1037"/>
                </a:cubicBezTo>
                <a:cubicBezTo>
                  <a:pt x="668" y="1067"/>
                  <a:pt x="644" y="1091"/>
                  <a:pt x="614" y="1091"/>
                </a:cubicBezTo>
                <a:close/>
                <a:moveTo>
                  <a:pt x="723" y="873"/>
                </a:moveTo>
                <a:lnTo>
                  <a:pt x="723" y="873"/>
                </a:lnTo>
                <a:lnTo>
                  <a:pt x="273" y="873"/>
                </a:lnTo>
                <a:cubicBezTo>
                  <a:pt x="243" y="873"/>
                  <a:pt x="218" y="849"/>
                  <a:pt x="218" y="818"/>
                </a:cubicBezTo>
                <a:cubicBezTo>
                  <a:pt x="218" y="788"/>
                  <a:pt x="243" y="764"/>
                  <a:pt x="273" y="764"/>
                </a:cubicBezTo>
                <a:lnTo>
                  <a:pt x="723" y="764"/>
                </a:lnTo>
                <a:cubicBezTo>
                  <a:pt x="753" y="764"/>
                  <a:pt x="778" y="788"/>
                  <a:pt x="778" y="818"/>
                </a:cubicBezTo>
                <a:cubicBezTo>
                  <a:pt x="778" y="849"/>
                  <a:pt x="753" y="873"/>
                  <a:pt x="723" y="873"/>
                </a:cubicBezTo>
                <a:close/>
              </a:path>
            </a:pathLst>
          </a:custGeom>
          <a:solidFill>
            <a:srgbClr val="922E17"/>
          </a:solidFill>
          <a:ln w="9525">
            <a:noFill/>
          </a:ln>
        </p:spPr>
        <p:txBody>
          <a:bodyPr/>
          <a:lstStyle/>
          <a:p>
            <a:endParaRPr lang="zh-CN" altLang="en-US" sz="1010"/>
          </a:p>
        </p:txBody>
      </p:sp>
      <p:sp>
        <p:nvSpPr>
          <p:cNvPr id="1048646" name="Freeform 8"/>
          <p:cNvSpPr>
            <a:spLocks noEditPoints="1"/>
          </p:cNvSpPr>
          <p:nvPr/>
        </p:nvSpPr>
        <p:spPr>
          <a:xfrm>
            <a:off x="1244133" y="2626454"/>
            <a:ext cx="621183" cy="609283"/>
          </a:xfrm>
          <a:custGeom>
            <a:avLst/>
            <a:gdLst/>
            <a:ahLst/>
            <a:cxnLst>
              <a:cxn ang="0">
                <a:pos x="327031" y="804034"/>
              </a:cxn>
              <a:cxn ang="0">
                <a:pos x="458320" y="167117"/>
              </a:cxn>
              <a:cxn ang="0">
                <a:pos x="614674" y="405523"/>
              </a:cxn>
              <a:cxn ang="0">
                <a:pos x="213644" y="405523"/>
              </a:cxn>
              <a:cxn ang="0">
                <a:pos x="372385" y="165949"/>
              </a:cxn>
              <a:cxn ang="0">
                <a:pos x="377159" y="161274"/>
              </a:cxn>
              <a:cxn ang="0">
                <a:pos x="380740" y="158937"/>
              </a:cxn>
              <a:cxn ang="0">
                <a:pos x="385514" y="155431"/>
              </a:cxn>
              <a:cxn ang="0">
                <a:pos x="389095" y="154262"/>
              </a:cxn>
              <a:cxn ang="0">
                <a:pos x="391482" y="153094"/>
              </a:cxn>
              <a:cxn ang="0">
                <a:pos x="395063" y="151925"/>
              </a:cxn>
              <a:cxn ang="0">
                <a:pos x="398643" y="150756"/>
              </a:cxn>
              <a:cxn ang="0">
                <a:pos x="401030" y="150756"/>
              </a:cxn>
              <a:cxn ang="0">
                <a:pos x="405804" y="149588"/>
              </a:cxn>
              <a:cxn ang="0">
                <a:pos x="408192" y="149588"/>
              </a:cxn>
              <a:cxn ang="0">
                <a:pos x="411772" y="149588"/>
              </a:cxn>
              <a:cxn ang="0">
                <a:pos x="414159" y="148419"/>
              </a:cxn>
              <a:cxn ang="0">
                <a:pos x="417740" y="149588"/>
              </a:cxn>
              <a:cxn ang="0">
                <a:pos x="420127" y="149588"/>
              </a:cxn>
              <a:cxn ang="0">
                <a:pos x="424901" y="149588"/>
              </a:cxn>
              <a:cxn ang="0">
                <a:pos x="429675" y="150756"/>
              </a:cxn>
              <a:cxn ang="0">
                <a:pos x="432062" y="151925"/>
              </a:cxn>
              <a:cxn ang="0">
                <a:pos x="434449" y="151925"/>
              </a:cxn>
              <a:cxn ang="0">
                <a:pos x="438030" y="153094"/>
              </a:cxn>
              <a:cxn ang="0">
                <a:pos x="441611" y="155431"/>
              </a:cxn>
              <a:cxn ang="0">
                <a:pos x="445191" y="156600"/>
              </a:cxn>
              <a:cxn ang="0">
                <a:pos x="449966" y="160106"/>
              </a:cxn>
              <a:cxn ang="0">
                <a:pos x="453546" y="162443"/>
              </a:cxn>
              <a:cxn ang="0">
                <a:pos x="458320" y="167117"/>
              </a:cxn>
              <a:cxn ang="0">
                <a:pos x="614674" y="646266"/>
              </a:cxn>
              <a:cxn ang="0">
                <a:pos x="300773" y="646266"/>
              </a:cxn>
              <a:cxn ang="0">
                <a:pos x="371192" y="407860"/>
              </a:cxn>
              <a:cxn ang="0">
                <a:pos x="375966" y="403186"/>
              </a:cxn>
              <a:cxn ang="0">
                <a:pos x="379546" y="400848"/>
              </a:cxn>
              <a:cxn ang="0">
                <a:pos x="384321" y="397342"/>
              </a:cxn>
              <a:cxn ang="0">
                <a:pos x="387901" y="396174"/>
              </a:cxn>
              <a:cxn ang="0">
                <a:pos x="391482" y="395005"/>
              </a:cxn>
              <a:cxn ang="0">
                <a:pos x="393869" y="393836"/>
              </a:cxn>
              <a:cxn ang="0">
                <a:pos x="397450" y="392668"/>
              </a:cxn>
              <a:cxn ang="0">
                <a:pos x="399837" y="391499"/>
              </a:cxn>
              <a:cxn ang="0">
                <a:pos x="404611" y="391499"/>
              </a:cxn>
              <a:cxn ang="0">
                <a:pos x="408192" y="390330"/>
              </a:cxn>
              <a:cxn ang="0">
                <a:pos x="411772" y="390330"/>
              </a:cxn>
              <a:cxn ang="0">
                <a:pos x="414159" y="390330"/>
              </a:cxn>
              <a:cxn ang="0">
                <a:pos x="417740" y="390330"/>
              </a:cxn>
              <a:cxn ang="0">
                <a:pos x="420127" y="390330"/>
              </a:cxn>
              <a:cxn ang="0">
                <a:pos x="423708" y="390330"/>
              </a:cxn>
              <a:cxn ang="0">
                <a:pos x="427288" y="391499"/>
              </a:cxn>
              <a:cxn ang="0">
                <a:pos x="430869" y="392668"/>
              </a:cxn>
              <a:cxn ang="0">
                <a:pos x="433256" y="392668"/>
              </a:cxn>
              <a:cxn ang="0">
                <a:pos x="438030" y="395005"/>
              </a:cxn>
              <a:cxn ang="0">
                <a:pos x="440417" y="396174"/>
              </a:cxn>
              <a:cxn ang="0">
                <a:pos x="442804" y="397342"/>
              </a:cxn>
              <a:cxn ang="0">
                <a:pos x="448772" y="399680"/>
              </a:cxn>
              <a:cxn ang="0">
                <a:pos x="452353" y="403186"/>
              </a:cxn>
              <a:cxn ang="0">
                <a:pos x="457127" y="406692"/>
              </a:cxn>
            </a:cxnLst>
            <a:rect l="0" t="0" r="0" b="0"/>
            <a:pathLst>
              <a:path w="695" h="696">
                <a:moveTo>
                  <a:pt x="434" y="11"/>
                </a:moveTo>
                <a:cubicBezTo>
                  <a:pt x="407" y="4"/>
                  <a:pt x="377" y="0"/>
                  <a:pt x="347" y="0"/>
                </a:cubicBezTo>
                <a:cubicBezTo>
                  <a:pt x="155" y="0"/>
                  <a:pt x="0" y="156"/>
                  <a:pt x="0" y="348"/>
                </a:cubicBezTo>
                <a:cubicBezTo>
                  <a:pt x="0" y="515"/>
                  <a:pt x="117" y="654"/>
                  <a:pt x="274" y="688"/>
                </a:cubicBezTo>
                <a:cubicBezTo>
                  <a:pt x="298" y="693"/>
                  <a:pt x="322" y="696"/>
                  <a:pt x="347" y="696"/>
                </a:cubicBezTo>
                <a:cubicBezTo>
                  <a:pt x="540" y="696"/>
                  <a:pt x="695" y="540"/>
                  <a:pt x="695" y="348"/>
                </a:cubicBezTo>
                <a:cubicBezTo>
                  <a:pt x="695" y="186"/>
                  <a:pt x="584" y="50"/>
                  <a:pt x="434" y="11"/>
                </a:cubicBezTo>
                <a:close/>
                <a:moveTo>
                  <a:pt x="384" y="143"/>
                </a:moveTo>
                <a:lnTo>
                  <a:pt x="384" y="143"/>
                </a:lnTo>
                <a:lnTo>
                  <a:pt x="515" y="274"/>
                </a:lnTo>
                <a:cubicBezTo>
                  <a:pt x="536" y="294"/>
                  <a:pt x="536" y="327"/>
                  <a:pt x="515" y="347"/>
                </a:cubicBezTo>
                <a:lnTo>
                  <a:pt x="515" y="347"/>
                </a:lnTo>
                <a:cubicBezTo>
                  <a:pt x="495" y="367"/>
                  <a:pt x="463" y="367"/>
                  <a:pt x="443" y="347"/>
                </a:cubicBezTo>
                <a:lnTo>
                  <a:pt x="347" y="252"/>
                </a:lnTo>
                <a:lnTo>
                  <a:pt x="252" y="347"/>
                </a:lnTo>
                <a:cubicBezTo>
                  <a:pt x="232" y="367"/>
                  <a:pt x="199" y="367"/>
                  <a:pt x="179" y="347"/>
                </a:cubicBezTo>
                <a:lnTo>
                  <a:pt x="179" y="347"/>
                </a:lnTo>
                <a:cubicBezTo>
                  <a:pt x="159" y="327"/>
                  <a:pt x="159" y="294"/>
                  <a:pt x="179" y="274"/>
                </a:cubicBezTo>
                <a:lnTo>
                  <a:pt x="311" y="143"/>
                </a:lnTo>
                <a:lnTo>
                  <a:pt x="312" y="142"/>
                </a:lnTo>
                <a:lnTo>
                  <a:pt x="313" y="141"/>
                </a:lnTo>
                <a:lnTo>
                  <a:pt x="314" y="140"/>
                </a:lnTo>
                <a:lnTo>
                  <a:pt x="315" y="139"/>
                </a:lnTo>
                <a:lnTo>
                  <a:pt x="316" y="138"/>
                </a:lnTo>
                <a:lnTo>
                  <a:pt x="316" y="138"/>
                </a:lnTo>
                <a:lnTo>
                  <a:pt x="317" y="137"/>
                </a:lnTo>
                <a:lnTo>
                  <a:pt x="318" y="137"/>
                </a:lnTo>
                <a:lnTo>
                  <a:pt x="319" y="136"/>
                </a:lnTo>
                <a:lnTo>
                  <a:pt x="320" y="135"/>
                </a:lnTo>
                <a:lnTo>
                  <a:pt x="321" y="135"/>
                </a:lnTo>
                <a:lnTo>
                  <a:pt x="322" y="134"/>
                </a:lnTo>
                <a:lnTo>
                  <a:pt x="323" y="133"/>
                </a:lnTo>
                <a:lnTo>
                  <a:pt x="323" y="133"/>
                </a:lnTo>
                <a:lnTo>
                  <a:pt x="324" y="133"/>
                </a:lnTo>
                <a:lnTo>
                  <a:pt x="325" y="133"/>
                </a:lnTo>
                <a:lnTo>
                  <a:pt x="326" y="132"/>
                </a:lnTo>
                <a:lnTo>
                  <a:pt x="326" y="132"/>
                </a:lnTo>
                <a:lnTo>
                  <a:pt x="327" y="132"/>
                </a:lnTo>
                <a:lnTo>
                  <a:pt x="328" y="131"/>
                </a:lnTo>
                <a:lnTo>
                  <a:pt x="328" y="131"/>
                </a:lnTo>
                <a:lnTo>
                  <a:pt x="329" y="131"/>
                </a:lnTo>
                <a:lnTo>
                  <a:pt x="329" y="131"/>
                </a:lnTo>
                <a:lnTo>
                  <a:pt x="330" y="130"/>
                </a:lnTo>
                <a:lnTo>
                  <a:pt x="331" y="130"/>
                </a:lnTo>
                <a:lnTo>
                  <a:pt x="332" y="130"/>
                </a:lnTo>
                <a:lnTo>
                  <a:pt x="333" y="130"/>
                </a:lnTo>
                <a:lnTo>
                  <a:pt x="333" y="130"/>
                </a:lnTo>
                <a:lnTo>
                  <a:pt x="334" y="129"/>
                </a:lnTo>
                <a:lnTo>
                  <a:pt x="334" y="129"/>
                </a:lnTo>
                <a:lnTo>
                  <a:pt x="335" y="129"/>
                </a:lnTo>
                <a:lnTo>
                  <a:pt x="335" y="129"/>
                </a:lnTo>
                <a:lnTo>
                  <a:pt x="336" y="129"/>
                </a:lnTo>
                <a:lnTo>
                  <a:pt x="338" y="128"/>
                </a:lnTo>
                <a:lnTo>
                  <a:pt x="339" y="128"/>
                </a:lnTo>
                <a:lnTo>
                  <a:pt x="339" y="128"/>
                </a:lnTo>
                <a:lnTo>
                  <a:pt x="340" y="128"/>
                </a:lnTo>
                <a:lnTo>
                  <a:pt x="340" y="128"/>
                </a:lnTo>
                <a:lnTo>
                  <a:pt x="341" y="128"/>
                </a:lnTo>
                <a:lnTo>
                  <a:pt x="342" y="128"/>
                </a:lnTo>
                <a:lnTo>
                  <a:pt x="342" y="128"/>
                </a:lnTo>
                <a:lnTo>
                  <a:pt x="344" y="128"/>
                </a:lnTo>
                <a:lnTo>
                  <a:pt x="344" y="128"/>
                </a:lnTo>
                <a:lnTo>
                  <a:pt x="345" y="128"/>
                </a:lnTo>
                <a:lnTo>
                  <a:pt x="345" y="128"/>
                </a:lnTo>
                <a:lnTo>
                  <a:pt x="346" y="127"/>
                </a:lnTo>
                <a:lnTo>
                  <a:pt x="346" y="127"/>
                </a:lnTo>
                <a:lnTo>
                  <a:pt x="347" y="127"/>
                </a:lnTo>
                <a:lnTo>
                  <a:pt x="347" y="127"/>
                </a:lnTo>
                <a:lnTo>
                  <a:pt x="349" y="127"/>
                </a:lnTo>
                <a:lnTo>
                  <a:pt x="349" y="127"/>
                </a:lnTo>
                <a:lnTo>
                  <a:pt x="350" y="128"/>
                </a:lnTo>
                <a:lnTo>
                  <a:pt x="350" y="128"/>
                </a:lnTo>
                <a:lnTo>
                  <a:pt x="351" y="128"/>
                </a:lnTo>
                <a:lnTo>
                  <a:pt x="351" y="128"/>
                </a:lnTo>
                <a:lnTo>
                  <a:pt x="352" y="128"/>
                </a:lnTo>
                <a:lnTo>
                  <a:pt x="352" y="128"/>
                </a:lnTo>
                <a:lnTo>
                  <a:pt x="354" y="128"/>
                </a:lnTo>
                <a:lnTo>
                  <a:pt x="355" y="128"/>
                </a:lnTo>
                <a:lnTo>
                  <a:pt x="355" y="128"/>
                </a:lnTo>
                <a:lnTo>
                  <a:pt x="356" y="128"/>
                </a:lnTo>
                <a:lnTo>
                  <a:pt x="356" y="128"/>
                </a:lnTo>
                <a:lnTo>
                  <a:pt x="357" y="128"/>
                </a:lnTo>
                <a:lnTo>
                  <a:pt x="358" y="129"/>
                </a:lnTo>
                <a:lnTo>
                  <a:pt x="360" y="129"/>
                </a:lnTo>
                <a:lnTo>
                  <a:pt x="360" y="129"/>
                </a:lnTo>
                <a:lnTo>
                  <a:pt x="361" y="129"/>
                </a:lnTo>
                <a:lnTo>
                  <a:pt x="361" y="129"/>
                </a:lnTo>
                <a:lnTo>
                  <a:pt x="362" y="130"/>
                </a:lnTo>
                <a:lnTo>
                  <a:pt x="362" y="130"/>
                </a:lnTo>
                <a:lnTo>
                  <a:pt x="363" y="130"/>
                </a:lnTo>
                <a:lnTo>
                  <a:pt x="363" y="130"/>
                </a:lnTo>
                <a:lnTo>
                  <a:pt x="364" y="130"/>
                </a:lnTo>
                <a:lnTo>
                  <a:pt x="366" y="131"/>
                </a:lnTo>
                <a:lnTo>
                  <a:pt x="366" y="131"/>
                </a:lnTo>
                <a:lnTo>
                  <a:pt x="367" y="131"/>
                </a:lnTo>
                <a:lnTo>
                  <a:pt x="367" y="131"/>
                </a:lnTo>
                <a:lnTo>
                  <a:pt x="368" y="132"/>
                </a:lnTo>
                <a:lnTo>
                  <a:pt x="369" y="132"/>
                </a:lnTo>
                <a:lnTo>
                  <a:pt x="369" y="132"/>
                </a:lnTo>
                <a:lnTo>
                  <a:pt x="370" y="133"/>
                </a:lnTo>
                <a:lnTo>
                  <a:pt x="370" y="133"/>
                </a:lnTo>
                <a:lnTo>
                  <a:pt x="371" y="133"/>
                </a:lnTo>
                <a:lnTo>
                  <a:pt x="371" y="133"/>
                </a:lnTo>
                <a:lnTo>
                  <a:pt x="373" y="134"/>
                </a:lnTo>
                <a:lnTo>
                  <a:pt x="374" y="135"/>
                </a:lnTo>
                <a:lnTo>
                  <a:pt x="375" y="135"/>
                </a:lnTo>
                <a:lnTo>
                  <a:pt x="376" y="136"/>
                </a:lnTo>
                <a:lnTo>
                  <a:pt x="377" y="137"/>
                </a:lnTo>
                <a:lnTo>
                  <a:pt x="378" y="137"/>
                </a:lnTo>
                <a:lnTo>
                  <a:pt x="379" y="138"/>
                </a:lnTo>
                <a:lnTo>
                  <a:pt x="379" y="138"/>
                </a:lnTo>
                <a:lnTo>
                  <a:pt x="380" y="139"/>
                </a:lnTo>
                <a:lnTo>
                  <a:pt x="381" y="140"/>
                </a:lnTo>
                <a:lnTo>
                  <a:pt x="382" y="141"/>
                </a:lnTo>
                <a:lnTo>
                  <a:pt x="383" y="142"/>
                </a:lnTo>
                <a:lnTo>
                  <a:pt x="384" y="143"/>
                </a:lnTo>
                <a:close/>
                <a:moveTo>
                  <a:pt x="384" y="349"/>
                </a:moveTo>
                <a:lnTo>
                  <a:pt x="384" y="349"/>
                </a:lnTo>
                <a:lnTo>
                  <a:pt x="515" y="481"/>
                </a:lnTo>
                <a:cubicBezTo>
                  <a:pt x="536" y="501"/>
                  <a:pt x="536" y="533"/>
                  <a:pt x="515" y="553"/>
                </a:cubicBezTo>
                <a:lnTo>
                  <a:pt x="515" y="553"/>
                </a:lnTo>
                <a:cubicBezTo>
                  <a:pt x="495" y="573"/>
                  <a:pt x="463" y="573"/>
                  <a:pt x="443" y="553"/>
                </a:cubicBezTo>
                <a:lnTo>
                  <a:pt x="347" y="458"/>
                </a:lnTo>
                <a:lnTo>
                  <a:pt x="252" y="553"/>
                </a:lnTo>
                <a:cubicBezTo>
                  <a:pt x="232" y="573"/>
                  <a:pt x="199" y="573"/>
                  <a:pt x="179" y="553"/>
                </a:cubicBezTo>
                <a:lnTo>
                  <a:pt x="179" y="553"/>
                </a:lnTo>
                <a:cubicBezTo>
                  <a:pt x="159" y="533"/>
                  <a:pt x="159" y="501"/>
                  <a:pt x="179" y="481"/>
                </a:cubicBezTo>
                <a:lnTo>
                  <a:pt x="311" y="349"/>
                </a:lnTo>
                <a:lnTo>
                  <a:pt x="312" y="348"/>
                </a:lnTo>
                <a:lnTo>
                  <a:pt x="313" y="347"/>
                </a:lnTo>
                <a:lnTo>
                  <a:pt x="314" y="346"/>
                </a:lnTo>
                <a:lnTo>
                  <a:pt x="315" y="345"/>
                </a:lnTo>
                <a:lnTo>
                  <a:pt x="316" y="345"/>
                </a:lnTo>
                <a:lnTo>
                  <a:pt x="316" y="345"/>
                </a:lnTo>
                <a:lnTo>
                  <a:pt x="317" y="344"/>
                </a:lnTo>
                <a:lnTo>
                  <a:pt x="318" y="343"/>
                </a:lnTo>
                <a:lnTo>
                  <a:pt x="319" y="342"/>
                </a:lnTo>
                <a:lnTo>
                  <a:pt x="320" y="342"/>
                </a:lnTo>
                <a:lnTo>
                  <a:pt x="321" y="341"/>
                </a:lnTo>
                <a:lnTo>
                  <a:pt x="322" y="340"/>
                </a:lnTo>
                <a:lnTo>
                  <a:pt x="323" y="340"/>
                </a:lnTo>
                <a:lnTo>
                  <a:pt x="323" y="340"/>
                </a:lnTo>
                <a:lnTo>
                  <a:pt x="324" y="339"/>
                </a:lnTo>
                <a:lnTo>
                  <a:pt x="325" y="339"/>
                </a:lnTo>
                <a:lnTo>
                  <a:pt x="326" y="339"/>
                </a:lnTo>
                <a:lnTo>
                  <a:pt x="326" y="339"/>
                </a:lnTo>
                <a:lnTo>
                  <a:pt x="327" y="338"/>
                </a:lnTo>
                <a:lnTo>
                  <a:pt x="328" y="338"/>
                </a:lnTo>
                <a:lnTo>
                  <a:pt x="328" y="338"/>
                </a:lnTo>
                <a:lnTo>
                  <a:pt x="329" y="337"/>
                </a:lnTo>
                <a:lnTo>
                  <a:pt x="329" y="337"/>
                </a:lnTo>
                <a:lnTo>
                  <a:pt x="330" y="337"/>
                </a:lnTo>
                <a:lnTo>
                  <a:pt x="331" y="336"/>
                </a:lnTo>
                <a:lnTo>
                  <a:pt x="332" y="336"/>
                </a:lnTo>
                <a:lnTo>
                  <a:pt x="333" y="336"/>
                </a:lnTo>
                <a:lnTo>
                  <a:pt x="333" y="336"/>
                </a:lnTo>
                <a:lnTo>
                  <a:pt x="334" y="336"/>
                </a:lnTo>
                <a:lnTo>
                  <a:pt x="334" y="336"/>
                </a:lnTo>
                <a:lnTo>
                  <a:pt x="335" y="335"/>
                </a:lnTo>
                <a:lnTo>
                  <a:pt x="335" y="335"/>
                </a:lnTo>
                <a:lnTo>
                  <a:pt x="336" y="335"/>
                </a:lnTo>
                <a:lnTo>
                  <a:pt x="338" y="335"/>
                </a:lnTo>
                <a:lnTo>
                  <a:pt x="339" y="335"/>
                </a:lnTo>
                <a:lnTo>
                  <a:pt x="339" y="335"/>
                </a:lnTo>
                <a:lnTo>
                  <a:pt x="340" y="334"/>
                </a:lnTo>
                <a:lnTo>
                  <a:pt x="340" y="334"/>
                </a:lnTo>
                <a:lnTo>
                  <a:pt x="341" y="334"/>
                </a:lnTo>
                <a:lnTo>
                  <a:pt x="342" y="334"/>
                </a:lnTo>
                <a:lnTo>
                  <a:pt x="342" y="334"/>
                </a:lnTo>
                <a:lnTo>
                  <a:pt x="344" y="334"/>
                </a:lnTo>
                <a:lnTo>
                  <a:pt x="344" y="334"/>
                </a:lnTo>
                <a:lnTo>
                  <a:pt x="345" y="334"/>
                </a:lnTo>
                <a:lnTo>
                  <a:pt x="345" y="334"/>
                </a:lnTo>
                <a:lnTo>
                  <a:pt x="346" y="334"/>
                </a:lnTo>
                <a:lnTo>
                  <a:pt x="346" y="334"/>
                </a:lnTo>
                <a:lnTo>
                  <a:pt x="347" y="334"/>
                </a:lnTo>
                <a:lnTo>
                  <a:pt x="347" y="334"/>
                </a:lnTo>
                <a:lnTo>
                  <a:pt x="349" y="334"/>
                </a:lnTo>
                <a:lnTo>
                  <a:pt x="349" y="334"/>
                </a:lnTo>
                <a:lnTo>
                  <a:pt x="350" y="334"/>
                </a:lnTo>
                <a:lnTo>
                  <a:pt x="350" y="334"/>
                </a:lnTo>
                <a:lnTo>
                  <a:pt x="351" y="334"/>
                </a:lnTo>
                <a:lnTo>
                  <a:pt x="351" y="334"/>
                </a:lnTo>
                <a:lnTo>
                  <a:pt x="352" y="334"/>
                </a:lnTo>
                <a:lnTo>
                  <a:pt x="352" y="334"/>
                </a:lnTo>
                <a:lnTo>
                  <a:pt x="354" y="334"/>
                </a:lnTo>
                <a:lnTo>
                  <a:pt x="355" y="334"/>
                </a:lnTo>
                <a:lnTo>
                  <a:pt x="355" y="334"/>
                </a:lnTo>
                <a:lnTo>
                  <a:pt x="356" y="335"/>
                </a:lnTo>
                <a:lnTo>
                  <a:pt x="356" y="335"/>
                </a:lnTo>
                <a:lnTo>
                  <a:pt x="357" y="335"/>
                </a:lnTo>
                <a:lnTo>
                  <a:pt x="358" y="335"/>
                </a:lnTo>
                <a:lnTo>
                  <a:pt x="360" y="335"/>
                </a:lnTo>
                <a:lnTo>
                  <a:pt x="360" y="335"/>
                </a:lnTo>
                <a:lnTo>
                  <a:pt x="361" y="336"/>
                </a:lnTo>
                <a:lnTo>
                  <a:pt x="361" y="336"/>
                </a:lnTo>
                <a:lnTo>
                  <a:pt x="362" y="336"/>
                </a:lnTo>
                <a:lnTo>
                  <a:pt x="362" y="336"/>
                </a:lnTo>
                <a:lnTo>
                  <a:pt x="363" y="336"/>
                </a:lnTo>
                <a:lnTo>
                  <a:pt x="363" y="336"/>
                </a:lnTo>
                <a:lnTo>
                  <a:pt x="364" y="337"/>
                </a:lnTo>
                <a:lnTo>
                  <a:pt x="366" y="337"/>
                </a:lnTo>
                <a:lnTo>
                  <a:pt x="366" y="337"/>
                </a:lnTo>
                <a:lnTo>
                  <a:pt x="367" y="338"/>
                </a:lnTo>
                <a:lnTo>
                  <a:pt x="367" y="338"/>
                </a:lnTo>
                <a:lnTo>
                  <a:pt x="368" y="338"/>
                </a:lnTo>
                <a:lnTo>
                  <a:pt x="369" y="339"/>
                </a:lnTo>
                <a:lnTo>
                  <a:pt x="369" y="339"/>
                </a:lnTo>
                <a:lnTo>
                  <a:pt x="370" y="339"/>
                </a:lnTo>
                <a:lnTo>
                  <a:pt x="370" y="339"/>
                </a:lnTo>
                <a:lnTo>
                  <a:pt x="371" y="340"/>
                </a:lnTo>
                <a:lnTo>
                  <a:pt x="371" y="340"/>
                </a:lnTo>
                <a:lnTo>
                  <a:pt x="373" y="340"/>
                </a:lnTo>
                <a:lnTo>
                  <a:pt x="374" y="341"/>
                </a:lnTo>
                <a:lnTo>
                  <a:pt x="375" y="342"/>
                </a:lnTo>
                <a:lnTo>
                  <a:pt x="376" y="342"/>
                </a:lnTo>
                <a:lnTo>
                  <a:pt x="377" y="343"/>
                </a:lnTo>
                <a:lnTo>
                  <a:pt x="378" y="344"/>
                </a:lnTo>
                <a:lnTo>
                  <a:pt x="379" y="345"/>
                </a:lnTo>
                <a:lnTo>
                  <a:pt x="379" y="345"/>
                </a:lnTo>
                <a:lnTo>
                  <a:pt x="380" y="345"/>
                </a:lnTo>
                <a:lnTo>
                  <a:pt x="381" y="346"/>
                </a:lnTo>
                <a:lnTo>
                  <a:pt x="382" y="347"/>
                </a:lnTo>
                <a:lnTo>
                  <a:pt x="383" y="348"/>
                </a:lnTo>
                <a:lnTo>
                  <a:pt x="384" y="349"/>
                </a:lnTo>
                <a:close/>
              </a:path>
            </a:pathLst>
          </a:custGeom>
          <a:solidFill>
            <a:srgbClr val="922E17"/>
          </a:solidFill>
          <a:ln w="9525">
            <a:noFill/>
          </a:ln>
        </p:spPr>
        <p:txBody>
          <a:bodyPr/>
          <a:lstStyle/>
          <a:p>
            <a:endParaRPr lang="zh-CN" altLang="en-US" sz="1010"/>
          </a:p>
        </p:txBody>
      </p:sp>
      <p:sp>
        <p:nvSpPr>
          <p:cNvPr id="159" name=" 159"/>
          <p:cNvSpPr/>
          <p:nvPr/>
        </p:nvSpPr>
        <p:spPr>
          <a:xfrm rot="5400000">
            <a:off x="4219575" y="1223010"/>
            <a:ext cx="806450" cy="450215"/>
          </a:xfrm>
          <a:custGeom>
            <a:avLst/>
            <a:gdLst>
              <a:gd name="connsiteX0" fmla="*/ 545178 w 812503"/>
              <a:gd name="connsiteY0" fmla="*/ 0 h 310097"/>
              <a:gd name="connsiteX1" fmla="*/ 812503 w 812503"/>
              <a:gd name="connsiteY1" fmla="*/ 155049 h 310097"/>
              <a:gd name="connsiteX2" fmla="*/ 545178 w 812503"/>
              <a:gd name="connsiteY2" fmla="*/ 310097 h 310097"/>
              <a:gd name="connsiteX3" fmla="*/ 545178 w 812503"/>
              <a:gd name="connsiteY3" fmla="*/ 212220 h 310097"/>
              <a:gd name="connsiteX4" fmla="*/ 0 w 812503"/>
              <a:gd name="connsiteY4" fmla="*/ 259590 h 310097"/>
              <a:gd name="connsiteX5" fmla="*/ 160832 w 812503"/>
              <a:gd name="connsiteY5" fmla="*/ 155049 h 310097"/>
              <a:gd name="connsiteX6" fmla="*/ 0 w 812503"/>
              <a:gd name="connsiteY6" fmla="*/ 50507 h 310097"/>
              <a:gd name="connsiteX7" fmla="*/ 545178 w 812503"/>
              <a:gd name="connsiteY7" fmla="*/ 97878 h 3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2503" h="310097">
                <a:moveTo>
                  <a:pt x="545178" y="0"/>
                </a:moveTo>
                <a:lnTo>
                  <a:pt x="812503" y="155049"/>
                </a:lnTo>
                <a:lnTo>
                  <a:pt x="545178" y="310097"/>
                </a:lnTo>
                <a:lnTo>
                  <a:pt x="545178" y="212220"/>
                </a:lnTo>
                <a:lnTo>
                  <a:pt x="0" y="259590"/>
                </a:lnTo>
                <a:lnTo>
                  <a:pt x="160832" y="155049"/>
                </a:lnTo>
                <a:lnTo>
                  <a:pt x="0" y="50507"/>
                </a:lnTo>
                <a:lnTo>
                  <a:pt x="545178" y="9787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 name="文本框 1"/>
          <p:cNvSpPr txBox="1"/>
          <p:nvPr/>
        </p:nvSpPr>
        <p:spPr>
          <a:xfrm>
            <a:off x="2280920" y="2018030"/>
            <a:ext cx="5219700" cy="645160"/>
          </a:xfrm>
          <a:prstGeom prst="rect">
            <a:avLst/>
          </a:prstGeom>
          <a:noFill/>
        </p:spPr>
        <p:txBody>
          <a:bodyPr wrap="square" rtlCol="0">
            <a:spAutoFit/>
          </a:bodyPr>
          <a:lstStyle/>
          <a:p>
            <a:r>
              <a:rPr lang="zh-CN" altLang="en-US" sz="1800"/>
              <a:t>所谓实体正义，即案件通过刑事诉讼过程而实现的结果上的实体公正和结果正义</a:t>
            </a:r>
          </a:p>
        </p:txBody>
      </p:sp>
      <p:sp>
        <p:nvSpPr>
          <p:cNvPr id="4" name=" 159"/>
          <p:cNvSpPr/>
          <p:nvPr/>
        </p:nvSpPr>
        <p:spPr>
          <a:xfrm rot="5400000">
            <a:off x="4219575" y="2840990"/>
            <a:ext cx="806450" cy="450215"/>
          </a:xfrm>
          <a:custGeom>
            <a:avLst/>
            <a:gdLst>
              <a:gd name="connsiteX0" fmla="*/ 545178 w 812503"/>
              <a:gd name="connsiteY0" fmla="*/ 0 h 310097"/>
              <a:gd name="connsiteX1" fmla="*/ 812503 w 812503"/>
              <a:gd name="connsiteY1" fmla="*/ 155049 h 310097"/>
              <a:gd name="connsiteX2" fmla="*/ 545178 w 812503"/>
              <a:gd name="connsiteY2" fmla="*/ 310097 h 310097"/>
              <a:gd name="connsiteX3" fmla="*/ 545178 w 812503"/>
              <a:gd name="connsiteY3" fmla="*/ 212220 h 310097"/>
              <a:gd name="connsiteX4" fmla="*/ 0 w 812503"/>
              <a:gd name="connsiteY4" fmla="*/ 259590 h 310097"/>
              <a:gd name="connsiteX5" fmla="*/ 160832 w 812503"/>
              <a:gd name="connsiteY5" fmla="*/ 155049 h 310097"/>
              <a:gd name="connsiteX6" fmla="*/ 0 w 812503"/>
              <a:gd name="connsiteY6" fmla="*/ 50507 h 310097"/>
              <a:gd name="connsiteX7" fmla="*/ 545178 w 812503"/>
              <a:gd name="connsiteY7" fmla="*/ 97878 h 3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2503" h="310097">
                <a:moveTo>
                  <a:pt x="545178" y="0"/>
                </a:moveTo>
                <a:lnTo>
                  <a:pt x="812503" y="155049"/>
                </a:lnTo>
                <a:lnTo>
                  <a:pt x="545178" y="310097"/>
                </a:lnTo>
                <a:lnTo>
                  <a:pt x="545178" y="212220"/>
                </a:lnTo>
                <a:lnTo>
                  <a:pt x="0" y="259590"/>
                </a:lnTo>
                <a:lnTo>
                  <a:pt x="160832" y="155049"/>
                </a:lnTo>
                <a:lnTo>
                  <a:pt x="0" y="50507"/>
                </a:lnTo>
                <a:lnTo>
                  <a:pt x="545178" y="9787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5" name="文本框 4"/>
          <p:cNvSpPr txBox="1"/>
          <p:nvPr/>
        </p:nvSpPr>
        <p:spPr>
          <a:xfrm>
            <a:off x="2250440" y="3780155"/>
            <a:ext cx="5266055" cy="645160"/>
          </a:xfrm>
          <a:prstGeom prst="rect">
            <a:avLst/>
          </a:prstGeom>
          <a:noFill/>
        </p:spPr>
        <p:txBody>
          <a:bodyPr wrap="square" rtlCol="0">
            <a:spAutoFit/>
          </a:bodyPr>
          <a:lstStyle/>
          <a:p>
            <a:r>
              <a:rPr lang="zh-CN" altLang="en-US" sz="1800"/>
              <a:t>通俗的讲，就是案件真相大白，正义得以伸张，切合传统思维</a:t>
            </a:r>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486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43" grpId="0"/>
      <p:bldP spid="159" grpId="0" bldLvl="0" animBg="1"/>
      <p:bldP spid="2" grpId="0"/>
      <p:bldP spid="4" grpId="0" bldLvl="0" animBg="1"/>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643" name="TextBox 31"/>
          <p:cNvSpPr txBox="1"/>
          <p:nvPr/>
        </p:nvSpPr>
        <p:spPr>
          <a:xfrm>
            <a:off x="1348105" y="89218"/>
            <a:ext cx="5208588" cy="521970"/>
          </a:xfrm>
          <a:prstGeom prst="rect">
            <a:avLst/>
          </a:prstGeom>
          <a:noFill/>
          <a:ln w="9525">
            <a:noFill/>
          </a:ln>
        </p:spPr>
        <p:txBody>
          <a:bodyPr>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实体正义的法治内涵包含三方面</a:t>
            </a:r>
            <a:endParaRPr lang="zh-CN" altLang="en-US" sz="2800" b="1" dirty="0">
              <a:solidFill>
                <a:schemeClr val="bg2"/>
              </a:solidFill>
              <a:latin typeface="微软雅黑" panose="020B0503020204020204" pitchFamily="34" charset="-122"/>
              <a:ea typeface="微软雅黑" panose="020B0503020204020204" pitchFamily="34" charset="-122"/>
            </a:endParaRPr>
          </a:p>
        </p:txBody>
      </p:sp>
      <p:sp>
        <p:nvSpPr>
          <p:cNvPr id="1048644" name="Freeform 5"/>
          <p:cNvSpPr>
            <a:spLocks noEditPoints="1"/>
          </p:cNvSpPr>
          <p:nvPr/>
        </p:nvSpPr>
        <p:spPr>
          <a:xfrm>
            <a:off x="409258" y="120968"/>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645" name="Freeform 7"/>
          <p:cNvSpPr>
            <a:spLocks noEditPoints="1"/>
          </p:cNvSpPr>
          <p:nvPr/>
        </p:nvSpPr>
        <p:spPr>
          <a:xfrm>
            <a:off x="903214" y="1695181"/>
            <a:ext cx="1170965" cy="1525587"/>
          </a:xfrm>
          <a:custGeom>
            <a:avLst/>
            <a:gdLst/>
            <a:ahLst/>
            <a:cxnLst>
              <a:cxn ang="0">
                <a:pos x="1171984" y="254764"/>
              </a:cxn>
              <a:cxn ang="0">
                <a:pos x="911809" y="509528"/>
              </a:cxn>
              <a:cxn ang="0">
                <a:pos x="651633" y="509528"/>
              </a:cxn>
              <a:cxn ang="0">
                <a:pos x="390264" y="254764"/>
              </a:cxn>
              <a:cxn ang="0">
                <a:pos x="651633" y="0"/>
              </a:cxn>
              <a:cxn ang="0">
                <a:pos x="911809" y="0"/>
              </a:cxn>
              <a:cxn ang="0">
                <a:pos x="1171984" y="254764"/>
              </a:cxn>
              <a:cxn ang="0">
                <a:pos x="1296105" y="254764"/>
              </a:cxn>
              <a:cxn ang="0">
                <a:pos x="1302072" y="313196"/>
              </a:cxn>
              <a:cxn ang="0">
                <a:pos x="976256" y="632236"/>
              </a:cxn>
              <a:cxn ang="0">
                <a:pos x="585992" y="632236"/>
              </a:cxn>
              <a:cxn ang="0">
                <a:pos x="260176" y="313196"/>
              </a:cxn>
              <a:cxn ang="0">
                <a:pos x="266143" y="254764"/>
              </a:cxn>
              <a:cxn ang="0">
                <a:pos x="0" y="567961"/>
              </a:cxn>
              <a:cxn ang="0">
                <a:pos x="0" y="1715568"/>
              </a:cxn>
              <a:cxn ang="0">
                <a:pos x="325816" y="2034608"/>
              </a:cxn>
              <a:cxn ang="0">
                <a:pos x="1192273" y="2034608"/>
              </a:cxn>
              <a:cxn ang="0">
                <a:pos x="837814" y="1509887"/>
              </a:cxn>
              <a:cxn ang="0">
                <a:pos x="1420225" y="940758"/>
              </a:cxn>
              <a:cxn ang="0">
                <a:pos x="1562248" y="958288"/>
              </a:cxn>
              <a:cxn ang="0">
                <a:pos x="1562248" y="567961"/>
              </a:cxn>
              <a:cxn ang="0">
                <a:pos x="1296105" y="254764"/>
              </a:cxn>
              <a:cxn ang="0">
                <a:pos x="732789" y="1274990"/>
              </a:cxn>
              <a:cxn ang="0">
                <a:pos x="732789" y="1274990"/>
              </a:cxn>
              <a:cxn ang="0">
                <a:pos x="325816" y="1274990"/>
              </a:cxn>
              <a:cxn ang="0">
                <a:pos x="260176" y="1211883"/>
              </a:cxn>
              <a:cxn ang="0">
                <a:pos x="325816" y="1147608"/>
              </a:cxn>
              <a:cxn ang="0">
                <a:pos x="732789" y="1147608"/>
              </a:cxn>
              <a:cxn ang="0">
                <a:pos x="797236" y="1211883"/>
              </a:cxn>
              <a:cxn ang="0">
                <a:pos x="732789" y="1274990"/>
              </a:cxn>
              <a:cxn ang="0">
                <a:pos x="862876" y="1020226"/>
              </a:cxn>
              <a:cxn ang="0">
                <a:pos x="862876" y="1020226"/>
              </a:cxn>
              <a:cxn ang="0">
                <a:pos x="325816" y="1020226"/>
              </a:cxn>
              <a:cxn ang="0">
                <a:pos x="260176" y="955950"/>
              </a:cxn>
              <a:cxn ang="0">
                <a:pos x="325816" y="892843"/>
              </a:cxn>
              <a:cxn ang="0">
                <a:pos x="862876" y="892843"/>
              </a:cxn>
              <a:cxn ang="0">
                <a:pos x="928517" y="955950"/>
              </a:cxn>
              <a:cxn ang="0">
                <a:pos x="862876" y="1020226"/>
              </a:cxn>
            </a:cxnLst>
            <a:rect l="0" t="0" r="0" b="0"/>
            <a:pathLst>
              <a:path w="1309" h="1741">
                <a:moveTo>
                  <a:pt x="982" y="218"/>
                </a:moveTo>
                <a:cubicBezTo>
                  <a:pt x="982" y="339"/>
                  <a:pt x="884" y="436"/>
                  <a:pt x="764" y="436"/>
                </a:cubicBezTo>
                <a:lnTo>
                  <a:pt x="546" y="436"/>
                </a:lnTo>
                <a:cubicBezTo>
                  <a:pt x="425" y="436"/>
                  <a:pt x="327" y="339"/>
                  <a:pt x="327" y="218"/>
                </a:cubicBezTo>
                <a:cubicBezTo>
                  <a:pt x="327" y="98"/>
                  <a:pt x="425" y="0"/>
                  <a:pt x="546" y="0"/>
                </a:cubicBezTo>
                <a:lnTo>
                  <a:pt x="764" y="0"/>
                </a:lnTo>
                <a:cubicBezTo>
                  <a:pt x="884" y="0"/>
                  <a:pt x="982" y="98"/>
                  <a:pt x="982" y="218"/>
                </a:cubicBezTo>
                <a:close/>
                <a:moveTo>
                  <a:pt x="1086" y="218"/>
                </a:moveTo>
                <a:cubicBezTo>
                  <a:pt x="1090" y="234"/>
                  <a:pt x="1091" y="251"/>
                  <a:pt x="1091" y="268"/>
                </a:cubicBezTo>
                <a:cubicBezTo>
                  <a:pt x="1091" y="419"/>
                  <a:pt x="969" y="541"/>
                  <a:pt x="818" y="541"/>
                </a:cubicBezTo>
                <a:lnTo>
                  <a:pt x="491" y="541"/>
                </a:lnTo>
                <a:cubicBezTo>
                  <a:pt x="340" y="541"/>
                  <a:pt x="218" y="419"/>
                  <a:pt x="218" y="268"/>
                </a:cubicBezTo>
                <a:cubicBezTo>
                  <a:pt x="218" y="251"/>
                  <a:pt x="220" y="234"/>
                  <a:pt x="223" y="218"/>
                </a:cubicBezTo>
                <a:cubicBezTo>
                  <a:pt x="96" y="242"/>
                  <a:pt x="0" y="353"/>
                  <a:pt x="0" y="486"/>
                </a:cubicBezTo>
                <a:lnTo>
                  <a:pt x="0" y="1468"/>
                </a:lnTo>
                <a:cubicBezTo>
                  <a:pt x="0" y="1619"/>
                  <a:pt x="122" y="1741"/>
                  <a:pt x="273" y="1741"/>
                </a:cubicBezTo>
                <a:lnTo>
                  <a:pt x="999" y="1741"/>
                </a:lnTo>
                <a:cubicBezTo>
                  <a:pt x="825" y="1667"/>
                  <a:pt x="702" y="1494"/>
                  <a:pt x="702" y="1292"/>
                </a:cubicBezTo>
                <a:cubicBezTo>
                  <a:pt x="702" y="1023"/>
                  <a:pt x="921" y="805"/>
                  <a:pt x="1190" y="805"/>
                </a:cubicBezTo>
                <a:cubicBezTo>
                  <a:pt x="1231" y="805"/>
                  <a:pt x="1271" y="810"/>
                  <a:pt x="1309" y="820"/>
                </a:cubicBezTo>
                <a:lnTo>
                  <a:pt x="1309" y="486"/>
                </a:lnTo>
                <a:cubicBezTo>
                  <a:pt x="1309" y="353"/>
                  <a:pt x="1213" y="242"/>
                  <a:pt x="1086" y="218"/>
                </a:cubicBezTo>
                <a:close/>
                <a:moveTo>
                  <a:pt x="614" y="1091"/>
                </a:moveTo>
                <a:lnTo>
                  <a:pt x="614" y="1091"/>
                </a:lnTo>
                <a:lnTo>
                  <a:pt x="273" y="1091"/>
                </a:lnTo>
                <a:cubicBezTo>
                  <a:pt x="243" y="1091"/>
                  <a:pt x="218" y="1067"/>
                  <a:pt x="218" y="1037"/>
                </a:cubicBezTo>
                <a:cubicBezTo>
                  <a:pt x="218" y="1006"/>
                  <a:pt x="243" y="982"/>
                  <a:pt x="273" y="982"/>
                </a:cubicBezTo>
                <a:lnTo>
                  <a:pt x="614" y="982"/>
                </a:lnTo>
                <a:cubicBezTo>
                  <a:pt x="644" y="982"/>
                  <a:pt x="668" y="1006"/>
                  <a:pt x="668" y="1037"/>
                </a:cubicBezTo>
                <a:cubicBezTo>
                  <a:pt x="668" y="1067"/>
                  <a:pt x="644" y="1091"/>
                  <a:pt x="614" y="1091"/>
                </a:cubicBezTo>
                <a:close/>
                <a:moveTo>
                  <a:pt x="723" y="873"/>
                </a:moveTo>
                <a:lnTo>
                  <a:pt x="723" y="873"/>
                </a:lnTo>
                <a:lnTo>
                  <a:pt x="273" y="873"/>
                </a:lnTo>
                <a:cubicBezTo>
                  <a:pt x="243" y="873"/>
                  <a:pt x="218" y="849"/>
                  <a:pt x="218" y="818"/>
                </a:cubicBezTo>
                <a:cubicBezTo>
                  <a:pt x="218" y="788"/>
                  <a:pt x="243" y="764"/>
                  <a:pt x="273" y="764"/>
                </a:cubicBezTo>
                <a:lnTo>
                  <a:pt x="723" y="764"/>
                </a:lnTo>
                <a:cubicBezTo>
                  <a:pt x="753" y="764"/>
                  <a:pt x="778" y="788"/>
                  <a:pt x="778" y="818"/>
                </a:cubicBezTo>
                <a:cubicBezTo>
                  <a:pt x="778" y="849"/>
                  <a:pt x="753" y="873"/>
                  <a:pt x="723" y="873"/>
                </a:cubicBezTo>
                <a:close/>
              </a:path>
            </a:pathLst>
          </a:custGeom>
          <a:solidFill>
            <a:srgbClr val="922E17"/>
          </a:solidFill>
          <a:ln w="9525">
            <a:noFill/>
          </a:ln>
        </p:spPr>
        <p:txBody>
          <a:bodyPr/>
          <a:lstStyle/>
          <a:p>
            <a:endParaRPr lang="zh-CN" altLang="en-US" sz="1010"/>
          </a:p>
        </p:txBody>
      </p:sp>
      <p:sp>
        <p:nvSpPr>
          <p:cNvPr id="1048646" name="Freeform 8"/>
          <p:cNvSpPr>
            <a:spLocks noEditPoints="1"/>
          </p:cNvSpPr>
          <p:nvPr/>
        </p:nvSpPr>
        <p:spPr>
          <a:xfrm>
            <a:off x="1660058" y="2582004"/>
            <a:ext cx="621183" cy="609283"/>
          </a:xfrm>
          <a:custGeom>
            <a:avLst/>
            <a:gdLst/>
            <a:ahLst/>
            <a:cxnLst>
              <a:cxn ang="0">
                <a:pos x="327031" y="804034"/>
              </a:cxn>
              <a:cxn ang="0">
                <a:pos x="458320" y="167117"/>
              </a:cxn>
              <a:cxn ang="0">
                <a:pos x="614674" y="405523"/>
              </a:cxn>
              <a:cxn ang="0">
                <a:pos x="213644" y="405523"/>
              </a:cxn>
              <a:cxn ang="0">
                <a:pos x="372385" y="165949"/>
              </a:cxn>
              <a:cxn ang="0">
                <a:pos x="377159" y="161274"/>
              </a:cxn>
              <a:cxn ang="0">
                <a:pos x="380740" y="158937"/>
              </a:cxn>
              <a:cxn ang="0">
                <a:pos x="385514" y="155431"/>
              </a:cxn>
              <a:cxn ang="0">
                <a:pos x="389095" y="154262"/>
              </a:cxn>
              <a:cxn ang="0">
                <a:pos x="391482" y="153094"/>
              </a:cxn>
              <a:cxn ang="0">
                <a:pos x="395063" y="151925"/>
              </a:cxn>
              <a:cxn ang="0">
                <a:pos x="398643" y="150756"/>
              </a:cxn>
              <a:cxn ang="0">
                <a:pos x="401030" y="150756"/>
              </a:cxn>
              <a:cxn ang="0">
                <a:pos x="405804" y="149588"/>
              </a:cxn>
              <a:cxn ang="0">
                <a:pos x="408192" y="149588"/>
              </a:cxn>
              <a:cxn ang="0">
                <a:pos x="411772" y="149588"/>
              </a:cxn>
              <a:cxn ang="0">
                <a:pos x="414159" y="148419"/>
              </a:cxn>
              <a:cxn ang="0">
                <a:pos x="417740" y="149588"/>
              </a:cxn>
              <a:cxn ang="0">
                <a:pos x="420127" y="149588"/>
              </a:cxn>
              <a:cxn ang="0">
                <a:pos x="424901" y="149588"/>
              </a:cxn>
              <a:cxn ang="0">
                <a:pos x="429675" y="150756"/>
              </a:cxn>
              <a:cxn ang="0">
                <a:pos x="432062" y="151925"/>
              </a:cxn>
              <a:cxn ang="0">
                <a:pos x="434449" y="151925"/>
              </a:cxn>
              <a:cxn ang="0">
                <a:pos x="438030" y="153094"/>
              </a:cxn>
              <a:cxn ang="0">
                <a:pos x="441611" y="155431"/>
              </a:cxn>
              <a:cxn ang="0">
                <a:pos x="445191" y="156600"/>
              </a:cxn>
              <a:cxn ang="0">
                <a:pos x="449966" y="160106"/>
              </a:cxn>
              <a:cxn ang="0">
                <a:pos x="453546" y="162443"/>
              </a:cxn>
              <a:cxn ang="0">
                <a:pos x="458320" y="167117"/>
              </a:cxn>
              <a:cxn ang="0">
                <a:pos x="614674" y="646266"/>
              </a:cxn>
              <a:cxn ang="0">
                <a:pos x="300773" y="646266"/>
              </a:cxn>
              <a:cxn ang="0">
                <a:pos x="371192" y="407860"/>
              </a:cxn>
              <a:cxn ang="0">
                <a:pos x="375966" y="403186"/>
              </a:cxn>
              <a:cxn ang="0">
                <a:pos x="379546" y="400848"/>
              </a:cxn>
              <a:cxn ang="0">
                <a:pos x="384321" y="397342"/>
              </a:cxn>
              <a:cxn ang="0">
                <a:pos x="387901" y="396174"/>
              </a:cxn>
              <a:cxn ang="0">
                <a:pos x="391482" y="395005"/>
              </a:cxn>
              <a:cxn ang="0">
                <a:pos x="393869" y="393836"/>
              </a:cxn>
              <a:cxn ang="0">
                <a:pos x="397450" y="392668"/>
              </a:cxn>
              <a:cxn ang="0">
                <a:pos x="399837" y="391499"/>
              </a:cxn>
              <a:cxn ang="0">
                <a:pos x="404611" y="391499"/>
              </a:cxn>
              <a:cxn ang="0">
                <a:pos x="408192" y="390330"/>
              </a:cxn>
              <a:cxn ang="0">
                <a:pos x="411772" y="390330"/>
              </a:cxn>
              <a:cxn ang="0">
                <a:pos x="414159" y="390330"/>
              </a:cxn>
              <a:cxn ang="0">
                <a:pos x="417740" y="390330"/>
              </a:cxn>
              <a:cxn ang="0">
                <a:pos x="420127" y="390330"/>
              </a:cxn>
              <a:cxn ang="0">
                <a:pos x="423708" y="390330"/>
              </a:cxn>
              <a:cxn ang="0">
                <a:pos x="427288" y="391499"/>
              </a:cxn>
              <a:cxn ang="0">
                <a:pos x="430869" y="392668"/>
              </a:cxn>
              <a:cxn ang="0">
                <a:pos x="433256" y="392668"/>
              </a:cxn>
              <a:cxn ang="0">
                <a:pos x="438030" y="395005"/>
              </a:cxn>
              <a:cxn ang="0">
                <a:pos x="440417" y="396174"/>
              </a:cxn>
              <a:cxn ang="0">
                <a:pos x="442804" y="397342"/>
              </a:cxn>
              <a:cxn ang="0">
                <a:pos x="448772" y="399680"/>
              </a:cxn>
              <a:cxn ang="0">
                <a:pos x="452353" y="403186"/>
              </a:cxn>
              <a:cxn ang="0">
                <a:pos x="457127" y="406692"/>
              </a:cxn>
            </a:cxnLst>
            <a:rect l="0" t="0" r="0" b="0"/>
            <a:pathLst>
              <a:path w="695" h="696">
                <a:moveTo>
                  <a:pt x="434" y="11"/>
                </a:moveTo>
                <a:cubicBezTo>
                  <a:pt x="407" y="4"/>
                  <a:pt x="377" y="0"/>
                  <a:pt x="347" y="0"/>
                </a:cubicBezTo>
                <a:cubicBezTo>
                  <a:pt x="155" y="0"/>
                  <a:pt x="0" y="156"/>
                  <a:pt x="0" y="348"/>
                </a:cubicBezTo>
                <a:cubicBezTo>
                  <a:pt x="0" y="515"/>
                  <a:pt x="117" y="654"/>
                  <a:pt x="274" y="688"/>
                </a:cubicBezTo>
                <a:cubicBezTo>
                  <a:pt x="298" y="693"/>
                  <a:pt x="322" y="696"/>
                  <a:pt x="347" y="696"/>
                </a:cubicBezTo>
                <a:cubicBezTo>
                  <a:pt x="540" y="696"/>
                  <a:pt x="695" y="540"/>
                  <a:pt x="695" y="348"/>
                </a:cubicBezTo>
                <a:cubicBezTo>
                  <a:pt x="695" y="186"/>
                  <a:pt x="584" y="50"/>
                  <a:pt x="434" y="11"/>
                </a:cubicBezTo>
                <a:close/>
                <a:moveTo>
                  <a:pt x="384" y="143"/>
                </a:moveTo>
                <a:lnTo>
                  <a:pt x="384" y="143"/>
                </a:lnTo>
                <a:lnTo>
                  <a:pt x="515" y="274"/>
                </a:lnTo>
                <a:cubicBezTo>
                  <a:pt x="536" y="294"/>
                  <a:pt x="536" y="327"/>
                  <a:pt x="515" y="347"/>
                </a:cubicBezTo>
                <a:lnTo>
                  <a:pt x="515" y="347"/>
                </a:lnTo>
                <a:cubicBezTo>
                  <a:pt x="495" y="367"/>
                  <a:pt x="463" y="367"/>
                  <a:pt x="443" y="347"/>
                </a:cubicBezTo>
                <a:lnTo>
                  <a:pt x="347" y="252"/>
                </a:lnTo>
                <a:lnTo>
                  <a:pt x="252" y="347"/>
                </a:lnTo>
                <a:cubicBezTo>
                  <a:pt x="232" y="367"/>
                  <a:pt x="199" y="367"/>
                  <a:pt x="179" y="347"/>
                </a:cubicBezTo>
                <a:lnTo>
                  <a:pt x="179" y="347"/>
                </a:lnTo>
                <a:cubicBezTo>
                  <a:pt x="159" y="327"/>
                  <a:pt x="159" y="294"/>
                  <a:pt x="179" y="274"/>
                </a:cubicBezTo>
                <a:lnTo>
                  <a:pt x="311" y="143"/>
                </a:lnTo>
                <a:lnTo>
                  <a:pt x="312" y="142"/>
                </a:lnTo>
                <a:lnTo>
                  <a:pt x="313" y="141"/>
                </a:lnTo>
                <a:lnTo>
                  <a:pt x="314" y="140"/>
                </a:lnTo>
                <a:lnTo>
                  <a:pt x="315" y="139"/>
                </a:lnTo>
                <a:lnTo>
                  <a:pt x="316" y="138"/>
                </a:lnTo>
                <a:lnTo>
                  <a:pt x="316" y="138"/>
                </a:lnTo>
                <a:lnTo>
                  <a:pt x="317" y="137"/>
                </a:lnTo>
                <a:lnTo>
                  <a:pt x="318" y="137"/>
                </a:lnTo>
                <a:lnTo>
                  <a:pt x="319" y="136"/>
                </a:lnTo>
                <a:lnTo>
                  <a:pt x="320" y="135"/>
                </a:lnTo>
                <a:lnTo>
                  <a:pt x="321" y="135"/>
                </a:lnTo>
                <a:lnTo>
                  <a:pt x="322" y="134"/>
                </a:lnTo>
                <a:lnTo>
                  <a:pt x="323" y="133"/>
                </a:lnTo>
                <a:lnTo>
                  <a:pt x="323" y="133"/>
                </a:lnTo>
                <a:lnTo>
                  <a:pt x="324" y="133"/>
                </a:lnTo>
                <a:lnTo>
                  <a:pt x="325" y="133"/>
                </a:lnTo>
                <a:lnTo>
                  <a:pt x="326" y="132"/>
                </a:lnTo>
                <a:lnTo>
                  <a:pt x="326" y="132"/>
                </a:lnTo>
                <a:lnTo>
                  <a:pt x="327" y="132"/>
                </a:lnTo>
                <a:lnTo>
                  <a:pt x="328" y="131"/>
                </a:lnTo>
                <a:lnTo>
                  <a:pt x="328" y="131"/>
                </a:lnTo>
                <a:lnTo>
                  <a:pt x="329" y="131"/>
                </a:lnTo>
                <a:lnTo>
                  <a:pt x="329" y="131"/>
                </a:lnTo>
                <a:lnTo>
                  <a:pt x="330" y="130"/>
                </a:lnTo>
                <a:lnTo>
                  <a:pt x="331" y="130"/>
                </a:lnTo>
                <a:lnTo>
                  <a:pt x="332" y="130"/>
                </a:lnTo>
                <a:lnTo>
                  <a:pt x="333" y="130"/>
                </a:lnTo>
                <a:lnTo>
                  <a:pt x="333" y="130"/>
                </a:lnTo>
                <a:lnTo>
                  <a:pt x="334" y="129"/>
                </a:lnTo>
                <a:lnTo>
                  <a:pt x="334" y="129"/>
                </a:lnTo>
                <a:lnTo>
                  <a:pt x="335" y="129"/>
                </a:lnTo>
                <a:lnTo>
                  <a:pt x="335" y="129"/>
                </a:lnTo>
                <a:lnTo>
                  <a:pt x="336" y="129"/>
                </a:lnTo>
                <a:lnTo>
                  <a:pt x="338" y="128"/>
                </a:lnTo>
                <a:lnTo>
                  <a:pt x="339" y="128"/>
                </a:lnTo>
                <a:lnTo>
                  <a:pt x="339" y="128"/>
                </a:lnTo>
                <a:lnTo>
                  <a:pt x="340" y="128"/>
                </a:lnTo>
                <a:lnTo>
                  <a:pt x="340" y="128"/>
                </a:lnTo>
                <a:lnTo>
                  <a:pt x="341" y="128"/>
                </a:lnTo>
                <a:lnTo>
                  <a:pt x="342" y="128"/>
                </a:lnTo>
                <a:lnTo>
                  <a:pt x="342" y="128"/>
                </a:lnTo>
                <a:lnTo>
                  <a:pt x="344" y="128"/>
                </a:lnTo>
                <a:lnTo>
                  <a:pt x="344" y="128"/>
                </a:lnTo>
                <a:lnTo>
                  <a:pt x="345" y="128"/>
                </a:lnTo>
                <a:lnTo>
                  <a:pt x="345" y="128"/>
                </a:lnTo>
                <a:lnTo>
                  <a:pt x="346" y="127"/>
                </a:lnTo>
                <a:lnTo>
                  <a:pt x="346" y="127"/>
                </a:lnTo>
                <a:lnTo>
                  <a:pt x="347" y="127"/>
                </a:lnTo>
                <a:lnTo>
                  <a:pt x="347" y="127"/>
                </a:lnTo>
                <a:lnTo>
                  <a:pt x="349" y="127"/>
                </a:lnTo>
                <a:lnTo>
                  <a:pt x="349" y="127"/>
                </a:lnTo>
                <a:lnTo>
                  <a:pt x="350" y="128"/>
                </a:lnTo>
                <a:lnTo>
                  <a:pt x="350" y="128"/>
                </a:lnTo>
                <a:lnTo>
                  <a:pt x="351" y="128"/>
                </a:lnTo>
                <a:lnTo>
                  <a:pt x="351" y="128"/>
                </a:lnTo>
                <a:lnTo>
                  <a:pt x="352" y="128"/>
                </a:lnTo>
                <a:lnTo>
                  <a:pt x="352" y="128"/>
                </a:lnTo>
                <a:lnTo>
                  <a:pt x="354" y="128"/>
                </a:lnTo>
                <a:lnTo>
                  <a:pt x="355" y="128"/>
                </a:lnTo>
                <a:lnTo>
                  <a:pt x="355" y="128"/>
                </a:lnTo>
                <a:lnTo>
                  <a:pt x="356" y="128"/>
                </a:lnTo>
                <a:lnTo>
                  <a:pt x="356" y="128"/>
                </a:lnTo>
                <a:lnTo>
                  <a:pt x="357" y="128"/>
                </a:lnTo>
                <a:lnTo>
                  <a:pt x="358" y="129"/>
                </a:lnTo>
                <a:lnTo>
                  <a:pt x="360" y="129"/>
                </a:lnTo>
                <a:lnTo>
                  <a:pt x="360" y="129"/>
                </a:lnTo>
                <a:lnTo>
                  <a:pt x="361" y="129"/>
                </a:lnTo>
                <a:lnTo>
                  <a:pt x="361" y="129"/>
                </a:lnTo>
                <a:lnTo>
                  <a:pt x="362" y="130"/>
                </a:lnTo>
                <a:lnTo>
                  <a:pt x="362" y="130"/>
                </a:lnTo>
                <a:lnTo>
                  <a:pt x="363" y="130"/>
                </a:lnTo>
                <a:lnTo>
                  <a:pt x="363" y="130"/>
                </a:lnTo>
                <a:lnTo>
                  <a:pt x="364" y="130"/>
                </a:lnTo>
                <a:lnTo>
                  <a:pt x="366" y="131"/>
                </a:lnTo>
                <a:lnTo>
                  <a:pt x="366" y="131"/>
                </a:lnTo>
                <a:lnTo>
                  <a:pt x="367" y="131"/>
                </a:lnTo>
                <a:lnTo>
                  <a:pt x="367" y="131"/>
                </a:lnTo>
                <a:lnTo>
                  <a:pt x="368" y="132"/>
                </a:lnTo>
                <a:lnTo>
                  <a:pt x="369" y="132"/>
                </a:lnTo>
                <a:lnTo>
                  <a:pt x="369" y="132"/>
                </a:lnTo>
                <a:lnTo>
                  <a:pt x="370" y="133"/>
                </a:lnTo>
                <a:lnTo>
                  <a:pt x="370" y="133"/>
                </a:lnTo>
                <a:lnTo>
                  <a:pt x="371" y="133"/>
                </a:lnTo>
                <a:lnTo>
                  <a:pt x="371" y="133"/>
                </a:lnTo>
                <a:lnTo>
                  <a:pt x="373" y="134"/>
                </a:lnTo>
                <a:lnTo>
                  <a:pt x="374" y="135"/>
                </a:lnTo>
                <a:lnTo>
                  <a:pt x="375" y="135"/>
                </a:lnTo>
                <a:lnTo>
                  <a:pt x="376" y="136"/>
                </a:lnTo>
                <a:lnTo>
                  <a:pt x="377" y="137"/>
                </a:lnTo>
                <a:lnTo>
                  <a:pt x="378" y="137"/>
                </a:lnTo>
                <a:lnTo>
                  <a:pt x="379" y="138"/>
                </a:lnTo>
                <a:lnTo>
                  <a:pt x="379" y="138"/>
                </a:lnTo>
                <a:lnTo>
                  <a:pt x="380" y="139"/>
                </a:lnTo>
                <a:lnTo>
                  <a:pt x="381" y="140"/>
                </a:lnTo>
                <a:lnTo>
                  <a:pt x="382" y="141"/>
                </a:lnTo>
                <a:lnTo>
                  <a:pt x="383" y="142"/>
                </a:lnTo>
                <a:lnTo>
                  <a:pt x="384" y="143"/>
                </a:lnTo>
                <a:close/>
                <a:moveTo>
                  <a:pt x="384" y="349"/>
                </a:moveTo>
                <a:lnTo>
                  <a:pt x="384" y="349"/>
                </a:lnTo>
                <a:lnTo>
                  <a:pt x="515" y="481"/>
                </a:lnTo>
                <a:cubicBezTo>
                  <a:pt x="536" y="501"/>
                  <a:pt x="536" y="533"/>
                  <a:pt x="515" y="553"/>
                </a:cubicBezTo>
                <a:lnTo>
                  <a:pt x="515" y="553"/>
                </a:lnTo>
                <a:cubicBezTo>
                  <a:pt x="495" y="573"/>
                  <a:pt x="463" y="573"/>
                  <a:pt x="443" y="553"/>
                </a:cubicBezTo>
                <a:lnTo>
                  <a:pt x="347" y="458"/>
                </a:lnTo>
                <a:lnTo>
                  <a:pt x="252" y="553"/>
                </a:lnTo>
                <a:cubicBezTo>
                  <a:pt x="232" y="573"/>
                  <a:pt x="199" y="573"/>
                  <a:pt x="179" y="553"/>
                </a:cubicBezTo>
                <a:lnTo>
                  <a:pt x="179" y="553"/>
                </a:lnTo>
                <a:cubicBezTo>
                  <a:pt x="159" y="533"/>
                  <a:pt x="159" y="501"/>
                  <a:pt x="179" y="481"/>
                </a:cubicBezTo>
                <a:lnTo>
                  <a:pt x="311" y="349"/>
                </a:lnTo>
                <a:lnTo>
                  <a:pt x="312" y="348"/>
                </a:lnTo>
                <a:lnTo>
                  <a:pt x="313" y="347"/>
                </a:lnTo>
                <a:lnTo>
                  <a:pt x="314" y="346"/>
                </a:lnTo>
                <a:lnTo>
                  <a:pt x="315" y="345"/>
                </a:lnTo>
                <a:lnTo>
                  <a:pt x="316" y="345"/>
                </a:lnTo>
                <a:lnTo>
                  <a:pt x="316" y="345"/>
                </a:lnTo>
                <a:lnTo>
                  <a:pt x="317" y="344"/>
                </a:lnTo>
                <a:lnTo>
                  <a:pt x="318" y="343"/>
                </a:lnTo>
                <a:lnTo>
                  <a:pt x="319" y="342"/>
                </a:lnTo>
                <a:lnTo>
                  <a:pt x="320" y="342"/>
                </a:lnTo>
                <a:lnTo>
                  <a:pt x="321" y="341"/>
                </a:lnTo>
                <a:lnTo>
                  <a:pt x="322" y="340"/>
                </a:lnTo>
                <a:lnTo>
                  <a:pt x="323" y="340"/>
                </a:lnTo>
                <a:lnTo>
                  <a:pt x="323" y="340"/>
                </a:lnTo>
                <a:lnTo>
                  <a:pt x="324" y="339"/>
                </a:lnTo>
                <a:lnTo>
                  <a:pt x="325" y="339"/>
                </a:lnTo>
                <a:lnTo>
                  <a:pt x="326" y="339"/>
                </a:lnTo>
                <a:lnTo>
                  <a:pt x="326" y="339"/>
                </a:lnTo>
                <a:lnTo>
                  <a:pt x="327" y="338"/>
                </a:lnTo>
                <a:lnTo>
                  <a:pt x="328" y="338"/>
                </a:lnTo>
                <a:lnTo>
                  <a:pt x="328" y="338"/>
                </a:lnTo>
                <a:lnTo>
                  <a:pt x="329" y="337"/>
                </a:lnTo>
                <a:lnTo>
                  <a:pt x="329" y="337"/>
                </a:lnTo>
                <a:lnTo>
                  <a:pt x="330" y="337"/>
                </a:lnTo>
                <a:lnTo>
                  <a:pt x="331" y="336"/>
                </a:lnTo>
                <a:lnTo>
                  <a:pt x="332" y="336"/>
                </a:lnTo>
                <a:lnTo>
                  <a:pt x="333" y="336"/>
                </a:lnTo>
                <a:lnTo>
                  <a:pt x="333" y="336"/>
                </a:lnTo>
                <a:lnTo>
                  <a:pt x="334" y="336"/>
                </a:lnTo>
                <a:lnTo>
                  <a:pt x="334" y="336"/>
                </a:lnTo>
                <a:lnTo>
                  <a:pt x="335" y="335"/>
                </a:lnTo>
                <a:lnTo>
                  <a:pt x="335" y="335"/>
                </a:lnTo>
                <a:lnTo>
                  <a:pt x="336" y="335"/>
                </a:lnTo>
                <a:lnTo>
                  <a:pt x="338" y="335"/>
                </a:lnTo>
                <a:lnTo>
                  <a:pt x="339" y="335"/>
                </a:lnTo>
                <a:lnTo>
                  <a:pt x="339" y="335"/>
                </a:lnTo>
                <a:lnTo>
                  <a:pt x="340" y="334"/>
                </a:lnTo>
                <a:lnTo>
                  <a:pt x="340" y="334"/>
                </a:lnTo>
                <a:lnTo>
                  <a:pt x="341" y="334"/>
                </a:lnTo>
                <a:lnTo>
                  <a:pt x="342" y="334"/>
                </a:lnTo>
                <a:lnTo>
                  <a:pt x="342" y="334"/>
                </a:lnTo>
                <a:lnTo>
                  <a:pt x="344" y="334"/>
                </a:lnTo>
                <a:lnTo>
                  <a:pt x="344" y="334"/>
                </a:lnTo>
                <a:lnTo>
                  <a:pt x="345" y="334"/>
                </a:lnTo>
                <a:lnTo>
                  <a:pt x="345" y="334"/>
                </a:lnTo>
                <a:lnTo>
                  <a:pt x="346" y="334"/>
                </a:lnTo>
                <a:lnTo>
                  <a:pt x="346" y="334"/>
                </a:lnTo>
                <a:lnTo>
                  <a:pt x="347" y="334"/>
                </a:lnTo>
                <a:lnTo>
                  <a:pt x="347" y="334"/>
                </a:lnTo>
                <a:lnTo>
                  <a:pt x="349" y="334"/>
                </a:lnTo>
                <a:lnTo>
                  <a:pt x="349" y="334"/>
                </a:lnTo>
                <a:lnTo>
                  <a:pt x="350" y="334"/>
                </a:lnTo>
                <a:lnTo>
                  <a:pt x="350" y="334"/>
                </a:lnTo>
                <a:lnTo>
                  <a:pt x="351" y="334"/>
                </a:lnTo>
                <a:lnTo>
                  <a:pt x="351" y="334"/>
                </a:lnTo>
                <a:lnTo>
                  <a:pt x="352" y="334"/>
                </a:lnTo>
                <a:lnTo>
                  <a:pt x="352" y="334"/>
                </a:lnTo>
                <a:lnTo>
                  <a:pt x="354" y="334"/>
                </a:lnTo>
                <a:lnTo>
                  <a:pt x="355" y="334"/>
                </a:lnTo>
                <a:lnTo>
                  <a:pt x="355" y="334"/>
                </a:lnTo>
                <a:lnTo>
                  <a:pt x="356" y="335"/>
                </a:lnTo>
                <a:lnTo>
                  <a:pt x="356" y="335"/>
                </a:lnTo>
                <a:lnTo>
                  <a:pt x="357" y="335"/>
                </a:lnTo>
                <a:lnTo>
                  <a:pt x="358" y="335"/>
                </a:lnTo>
                <a:lnTo>
                  <a:pt x="360" y="335"/>
                </a:lnTo>
                <a:lnTo>
                  <a:pt x="360" y="335"/>
                </a:lnTo>
                <a:lnTo>
                  <a:pt x="361" y="336"/>
                </a:lnTo>
                <a:lnTo>
                  <a:pt x="361" y="336"/>
                </a:lnTo>
                <a:lnTo>
                  <a:pt x="362" y="336"/>
                </a:lnTo>
                <a:lnTo>
                  <a:pt x="362" y="336"/>
                </a:lnTo>
                <a:lnTo>
                  <a:pt x="363" y="336"/>
                </a:lnTo>
                <a:lnTo>
                  <a:pt x="363" y="336"/>
                </a:lnTo>
                <a:lnTo>
                  <a:pt x="364" y="337"/>
                </a:lnTo>
                <a:lnTo>
                  <a:pt x="366" y="337"/>
                </a:lnTo>
                <a:lnTo>
                  <a:pt x="366" y="337"/>
                </a:lnTo>
                <a:lnTo>
                  <a:pt x="367" y="338"/>
                </a:lnTo>
                <a:lnTo>
                  <a:pt x="367" y="338"/>
                </a:lnTo>
                <a:lnTo>
                  <a:pt x="368" y="338"/>
                </a:lnTo>
                <a:lnTo>
                  <a:pt x="369" y="339"/>
                </a:lnTo>
                <a:lnTo>
                  <a:pt x="369" y="339"/>
                </a:lnTo>
                <a:lnTo>
                  <a:pt x="370" y="339"/>
                </a:lnTo>
                <a:lnTo>
                  <a:pt x="370" y="339"/>
                </a:lnTo>
                <a:lnTo>
                  <a:pt x="371" y="340"/>
                </a:lnTo>
                <a:lnTo>
                  <a:pt x="371" y="340"/>
                </a:lnTo>
                <a:lnTo>
                  <a:pt x="373" y="340"/>
                </a:lnTo>
                <a:lnTo>
                  <a:pt x="374" y="341"/>
                </a:lnTo>
                <a:lnTo>
                  <a:pt x="375" y="342"/>
                </a:lnTo>
                <a:lnTo>
                  <a:pt x="376" y="342"/>
                </a:lnTo>
                <a:lnTo>
                  <a:pt x="377" y="343"/>
                </a:lnTo>
                <a:lnTo>
                  <a:pt x="378" y="344"/>
                </a:lnTo>
                <a:lnTo>
                  <a:pt x="379" y="345"/>
                </a:lnTo>
                <a:lnTo>
                  <a:pt x="379" y="345"/>
                </a:lnTo>
                <a:lnTo>
                  <a:pt x="380" y="345"/>
                </a:lnTo>
                <a:lnTo>
                  <a:pt x="381" y="346"/>
                </a:lnTo>
                <a:lnTo>
                  <a:pt x="382" y="347"/>
                </a:lnTo>
                <a:lnTo>
                  <a:pt x="383" y="348"/>
                </a:lnTo>
                <a:lnTo>
                  <a:pt x="384" y="349"/>
                </a:lnTo>
                <a:close/>
              </a:path>
            </a:pathLst>
          </a:custGeom>
          <a:solidFill>
            <a:srgbClr val="922E17"/>
          </a:solidFill>
          <a:ln w="9525">
            <a:noFill/>
          </a:ln>
        </p:spPr>
        <p:txBody>
          <a:bodyPr/>
          <a:lstStyle/>
          <a:p>
            <a:endParaRPr lang="zh-CN" altLang="en-US" sz="1010"/>
          </a:p>
        </p:txBody>
      </p:sp>
      <p:sp>
        <p:nvSpPr>
          <p:cNvPr id="1048647" name="Oval 6"/>
          <p:cNvSpPr>
            <a:spLocks noChangeArrowheads="1"/>
          </p:cNvSpPr>
          <p:nvPr/>
        </p:nvSpPr>
        <p:spPr bwMode="auto">
          <a:xfrm>
            <a:off x="2758432" y="1201349"/>
            <a:ext cx="387942" cy="38913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500" b="1" dirty="0">
                <a:solidFill>
                  <a:schemeClr val="accent2"/>
                </a:solidFill>
                <a:latin typeface="+mj-ea"/>
                <a:ea typeface="+mj-ea"/>
                <a:cs typeface="+mn-cs"/>
              </a:rPr>
              <a:t>1</a:t>
            </a:r>
            <a:endParaRPr lang="zh-CN" altLang="en-US" sz="1500" b="1" dirty="0">
              <a:solidFill>
                <a:schemeClr val="accent2"/>
              </a:solidFill>
              <a:latin typeface="+mj-ea"/>
              <a:ea typeface="+mj-ea"/>
              <a:cs typeface="+mn-cs"/>
            </a:endParaRPr>
          </a:p>
        </p:txBody>
      </p:sp>
      <p:sp>
        <p:nvSpPr>
          <p:cNvPr id="1048648" name="Oval 6"/>
          <p:cNvSpPr>
            <a:spLocks noChangeArrowheads="1"/>
          </p:cNvSpPr>
          <p:nvPr/>
        </p:nvSpPr>
        <p:spPr bwMode="auto">
          <a:xfrm>
            <a:off x="2758432" y="2145384"/>
            <a:ext cx="387942" cy="38913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500" b="1" dirty="0">
                <a:solidFill>
                  <a:schemeClr val="accent2"/>
                </a:solidFill>
                <a:latin typeface="+mj-ea"/>
                <a:ea typeface="+mj-ea"/>
                <a:cs typeface="+mn-cs"/>
              </a:rPr>
              <a:t>2</a:t>
            </a:r>
            <a:endParaRPr lang="zh-CN" altLang="en-US" sz="1500" b="1" dirty="0">
              <a:solidFill>
                <a:schemeClr val="accent2"/>
              </a:solidFill>
              <a:latin typeface="+mj-ea"/>
              <a:ea typeface="+mj-ea"/>
              <a:cs typeface="+mn-cs"/>
            </a:endParaRPr>
          </a:p>
        </p:txBody>
      </p:sp>
      <p:sp>
        <p:nvSpPr>
          <p:cNvPr id="1048649" name="Oval 6"/>
          <p:cNvSpPr>
            <a:spLocks noChangeArrowheads="1"/>
          </p:cNvSpPr>
          <p:nvPr/>
        </p:nvSpPr>
        <p:spPr bwMode="auto">
          <a:xfrm>
            <a:off x="2758432" y="3104849"/>
            <a:ext cx="387942" cy="38794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500" b="1" dirty="0">
                <a:solidFill>
                  <a:schemeClr val="accent2"/>
                </a:solidFill>
                <a:latin typeface="+mj-ea"/>
                <a:ea typeface="+mj-ea"/>
                <a:cs typeface="+mn-cs"/>
              </a:rPr>
              <a:t>3</a:t>
            </a:r>
            <a:endParaRPr lang="zh-CN" altLang="en-US" sz="1500" b="1" dirty="0">
              <a:solidFill>
                <a:schemeClr val="accent2"/>
              </a:solidFill>
              <a:latin typeface="+mj-ea"/>
              <a:ea typeface="+mj-ea"/>
              <a:cs typeface="+mn-cs"/>
            </a:endParaRPr>
          </a:p>
        </p:txBody>
      </p:sp>
      <p:sp>
        <p:nvSpPr>
          <p:cNvPr id="1048651" name="矩形 51"/>
          <p:cNvSpPr/>
          <p:nvPr/>
        </p:nvSpPr>
        <p:spPr>
          <a:xfrm>
            <a:off x="3222534" y="1151999"/>
            <a:ext cx="4695761" cy="506730"/>
          </a:xfrm>
          <a:prstGeom prst="rect">
            <a:avLst/>
          </a:prstGeom>
          <a:noFill/>
        </p:spPr>
        <p:txBody>
          <a:bodyPr wrap="square" rtlCol="0">
            <a:spAutoFit/>
          </a:bodyPr>
          <a:lstStyle/>
          <a:p>
            <a:pPr algn="just" defTabSz="685165" rtl="0"/>
            <a:r>
              <a:rPr lang="zh-CN" altLang="en-US" sz="1350" dirty="0">
                <a:latin typeface="+mj-ea"/>
                <a:ea typeface="+mj-ea"/>
                <a:cs typeface="+mn-cs"/>
              </a:rPr>
              <a:t>一是实体适用的法律具有公正性。在案件的结果呈现时，适用的法律必须是符合合情合理合法的。</a:t>
            </a:r>
          </a:p>
        </p:txBody>
      </p:sp>
      <p:sp>
        <p:nvSpPr>
          <p:cNvPr id="1048653" name="矩形 55"/>
          <p:cNvSpPr/>
          <p:nvPr/>
        </p:nvSpPr>
        <p:spPr>
          <a:xfrm>
            <a:off x="3222534" y="2122024"/>
            <a:ext cx="4695761" cy="506730"/>
          </a:xfrm>
          <a:prstGeom prst="rect">
            <a:avLst/>
          </a:prstGeom>
          <a:noFill/>
        </p:spPr>
        <p:txBody>
          <a:bodyPr wrap="square" rtlCol="0">
            <a:spAutoFit/>
          </a:bodyPr>
          <a:lstStyle/>
          <a:p>
            <a:pPr algn="just" defTabSz="685165" rtl="0"/>
            <a:r>
              <a:rPr lang="zh-CN" altLang="en-US" sz="1350" dirty="0">
                <a:latin typeface="+mj-ea"/>
                <a:ea typeface="+mj-ea"/>
                <a:cs typeface="+mn-cs"/>
              </a:rPr>
              <a:t>二是实体结果的正确呈现，要有理有据，是通过程序正义取得的实体结果。</a:t>
            </a:r>
          </a:p>
        </p:txBody>
      </p:sp>
      <p:sp>
        <p:nvSpPr>
          <p:cNvPr id="1048655" name="矩形 57"/>
          <p:cNvSpPr/>
          <p:nvPr/>
        </p:nvSpPr>
        <p:spPr>
          <a:xfrm>
            <a:off x="3222534" y="3072641"/>
            <a:ext cx="4695761" cy="506730"/>
          </a:xfrm>
          <a:prstGeom prst="rect">
            <a:avLst/>
          </a:prstGeom>
          <a:noFill/>
        </p:spPr>
        <p:txBody>
          <a:bodyPr wrap="square" rtlCol="0">
            <a:spAutoFit/>
          </a:bodyPr>
          <a:lstStyle/>
          <a:p>
            <a:pPr algn="just" defTabSz="685165" rtl="0"/>
            <a:r>
              <a:rPr lang="zh-CN" altLang="en-US" sz="1350" dirty="0">
                <a:latin typeface="+mj-ea"/>
                <a:ea typeface="+mj-ea"/>
                <a:cs typeface="+mn-cs"/>
              </a:rPr>
              <a:t>三是司法行为得以真正落实，谁得到赔偿，谁遭受处罚，谁付出代价，法律的公信力得以保障。</a:t>
            </a:r>
          </a:p>
        </p:txBody>
      </p:sp>
      <p:sp>
        <p:nvSpPr>
          <p:cNvPr id="2" name="文本框 0"/>
          <p:cNvSpPr txBox="1"/>
          <p:nvPr/>
        </p:nvSpPr>
        <p:spPr>
          <a:xfrm>
            <a:off x="1960245" y="3964305"/>
            <a:ext cx="6337935" cy="714375"/>
          </a:xfrm>
          <a:prstGeom prst="rect">
            <a:avLst/>
          </a:prstGeom>
          <a:noFill/>
        </p:spPr>
        <p:txBody>
          <a:bodyPr wrap="square" rtlCol="0">
            <a:spAutoFit/>
          </a:bodyPr>
          <a:lstStyle/>
          <a:p>
            <a:r>
              <a:rPr lang="zh-CN" altLang="en-US"/>
              <a:t>这三方面围绕实体正义，从判决适用</a:t>
            </a:r>
            <a:r>
              <a:rPr lang="zh-CN" altLang="en-US">
                <a:solidFill>
                  <a:srgbClr val="FF0000"/>
                </a:solidFill>
              </a:rPr>
              <a:t>法律的公正性</a:t>
            </a:r>
            <a:r>
              <a:rPr lang="zh-CN" altLang="en-US"/>
              <a:t>、</a:t>
            </a:r>
            <a:r>
              <a:rPr lang="zh-CN" altLang="en-US">
                <a:solidFill>
                  <a:srgbClr val="FF0000"/>
                </a:solidFill>
              </a:rPr>
              <a:t>结果呈现的正确性</a:t>
            </a:r>
            <a:r>
              <a:rPr lang="zh-CN" altLang="en-US"/>
              <a:t>和</a:t>
            </a:r>
            <a:r>
              <a:rPr lang="zh-CN" altLang="en-US">
                <a:solidFill>
                  <a:srgbClr val="FF0000"/>
                </a:solidFill>
              </a:rPr>
              <a:t>司法的执行力</a:t>
            </a:r>
            <a:r>
              <a:rPr lang="zh-CN" altLang="en-US"/>
              <a:t>三方面给予具体指向，只有充分满足了这三点，才能保证实体正义的正当性和公正性。</a:t>
            </a:r>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644"/>
                                        </p:tgtEl>
                                        <p:attrNameLst>
                                          <p:attrName>style.visibility</p:attrName>
                                        </p:attrNameLst>
                                      </p:cBhvr>
                                      <p:to>
                                        <p:strVal val="visible"/>
                                      </p:to>
                                    </p:set>
                                    <p:anim calcmode="lin" valueType="num">
                                      <p:cBhvr>
                                        <p:cTn id="7" dur="300" fill="hold"/>
                                        <p:tgtEl>
                                          <p:spTgt spid="1048644"/>
                                        </p:tgtEl>
                                        <p:attrNameLst>
                                          <p:attrName>ppt_w</p:attrName>
                                        </p:attrNameLst>
                                      </p:cBhvr>
                                      <p:tavLst>
                                        <p:tav tm="0">
                                          <p:val>
                                            <p:fltVal val="0"/>
                                          </p:val>
                                        </p:tav>
                                        <p:tav tm="100000">
                                          <p:val>
                                            <p:strVal val="#ppt_w"/>
                                          </p:val>
                                        </p:tav>
                                      </p:tavLst>
                                    </p:anim>
                                    <p:anim calcmode="lin" valueType="num">
                                      <p:cBhvr>
                                        <p:cTn id="8" dur="300" fill="hold"/>
                                        <p:tgtEl>
                                          <p:spTgt spid="1048644"/>
                                        </p:tgtEl>
                                        <p:attrNameLst>
                                          <p:attrName>ppt_h</p:attrName>
                                        </p:attrNameLst>
                                      </p:cBhvr>
                                      <p:tavLst>
                                        <p:tav tm="0">
                                          <p:val>
                                            <p:fltVal val="0"/>
                                          </p:val>
                                        </p:tav>
                                        <p:tav tm="100000">
                                          <p:val>
                                            <p:strVal val="#ppt_h"/>
                                          </p:val>
                                        </p:tav>
                                      </p:tavLst>
                                    </p:anim>
                                    <p:animEffect transition="in" filter="fade">
                                      <p:cBhvr>
                                        <p:cTn id="9" dur="300"/>
                                        <p:tgtEl>
                                          <p:spTgt spid="1048644"/>
                                        </p:tgtEl>
                                      </p:cBhvr>
                                    </p:animEffect>
                                  </p:childTnLst>
                                </p:cTn>
                              </p:par>
                            </p:childTnLst>
                          </p:cTn>
                        </p:par>
                      </p:childTnLst>
                    </p:cTn>
                  </p:par>
                  <p:par>
                    <p:cTn id="10" fill="hold">
                      <p:stCondLst>
                        <p:cond delay="indefinite"/>
                      </p:stCondLst>
                      <p:childTnLst>
                        <p:par>
                          <p:cTn id="11" fill="hold">
                            <p:stCondLst>
                              <p:cond delay="0"/>
                            </p:stCondLst>
                            <p:childTnLst>
                              <p:par>
                                <p:cTn id="12" presetID="41" presetClass="entr" presetSubtype="0" fill="hold" grpId="0" nodeType="clickEffect">
                                  <p:stCondLst>
                                    <p:cond delay="0"/>
                                  </p:stCondLst>
                                  <p:iterate type="lt">
                                    <p:tmPct val="10000"/>
                                  </p:iterate>
                                  <p:childTnLst>
                                    <p:set>
                                      <p:cBhvr>
                                        <p:cTn id="13" dur="1" fill="hold">
                                          <p:stCondLst>
                                            <p:cond delay="0"/>
                                          </p:stCondLst>
                                        </p:cTn>
                                        <p:tgtEl>
                                          <p:spTgt spid="1048643"/>
                                        </p:tgtEl>
                                        <p:attrNameLst>
                                          <p:attrName>style.visibility</p:attrName>
                                        </p:attrNameLst>
                                      </p:cBhvr>
                                      <p:to>
                                        <p:strVal val="visible"/>
                                      </p:to>
                                    </p:set>
                                    <p:anim calcmode="lin" valueType="num">
                                      <p:cBhvr>
                                        <p:cTn id="14" dur="400" fill="hold"/>
                                        <p:tgtEl>
                                          <p:spTgt spid="1048643"/>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1048643"/>
                                        </p:tgtEl>
                                        <p:attrNameLst>
                                          <p:attrName>ppt_y</p:attrName>
                                        </p:attrNameLst>
                                      </p:cBhvr>
                                      <p:tavLst>
                                        <p:tav tm="0">
                                          <p:val>
                                            <p:strVal val="#ppt_y"/>
                                          </p:val>
                                        </p:tav>
                                        <p:tav tm="100000">
                                          <p:val>
                                            <p:strVal val="#ppt_y"/>
                                          </p:val>
                                        </p:tav>
                                      </p:tavLst>
                                    </p:anim>
                                    <p:anim calcmode="lin" valueType="num">
                                      <p:cBhvr>
                                        <p:cTn id="16" dur="400" fill="hold"/>
                                        <p:tgtEl>
                                          <p:spTgt spid="1048643"/>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1048643"/>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1048643"/>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1048645"/>
                                        </p:tgtEl>
                                        <p:attrNameLst>
                                          <p:attrName>style.visibility</p:attrName>
                                        </p:attrNameLst>
                                      </p:cBhvr>
                                      <p:to>
                                        <p:strVal val="visible"/>
                                      </p:to>
                                    </p:set>
                                    <p:anim calcmode="lin" valueType="num">
                                      <p:cBhvr>
                                        <p:cTn id="23" dur="500" fill="hold"/>
                                        <p:tgtEl>
                                          <p:spTgt spid="1048645"/>
                                        </p:tgtEl>
                                        <p:attrNameLst>
                                          <p:attrName>ppt_w</p:attrName>
                                        </p:attrNameLst>
                                      </p:cBhvr>
                                      <p:tavLst>
                                        <p:tav tm="0">
                                          <p:val>
                                            <p:fltVal val="0"/>
                                          </p:val>
                                        </p:tav>
                                        <p:tav tm="100000">
                                          <p:val>
                                            <p:strVal val="#ppt_w"/>
                                          </p:val>
                                        </p:tav>
                                      </p:tavLst>
                                    </p:anim>
                                    <p:anim calcmode="lin" valueType="num">
                                      <p:cBhvr>
                                        <p:cTn id="24" dur="500" fill="hold"/>
                                        <p:tgtEl>
                                          <p:spTgt spid="1048645"/>
                                        </p:tgtEl>
                                        <p:attrNameLst>
                                          <p:attrName>ppt_h</p:attrName>
                                        </p:attrNameLst>
                                      </p:cBhvr>
                                      <p:tavLst>
                                        <p:tav tm="0">
                                          <p:val>
                                            <p:fltVal val="0"/>
                                          </p:val>
                                        </p:tav>
                                        <p:tav tm="100000">
                                          <p:val>
                                            <p:strVal val="#ppt_h"/>
                                          </p:val>
                                        </p:tav>
                                      </p:tavLst>
                                    </p:anim>
                                    <p:animEffect transition="in" filter="fade">
                                      <p:cBhvr>
                                        <p:cTn id="25" dur="500"/>
                                        <p:tgtEl>
                                          <p:spTgt spid="1048645"/>
                                        </p:tgtEl>
                                      </p:cBhvr>
                                    </p:animEffect>
                                  </p:childTnLst>
                                </p:cTn>
                              </p:par>
                            </p:childTnLst>
                          </p:cTn>
                        </p:par>
                        <p:par>
                          <p:cTn id="26" fill="hold">
                            <p:stCondLst>
                              <p:cond delay="500"/>
                            </p:stCondLst>
                            <p:childTnLst>
                              <p:par>
                                <p:cTn id="27" presetID="31" presetClass="entr" presetSubtype="0" fill="hold" grpId="0" nodeType="afterEffect">
                                  <p:stCondLst>
                                    <p:cond delay="0"/>
                                  </p:stCondLst>
                                  <p:childTnLst>
                                    <p:set>
                                      <p:cBhvr>
                                        <p:cTn id="28" dur="1" fill="hold">
                                          <p:stCondLst>
                                            <p:cond delay="0"/>
                                          </p:stCondLst>
                                        </p:cTn>
                                        <p:tgtEl>
                                          <p:spTgt spid="1048646"/>
                                        </p:tgtEl>
                                        <p:attrNameLst>
                                          <p:attrName>style.visibility</p:attrName>
                                        </p:attrNameLst>
                                      </p:cBhvr>
                                      <p:to>
                                        <p:strVal val="visible"/>
                                      </p:to>
                                    </p:set>
                                    <p:anim calcmode="lin" valueType="num">
                                      <p:cBhvr>
                                        <p:cTn id="29" dur="1000" fill="hold"/>
                                        <p:tgtEl>
                                          <p:spTgt spid="1048646"/>
                                        </p:tgtEl>
                                        <p:attrNameLst>
                                          <p:attrName>ppt_w</p:attrName>
                                        </p:attrNameLst>
                                      </p:cBhvr>
                                      <p:tavLst>
                                        <p:tav tm="0">
                                          <p:val>
                                            <p:fltVal val="0"/>
                                          </p:val>
                                        </p:tav>
                                        <p:tav tm="100000">
                                          <p:val>
                                            <p:strVal val="#ppt_w"/>
                                          </p:val>
                                        </p:tav>
                                      </p:tavLst>
                                    </p:anim>
                                    <p:anim calcmode="lin" valueType="num">
                                      <p:cBhvr>
                                        <p:cTn id="30" dur="1000" fill="hold"/>
                                        <p:tgtEl>
                                          <p:spTgt spid="1048646"/>
                                        </p:tgtEl>
                                        <p:attrNameLst>
                                          <p:attrName>ppt_h</p:attrName>
                                        </p:attrNameLst>
                                      </p:cBhvr>
                                      <p:tavLst>
                                        <p:tav tm="0">
                                          <p:val>
                                            <p:fltVal val="0"/>
                                          </p:val>
                                        </p:tav>
                                        <p:tav tm="100000">
                                          <p:val>
                                            <p:strVal val="#ppt_h"/>
                                          </p:val>
                                        </p:tav>
                                      </p:tavLst>
                                    </p:anim>
                                    <p:anim calcmode="lin" valueType="num">
                                      <p:cBhvr>
                                        <p:cTn id="31" dur="1000" fill="hold"/>
                                        <p:tgtEl>
                                          <p:spTgt spid="1048646"/>
                                        </p:tgtEl>
                                        <p:attrNameLst>
                                          <p:attrName>style.rotation</p:attrName>
                                        </p:attrNameLst>
                                      </p:cBhvr>
                                      <p:tavLst>
                                        <p:tav tm="0">
                                          <p:val>
                                            <p:fltVal val="90"/>
                                          </p:val>
                                        </p:tav>
                                        <p:tav tm="100000">
                                          <p:val>
                                            <p:fltVal val="0"/>
                                          </p:val>
                                        </p:tav>
                                      </p:tavLst>
                                    </p:anim>
                                    <p:animEffect transition="in" filter="fade">
                                      <p:cBhvr>
                                        <p:cTn id="32" dur="1000"/>
                                        <p:tgtEl>
                                          <p:spTgt spid="1048646"/>
                                        </p:tgtEl>
                                      </p:cBhvr>
                                    </p:animEffect>
                                  </p:childTnLst>
                                </p:cTn>
                              </p:par>
                            </p:childTnLst>
                          </p:cTn>
                        </p:par>
                        <p:par>
                          <p:cTn id="33" fill="hold">
                            <p:stCondLst>
                              <p:cond delay="1500"/>
                            </p:stCondLst>
                            <p:childTnLst>
                              <p:par>
                                <p:cTn id="34" presetID="1" presetClass="entr" presetSubtype="0" fill="hold" grpId="0" nodeType="afterEffect">
                                  <p:stCondLst>
                                    <p:cond delay="0"/>
                                  </p:stCondLst>
                                  <p:childTnLst>
                                    <p:set>
                                      <p:cBhvr>
                                        <p:cTn id="35" dur="1" fill="hold">
                                          <p:stCondLst>
                                            <p:cond delay="0"/>
                                          </p:stCondLst>
                                        </p:cTn>
                                        <p:tgtEl>
                                          <p:spTgt spid="1048647"/>
                                        </p:tgtEl>
                                        <p:attrNameLst>
                                          <p:attrName>style.visibility</p:attrName>
                                        </p:attrNameLst>
                                      </p:cBhvr>
                                      <p:to>
                                        <p:strVal val="visible"/>
                                      </p:to>
                                    </p:set>
                                  </p:childTnLst>
                                </p:cTn>
                              </p:par>
                              <p:par>
                                <p:cTn id="36" presetID="56" presetClass="path" presetSubtype="0" accel="50000" decel="50000" fill="hold" grpId="1" nodeType="withEffect">
                                  <p:stCondLst>
                                    <p:cond delay="0"/>
                                  </p:stCondLst>
                                  <p:childTnLst>
                                    <p:animMotion origin="layout" path="M 3.33333E-6 2.39124E-6 L -0.2125 0.30176 " pathEditMode="relative" rAng="0" ptsTypes="AA">
                                      <p:cBhvr>
                                        <p:cTn id="37" dur="500" spd="-100000" fill="hold"/>
                                        <p:tgtEl>
                                          <p:spTgt spid="1048647"/>
                                        </p:tgtEl>
                                        <p:attrNameLst>
                                          <p:attrName>ppt_x</p:attrName>
                                          <p:attrName>ppt_y</p:attrName>
                                        </p:attrNameLst>
                                      </p:cBhvr>
                                      <p:rCtr x="-10625" y="15088"/>
                                    </p:animMotion>
                                  </p:childTnLst>
                                </p:cTn>
                              </p:par>
                              <p:par>
                                <p:cTn id="38" presetID="1" presetClass="entr" presetSubtype="0" fill="hold" grpId="0" nodeType="withEffect">
                                  <p:stCondLst>
                                    <p:cond delay="100"/>
                                  </p:stCondLst>
                                  <p:childTnLst>
                                    <p:set>
                                      <p:cBhvr>
                                        <p:cTn id="39" dur="1" fill="hold">
                                          <p:stCondLst>
                                            <p:cond delay="0"/>
                                          </p:stCondLst>
                                        </p:cTn>
                                        <p:tgtEl>
                                          <p:spTgt spid="1048648"/>
                                        </p:tgtEl>
                                        <p:attrNameLst>
                                          <p:attrName>style.visibility</p:attrName>
                                        </p:attrNameLst>
                                      </p:cBhvr>
                                      <p:to>
                                        <p:strVal val="visible"/>
                                      </p:to>
                                    </p:set>
                                  </p:childTnLst>
                                </p:cTn>
                              </p:par>
                              <p:par>
                                <p:cTn id="40" presetID="56" presetClass="path" presetSubtype="0" accel="50000" decel="50000" fill="hold" grpId="1" nodeType="withEffect">
                                  <p:stCondLst>
                                    <p:cond delay="100"/>
                                  </p:stCondLst>
                                  <p:childTnLst>
                                    <p:animMotion origin="layout" path="M 3.33333E-6 -9.19469E-7 L -0.21059 0.02499 " pathEditMode="relative" rAng="0" ptsTypes="AA">
                                      <p:cBhvr>
                                        <p:cTn id="41" dur="500" spd="-100000" fill="hold"/>
                                        <p:tgtEl>
                                          <p:spTgt spid="1048648"/>
                                        </p:tgtEl>
                                        <p:attrNameLst>
                                          <p:attrName>ppt_x</p:attrName>
                                          <p:attrName>ppt_y</p:attrName>
                                        </p:attrNameLst>
                                      </p:cBhvr>
                                      <p:rCtr x="-10538" y="1234"/>
                                    </p:animMotion>
                                  </p:childTnLst>
                                </p:cTn>
                              </p:par>
                              <p:par>
                                <p:cTn id="42" presetID="1" presetClass="entr" presetSubtype="0" fill="hold" grpId="0" nodeType="withEffect">
                                  <p:stCondLst>
                                    <p:cond delay="200"/>
                                  </p:stCondLst>
                                  <p:childTnLst>
                                    <p:set>
                                      <p:cBhvr>
                                        <p:cTn id="43" dur="1" fill="hold">
                                          <p:stCondLst>
                                            <p:cond delay="0"/>
                                          </p:stCondLst>
                                        </p:cTn>
                                        <p:tgtEl>
                                          <p:spTgt spid="1048649"/>
                                        </p:tgtEl>
                                        <p:attrNameLst>
                                          <p:attrName>style.visibility</p:attrName>
                                        </p:attrNameLst>
                                      </p:cBhvr>
                                      <p:to>
                                        <p:strVal val="visible"/>
                                      </p:to>
                                    </p:set>
                                  </p:childTnLst>
                                </p:cTn>
                              </p:par>
                              <p:par>
                                <p:cTn id="44" presetID="56" presetClass="path" presetSubtype="0" accel="50000" decel="50000" fill="hold" grpId="1" nodeType="withEffect">
                                  <p:stCondLst>
                                    <p:cond delay="200"/>
                                  </p:stCondLst>
                                  <p:childTnLst>
                                    <p:animMotion origin="layout" path="M 3.33333E-6 5.86239E-8 L -0.2125 -0.2382 " pathEditMode="relative" rAng="0" ptsTypes="AA">
                                      <p:cBhvr>
                                        <p:cTn id="45" dur="500" spd="-100000" fill="hold"/>
                                        <p:tgtEl>
                                          <p:spTgt spid="1048649"/>
                                        </p:tgtEl>
                                        <p:attrNameLst>
                                          <p:attrName>ppt_x</p:attrName>
                                          <p:attrName>ppt_y</p:attrName>
                                        </p:attrNameLst>
                                      </p:cBhvr>
                                      <p:rCtr x="-10625" y="-11910"/>
                                    </p:animMotion>
                                  </p:childTnLst>
                                </p:cTn>
                              </p:par>
                            </p:childTnLst>
                          </p:cTn>
                        </p:par>
                        <p:par>
                          <p:cTn id="46" fill="hold">
                            <p:stCondLst>
                              <p:cond delay="1500"/>
                            </p:stCondLst>
                            <p:childTnLst>
                              <p:par>
                                <p:cTn id="47" presetID="22" presetClass="entr" presetSubtype="8" fill="hold" grpId="0" nodeType="afterEffect">
                                  <p:stCondLst>
                                    <p:cond delay="0"/>
                                  </p:stCondLst>
                                  <p:childTnLst>
                                    <p:set>
                                      <p:cBhvr>
                                        <p:cTn id="48" dur="1" fill="hold">
                                          <p:stCondLst>
                                            <p:cond delay="0"/>
                                          </p:stCondLst>
                                        </p:cTn>
                                        <p:tgtEl>
                                          <p:spTgt spid="1048651"/>
                                        </p:tgtEl>
                                        <p:attrNameLst>
                                          <p:attrName>style.visibility</p:attrName>
                                        </p:attrNameLst>
                                      </p:cBhvr>
                                      <p:to>
                                        <p:strVal val="visible"/>
                                      </p:to>
                                    </p:set>
                                    <p:animEffect transition="in" filter="wipe(left)">
                                      <p:cBhvr>
                                        <p:cTn id="49" dur="500"/>
                                        <p:tgtEl>
                                          <p:spTgt spid="1048651"/>
                                        </p:tgtEl>
                                      </p:cBhvr>
                                    </p:animEffect>
                                  </p:childTnLst>
                                </p:cTn>
                              </p:par>
                            </p:childTnLst>
                          </p:cTn>
                        </p:par>
                        <p:par>
                          <p:cTn id="50" fill="hold">
                            <p:stCondLst>
                              <p:cond delay="2000"/>
                            </p:stCondLst>
                            <p:childTnLst>
                              <p:par>
                                <p:cTn id="51" presetID="22" presetClass="entr" presetSubtype="8" fill="hold" grpId="0" nodeType="afterEffect">
                                  <p:stCondLst>
                                    <p:cond delay="0"/>
                                  </p:stCondLst>
                                  <p:childTnLst>
                                    <p:set>
                                      <p:cBhvr>
                                        <p:cTn id="52" dur="1" fill="hold">
                                          <p:stCondLst>
                                            <p:cond delay="0"/>
                                          </p:stCondLst>
                                        </p:cTn>
                                        <p:tgtEl>
                                          <p:spTgt spid="1048653"/>
                                        </p:tgtEl>
                                        <p:attrNameLst>
                                          <p:attrName>style.visibility</p:attrName>
                                        </p:attrNameLst>
                                      </p:cBhvr>
                                      <p:to>
                                        <p:strVal val="visible"/>
                                      </p:to>
                                    </p:set>
                                    <p:animEffect transition="in" filter="wipe(left)">
                                      <p:cBhvr>
                                        <p:cTn id="53" dur="500"/>
                                        <p:tgtEl>
                                          <p:spTgt spid="1048653"/>
                                        </p:tgtEl>
                                      </p:cBhvr>
                                    </p:animEffect>
                                  </p:childTnLst>
                                </p:cTn>
                              </p:par>
                            </p:childTnLst>
                          </p:cTn>
                        </p:par>
                        <p:par>
                          <p:cTn id="54" fill="hold">
                            <p:stCondLst>
                              <p:cond delay="2500"/>
                            </p:stCondLst>
                            <p:childTnLst>
                              <p:par>
                                <p:cTn id="55" presetID="22" presetClass="entr" presetSubtype="8" fill="hold" grpId="0" nodeType="afterEffect">
                                  <p:stCondLst>
                                    <p:cond delay="0"/>
                                  </p:stCondLst>
                                  <p:childTnLst>
                                    <p:set>
                                      <p:cBhvr>
                                        <p:cTn id="56" dur="1" fill="hold">
                                          <p:stCondLst>
                                            <p:cond delay="0"/>
                                          </p:stCondLst>
                                        </p:cTn>
                                        <p:tgtEl>
                                          <p:spTgt spid="1048655"/>
                                        </p:tgtEl>
                                        <p:attrNameLst>
                                          <p:attrName>style.visibility</p:attrName>
                                        </p:attrNameLst>
                                      </p:cBhvr>
                                      <p:to>
                                        <p:strVal val="visible"/>
                                      </p:to>
                                    </p:set>
                                    <p:animEffect transition="in" filter="wipe(left)">
                                      <p:cBhvr>
                                        <p:cTn id="57" dur="500"/>
                                        <p:tgtEl>
                                          <p:spTgt spid="1048655"/>
                                        </p:tgtEl>
                                      </p:cBhvr>
                                    </p:animEffec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 grpId="0"/>
      <p:bldP spid="1048643" grpId="0"/>
      <p:bldP spid="1048645" grpId="0" bldLvl="0" animBg="1"/>
      <p:bldP spid="1048646" grpId="0" bldLvl="0" animBg="1"/>
      <p:bldP spid="1048647" grpId="0" bldLvl="0" animBg="1"/>
      <p:bldP spid="1048647" grpId="1" bldLvl="0" animBg="1"/>
      <p:bldP spid="1048648" grpId="0" bldLvl="0" animBg="1"/>
      <p:bldP spid="1048648" grpId="1" bldLvl="0" animBg="1"/>
      <p:bldP spid="1048649" grpId="0" bldLvl="0" animBg="1"/>
      <p:bldP spid="1048649" grpId="1" bldLvl="0" animBg="1"/>
      <p:bldP spid="1048651" grpId="0"/>
      <p:bldP spid="1048653" grpId="0"/>
      <p:bldP spid="104865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5" name="图片 1"/>
          <p:cNvPicPr>
            <a:picLocks noChangeAspect="1"/>
          </p:cNvPicPr>
          <p:nvPr/>
        </p:nvPicPr>
        <p:blipFill rotWithShape="1">
          <a:blip r:embed="rId3" cstate="print"/>
          <a:srcRect b="14190"/>
          <a:stretch>
            <a:fillRect/>
          </a:stretch>
        </p:blipFill>
        <p:spPr>
          <a:xfrm>
            <a:off x="-1270" y="12065"/>
            <a:ext cx="9144000" cy="5237480"/>
          </a:xfrm>
          <a:prstGeom prst="rect">
            <a:avLst/>
          </a:prstGeom>
        </p:spPr>
      </p:pic>
      <p:sp>
        <p:nvSpPr>
          <p:cNvPr id="1048624" name="Freeform 5"/>
          <p:cNvSpPr/>
          <p:nvPr/>
        </p:nvSpPr>
        <p:spPr>
          <a:xfrm>
            <a:off x="8233646" y="1702651"/>
            <a:ext cx="909164" cy="1856408"/>
          </a:xfrm>
          <a:custGeom>
            <a:avLst/>
            <a:gdLst/>
            <a:ahLst/>
            <a:cxnLst>
              <a:cxn ang="0">
                <a:pos x="1212850" y="2476500"/>
              </a:cxn>
              <a:cxn ang="0">
                <a:pos x="19017" y="1273020"/>
              </a:cxn>
              <a:cxn ang="0">
                <a:pos x="19017" y="1202770"/>
              </a:cxn>
              <a:cxn ang="0">
                <a:pos x="1212850" y="0"/>
              </a:cxn>
              <a:cxn ang="0">
                <a:pos x="1212850" y="2476500"/>
              </a:cxn>
            </a:cxnLst>
            <a:rect l="0" t="0" r="0" b="0"/>
            <a:pathLst>
              <a:path w="1722" h="3490">
                <a:moveTo>
                  <a:pt x="1722" y="3490"/>
                </a:moveTo>
                <a:lnTo>
                  <a:pt x="27" y="1794"/>
                </a:lnTo>
                <a:cubicBezTo>
                  <a:pt x="0" y="1767"/>
                  <a:pt x="0" y="1723"/>
                  <a:pt x="27" y="1695"/>
                </a:cubicBezTo>
                <a:lnTo>
                  <a:pt x="1722" y="0"/>
                </a:lnTo>
                <a:lnTo>
                  <a:pt x="1722" y="3490"/>
                </a:lnTo>
                <a:close/>
              </a:path>
            </a:pathLst>
          </a:custGeom>
          <a:solidFill>
            <a:srgbClr val="291618"/>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25" name="Freeform 6"/>
          <p:cNvSpPr/>
          <p:nvPr/>
        </p:nvSpPr>
        <p:spPr>
          <a:xfrm>
            <a:off x="8236027" y="1331369"/>
            <a:ext cx="906784" cy="1856408"/>
          </a:xfrm>
          <a:custGeom>
            <a:avLst/>
            <a:gdLst/>
            <a:ahLst/>
            <a:cxnLst>
              <a:cxn ang="0">
                <a:pos x="1209675" y="2476500"/>
              </a:cxn>
              <a:cxn ang="0">
                <a:pos x="22532" y="1279407"/>
              </a:cxn>
              <a:cxn ang="0">
                <a:pos x="22532" y="1197093"/>
              </a:cxn>
              <a:cxn ang="0">
                <a:pos x="1209675" y="0"/>
              </a:cxn>
              <a:cxn ang="0">
                <a:pos x="1209675" y="2476500"/>
              </a:cxn>
            </a:cxnLst>
            <a:rect l="0" t="0" r="0" b="0"/>
            <a:pathLst>
              <a:path w="1718" h="3490">
                <a:moveTo>
                  <a:pt x="1718" y="3490"/>
                </a:moveTo>
                <a:lnTo>
                  <a:pt x="32" y="1803"/>
                </a:lnTo>
                <a:cubicBezTo>
                  <a:pt x="0" y="1771"/>
                  <a:pt x="0" y="1719"/>
                  <a:pt x="32" y="1687"/>
                </a:cubicBezTo>
                <a:lnTo>
                  <a:pt x="1718" y="0"/>
                </a:lnTo>
                <a:lnTo>
                  <a:pt x="1718" y="3490"/>
                </a:lnTo>
                <a:close/>
              </a:path>
            </a:pathLst>
          </a:custGeom>
          <a:solidFill>
            <a:srgbClr val="922E17"/>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30" name="矩形 31"/>
          <p:cNvSpPr/>
          <p:nvPr/>
        </p:nvSpPr>
        <p:spPr>
          <a:xfrm>
            <a:off x="2746442" y="2226536"/>
            <a:ext cx="5259823" cy="692150"/>
          </a:xfrm>
          <a:prstGeom prst="rect">
            <a:avLst/>
          </a:prstGeom>
          <a:noFill/>
          <a:ln>
            <a:noFill/>
          </a:ln>
        </p:spPr>
        <p:txBody>
          <a:bodyPr vert="horz" wrap="square" lIns="0" tIns="0" rIns="0" bIns="0" numCol="1" anchor="t" anchorCtr="0" compatLnSpc="1">
            <a:spAutoFit/>
          </a:bodyPr>
          <a:lstStyle/>
          <a:p>
            <a:pPr defTabSz="685165" fontAlgn="base">
              <a:spcBef>
                <a:spcPct val="0"/>
              </a:spcBef>
              <a:spcAft>
                <a:spcPct val="0"/>
              </a:spcAft>
            </a:pPr>
            <a:r>
              <a:rPr lang="zh-CN" altLang="en-US" sz="4500" b="1" dirty="0">
                <a:solidFill>
                  <a:srgbClr val="F3F4F6"/>
                </a:solidFill>
                <a:latin typeface="微软雅黑" panose="020B0503020204020204" pitchFamily="34" charset="-122"/>
              </a:rPr>
              <a:t>程序正义的法治内涵</a:t>
            </a:r>
          </a:p>
        </p:txBody>
      </p:sp>
      <p:sp>
        <p:nvSpPr>
          <p:cNvPr id="1048631" name="Freeform 5"/>
          <p:cNvSpPr/>
          <p:nvPr/>
        </p:nvSpPr>
        <p:spPr>
          <a:xfrm>
            <a:off x="1074576" y="1795471"/>
            <a:ext cx="1444666" cy="1445856"/>
          </a:xfrm>
          <a:custGeom>
            <a:avLst/>
            <a:gdLst/>
            <a:ahLst/>
            <a:cxnLst>
              <a:cxn ang="0">
                <a:pos x="0" y="0"/>
              </a:cxn>
              <a:cxn ang="0">
                <a:pos x="1926594" y="0"/>
              </a:cxn>
              <a:cxn ang="0">
                <a:pos x="1926594" y="461131"/>
              </a:cxn>
              <a:cxn ang="0">
                <a:pos x="1887930" y="461131"/>
              </a:cxn>
              <a:cxn ang="0">
                <a:pos x="1887930" y="38702"/>
              </a:cxn>
              <a:cxn ang="0">
                <a:pos x="38664" y="38702"/>
              </a:cxn>
              <a:cxn ang="0">
                <a:pos x="38664" y="1889814"/>
              </a:cxn>
              <a:cxn ang="0">
                <a:pos x="1887930" y="1889814"/>
              </a:cxn>
              <a:cxn ang="0">
                <a:pos x="1887930" y="1343044"/>
              </a:cxn>
              <a:cxn ang="0">
                <a:pos x="1926594" y="1343044"/>
              </a:cxn>
              <a:cxn ang="0">
                <a:pos x="1926594" y="1928516"/>
              </a:cxn>
              <a:cxn ang="0">
                <a:pos x="0" y="1928516"/>
              </a:cxn>
              <a:cxn ang="0">
                <a:pos x="0" y="0"/>
              </a:cxn>
            </a:cxnLst>
            <a:rect l="0" t="0" r="0" b="0"/>
            <a:pathLst>
              <a:path w="2342" h="2342">
                <a:moveTo>
                  <a:pt x="0" y="0"/>
                </a:moveTo>
                <a:lnTo>
                  <a:pt x="2342" y="0"/>
                </a:lnTo>
                <a:lnTo>
                  <a:pt x="2342" y="560"/>
                </a:lnTo>
                <a:lnTo>
                  <a:pt x="2295" y="560"/>
                </a:lnTo>
                <a:lnTo>
                  <a:pt x="2295" y="47"/>
                </a:lnTo>
                <a:lnTo>
                  <a:pt x="47" y="47"/>
                </a:lnTo>
                <a:lnTo>
                  <a:pt x="47" y="2295"/>
                </a:lnTo>
                <a:lnTo>
                  <a:pt x="2295" y="2295"/>
                </a:lnTo>
                <a:lnTo>
                  <a:pt x="2295" y="1631"/>
                </a:lnTo>
                <a:lnTo>
                  <a:pt x="2342" y="1631"/>
                </a:lnTo>
                <a:lnTo>
                  <a:pt x="2342" y="2342"/>
                </a:lnTo>
                <a:lnTo>
                  <a:pt x="0" y="2342"/>
                </a:lnTo>
                <a:lnTo>
                  <a:pt x="0" y="0"/>
                </a:ln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
        <p:nvSpPr>
          <p:cNvPr id="1048638" name="Freeform 17"/>
          <p:cNvSpPr>
            <a:spLocks noEditPoints="1"/>
          </p:cNvSpPr>
          <p:nvPr/>
        </p:nvSpPr>
        <p:spPr>
          <a:xfrm>
            <a:off x="1426817" y="2026333"/>
            <a:ext cx="740183" cy="982944"/>
          </a:xfrm>
          <a:custGeom>
            <a:avLst/>
            <a:gdLst/>
            <a:ahLst/>
            <a:cxnLst>
              <a:cxn ang="0">
                <a:pos x="131078" y="212366"/>
              </a:cxn>
              <a:cxn ang="0">
                <a:pos x="110548" y="1311131"/>
              </a:cxn>
              <a:cxn ang="0">
                <a:pos x="987032" y="321627"/>
              </a:cxn>
              <a:cxn ang="0">
                <a:pos x="912807" y="344710"/>
              </a:cxn>
              <a:cxn ang="0">
                <a:pos x="113706" y="1235726"/>
              </a:cxn>
              <a:cxn ang="0">
                <a:pos x="427977" y="140039"/>
              </a:cxn>
              <a:cxn ang="0">
                <a:pos x="560634" y="140039"/>
              </a:cxn>
              <a:cxn ang="0">
                <a:pos x="492726" y="209289"/>
              </a:cxn>
              <a:cxn ang="0">
                <a:pos x="345856" y="143116"/>
              </a:cxn>
              <a:cxn ang="0">
                <a:pos x="181614" y="332399"/>
              </a:cxn>
              <a:cxn ang="0">
                <a:pos x="806997" y="332399"/>
              </a:cxn>
              <a:cxn ang="0">
                <a:pos x="642755" y="143116"/>
              </a:cxn>
              <a:cxn ang="0">
                <a:pos x="345856" y="143116"/>
              </a:cxn>
              <a:cxn ang="0">
                <a:pos x="349015" y="995659"/>
              </a:cxn>
              <a:cxn ang="0">
                <a:pos x="240046" y="1026437"/>
              </a:cxn>
              <a:cxn ang="0">
                <a:pos x="216357" y="1049520"/>
              </a:cxn>
              <a:cxn ang="0">
                <a:pos x="349015" y="1058754"/>
              </a:cxn>
              <a:cxn ang="0">
                <a:pos x="208461" y="1124926"/>
              </a:cxn>
              <a:cxn ang="0">
                <a:pos x="383758" y="1041826"/>
              </a:cxn>
              <a:cxn ang="0">
                <a:pos x="383758" y="989504"/>
              </a:cxn>
              <a:cxn ang="0">
                <a:pos x="175297" y="998737"/>
              </a:cxn>
              <a:cxn ang="0">
                <a:pos x="337960" y="1169553"/>
              </a:cxn>
              <a:cxn ang="0">
                <a:pos x="337960" y="513988"/>
              </a:cxn>
              <a:cxn ang="0">
                <a:pos x="240046" y="544766"/>
              </a:cxn>
              <a:cxn ang="0">
                <a:pos x="273210" y="630943"/>
              </a:cxn>
              <a:cxn ang="0">
                <a:pos x="208461" y="654027"/>
              </a:cxn>
              <a:cxn ang="0">
                <a:pos x="337960" y="481671"/>
              </a:cxn>
              <a:cxn ang="0">
                <a:pos x="175297" y="650949"/>
              </a:cxn>
              <a:cxn ang="0">
                <a:pos x="382179" y="552460"/>
              </a:cxn>
              <a:cxn ang="0">
                <a:pos x="379020" y="507832"/>
              </a:cxn>
              <a:cxn ang="0">
                <a:pos x="349015" y="774060"/>
              </a:cxn>
              <a:cxn ang="0">
                <a:pos x="216357" y="806376"/>
              </a:cxn>
              <a:cxn ang="0">
                <a:pos x="349015" y="892554"/>
              </a:cxn>
              <a:cxn ang="0">
                <a:pos x="382179" y="749438"/>
              </a:cxn>
              <a:cxn ang="0">
                <a:pos x="175297" y="757132"/>
              </a:cxn>
              <a:cxn ang="0">
                <a:pos x="349015" y="926409"/>
              </a:cxn>
              <a:cxn ang="0">
                <a:pos x="456404" y="715582"/>
              </a:cxn>
              <a:cxn ang="0">
                <a:pos x="516415" y="1112615"/>
              </a:cxn>
              <a:cxn ang="0">
                <a:pos x="792784" y="1029515"/>
              </a:cxn>
              <a:cxn ang="0">
                <a:pos x="505360" y="1101842"/>
              </a:cxn>
              <a:cxn ang="0">
                <a:pos x="792784" y="780215"/>
              </a:cxn>
              <a:cxn ang="0">
                <a:pos x="505360" y="630943"/>
              </a:cxn>
              <a:cxn ang="0">
                <a:pos x="505360" y="541688"/>
              </a:cxn>
            </a:cxnLst>
            <a:rect l="0" t="0" r="0" b="0"/>
            <a:pathLst>
              <a:path w="625" h="852">
                <a:moveTo>
                  <a:pt x="48" y="224"/>
                </a:moveTo>
                <a:cubicBezTo>
                  <a:pt x="48" y="200"/>
                  <a:pt x="59" y="188"/>
                  <a:pt x="83" y="188"/>
                </a:cubicBezTo>
                <a:lnTo>
                  <a:pt x="83" y="138"/>
                </a:lnTo>
                <a:cubicBezTo>
                  <a:pt x="39" y="139"/>
                  <a:pt x="0" y="167"/>
                  <a:pt x="0" y="209"/>
                </a:cubicBezTo>
                <a:lnTo>
                  <a:pt x="0" y="783"/>
                </a:lnTo>
                <a:cubicBezTo>
                  <a:pt x="0" y="818"/>
                  <a:pt x="35" y="852"/>
                  <a:pt x="70" y="852"/>
                </a:cubicBezTo>
                <a:lnTo>
                  <a:pt x="556" y="852"/>
                </a:lnTo>
                <a:cubicBezTo>
                  <a:pt x="591" y="852"/>
                  <a:pt x="625" y="818"/>
                  <a:pt x="625" y="783"/>
                </a:cubicBezTo>
                <a:lnTo>
                  <a:pt x="625" y="209"/>
                </a:lnTo>
                <a:cubicBezTo>
                  <a:pt x="625" y="167"/>
                  <a:pt x="587" y="139"/>
                  <a:pt x="543" y="138"/>
                </a:cubicBezTo>
                <a:lnTo>
                  <a:pt x="543" y="188"/>
                </a:lnTo>
                <a:cubicBezTo>
                  <a:pt x="567" y="188"/>
                  <a:pt x="578" y="200"/>
                  <a:pt x="578" y="224"/>
                </a:cubicBezTo>
                <a:lnTo>
                  <a:pt x="578" y="768"/>
                </a:lnTo>
                <a:cubicBezTo>
                  <a:pt x="578" y="785"/>
                  <a:pt x="570" y="803"/>
                  <a:pt x="554" y="803"/>
                </a:cubicBezTo>
                <a:lnTo>
                  <a:pt x="72" y="803"/>
                </a:lnTo>
                <a:cubicBezTo>
                  <a:pt x="53" y="803"/>
                  <a:pt x="48" y="783"/>
                  <a:pt x="48" y="764"/>
                </a:cubicBezTo>
                <a:lnTo>
                  <a:pt x="48" y="224"/>
                </a:lnTo>
                <a:close/>
                <a:moveTo>
                  <a:pt x="271" y="91"/>
                </a:moveTo>
                <a:cubicBezTo>
                  <a:pt x="271" y="71"/>
                  <a:pt x="290" y="52"/>
                  <a:pt x="310" y="52"/>
                </a:cubicBezTo>
                <a:lnTo>
                  <a:pt x="316" y="52"/>
                </a:lnTo>
                <a:cubicBezTo>
                  <a:pt x="336" y="52"/>
                  <a:pt x="355" y="71"/>
                  <a:pt x="355" y="91"/>
                </a:cubicBezTo>
                <a:lnTo>
                  <a:pt x="355" y="95"/>
                </a:lnTo>
                <a:cubicBezTo>
                  <a:pt x="355" y="117"/>
                  <a:pt x="336" y="136"/>
                  <a:pt x="314" y="136"/>
                </a:cubicBezTo>
                <a:lnTo>
                  <a:pt x="312" y="136"/>
                </a:lnTo>
                <a:cubicBezTo>
                  <a:pt x="290" y="136"/>
                  <a:pt x="271" y="117"/>
                  <a:pt x="271" y="95"/>
                </a:cubicBezTo>
                <a:lnTo>
                  <a:pt x="271" y="91"/>
                </a:lnTo>
                <a:close/>
                <a:moveTo>
                  <a:pt x="219" y="93"/>
                </a:moveTo>
                <a:lnTo>
                  <a:pt x="150" y="93"/>
                </a:lnTo>
                <a:cubicBezTo>
                  <a:pt x="126" y="93"/>
                  <a:pt x="115" y="104"/>
                  <a:pt x="115" y="127"/>
                </a:cubicBezTo>
                <a:lnTo>
                  <a:pt x="115" y="216"/>
                </a:lnTo>
                <a:cubicBezTo>
                  <a:pt x="115" y="231"/>
                  <a:pt x="125" y="246"/>
                  <a:pt x="139" y="246"/>
                </a:cubicBezTo>
                <a:lnTo>
                  <a:pt x="487" y="246"/>
                </a:lnTo>
                <a:cubicBezTo>
                  <a:pt x="501" y="246"/>
                  <a:pt x="511" y="231"/>
                  <a:pt x="511" y="216"/>
                </a:cubicBezTo>
                <a:lnTo>
                  <a:pt x="511" y="127"/>
                </a:lnTo>
                <a:cubicBezTo>
                  <a:pt x="511" y="104"/>
                  <a:pt x="500" y="93"/>
                  <a:pt x="476" y="93"/>
                </a:cubicBezTo>
                <a:lnTo>
                  <a:pt x="407" y="93"/>
                </a:lnTo>
                <a:cubicBezTo>
                  <a:pt x="407" y="45"/>
                  <a:pt x="366" y="0"/>
                  <a:pt x="320" y="0"/>
                </a:cubicBezTo>
                <a:lnTo>
                  <a:pt x="305" y="0"/>
                </a:lnTo>
                <a:cubicBezTo>
                  <a:pt x="259" y="0"/>
                  <a:pt x="219" y="45"/>
                  <a:pt x="219" y="93"/>
                </a:cubicBezTo>
                <a:close/>
                <a:moveTo>
                  <a:pt x="132" y="654"/>
                </a:moveTo>
                <a:cubicBezTo>
                  <a:pt x="132" y="649"/>
                  <a:pt x="134" y="647"/>
                  <a:pt x="139" y="647"/>
                </a:cubicBezTo>
                <a:lnTo>
                  <a:pt x="221" y="647"/>
                </a:lnTo>
                <a:lnTo>
                  <a:pt x="221" y="654"/>
                </a:lnTo>
                <a:cubicBezTo>
                  <a:pt x="221" y="661"/>
                  <a:pt x="187" y="680"/>
                  <a:pt x="180" y="684"/>
                </a:cubicBezTo>
                <a:cubicBezTo>
                  <a:pt x="174" y="679"/>
                  <a:pt x="161" y="667"/>
                  <a:pt x="152" y="667"/>
                </a:cubicBezTo>
                <a:lnTo>
                  <a:pt x="150" y="667"/>
                </a:lnTo>
                <a:cubicBezTo>
                  <a:pt x="144" y="667"/>
                  <a:pt x="137" y="674"/>
                  <a:pt x="137" y="680"/>
                </a:cubicBezTo>
                <a:lnTo>
                  <a:pt x="137" y="682"/>
                </a:lnTo>
                <a:cubicBezTo>
                  <a:pt x="137" y="688"/>
                  <a:pt x="167" y="721"/>
                  <a:pt x="173" y="721"/>
                </a:cubicBezTo>
                <a:lnTo>
                  <a:pt x="176" y="721"/>
                </a:lnTo>
                <a:cubicBezTo>
                  <a:pt x="180" y="721"/>
                  <a:pt x="214" y="693"/>
                  <a:pt x="221" y="688"/>
                </a:cubicBezTo>
                <a:cubicBezTo>
                  <a:pt x="221" y="700"/>
                  <a:pt x="226" y="738"/>
                  <a:pt x="214" y="738"/>
                </a:cubicBezTo>
                <a:lnTo>
                  <a:pt x="139" y="738"/>
                </a:lnTo>
                <a:cubicBezTo>
                  <a:pt x="134" y="738"/>
                  <a:pt x="132" y="736"/>
                  <a:pt x="132" y="731"/>
                </a:cubicBezTo>
                <a:lnTo>
                  <a:pt x="132" y="654"/>
                </a:lnTo>
                <a:close/>
                <a:moveTo>
                  <a:pt x="214" y="760"/>
                </a:moveTo>
                <a:cubicBezTo>
                  <a:pt x="255" y="760"/>
                  <a:pt x="240" y="715"/>
                  <a:pt x="243" y="677"/>
                </a:cubicBezTo>
                <a:cubicBezTo>
                  <a:pt x="244" y="658"/>
                  <a:pt x="292" y="641"/>
                  <a:pt x="297" y="624"/>
                </a:cubicBezTo>
                <a:lnTo>
                  <a:pt x="290" y="624"/>
                </a:lnTo>
                <a:cubicBezTo>
                  <a:pt x="276" y="624"/>
                  <a:pt x="253" y="637"/>
                  <a:pt x="243" y="643"/>
                </a:cubicBezTo>
                <a:cubicBezTo>
                  <a:pt x="237" y="635"/>
                  <a:pt x="232" y="626"/>
                  <a:pt x="219" y="626"/>
                </a:cubicBezTo>
                <a:lnTo>
                  <a:pt x="135" y="626"/>
                </a:lnTo>
                <a:cubicBezTo>
                  <a:pt x="122" y="626"/>
                  <a:pt x="111" y="637"/>
                  <a:pt x="111" y="649"/>
                </a:cubicBezTo>
                <a:lnTo>
                  <a:pt x="111" y="736"/>
                </a:lnTo>
                <a:cubicBezTo>
                  <a:pt x="111" y="750"/>
                  <a:pt x="124" y="760"/>
                  <a:pt x="139" y="760"/>
                </a:cubicBezTo>
                <a:lnTo>
                  <a:pt x="214" y="760"/>
                </a:lnTo>
                <a:close/>
                <a:moveTo>
                  <a:pt x="132" y="341"/>
                </a:moveTo>
                <a:cubicBezTo>
                  <a:pt x="132" y="336"/>
                  <a:pt x="134" y="334"/>
                  <a:pt x="139" y="334"/>
                </a:cubicBezTo>
                <a:lnTo>
                  <a:pt x="214" y="334"/>
                </a:lnTo>
                <a:cubicBezTo>
                  <a:pt x="219" y="334"/>
                  <a:pt x="221" y="336"/>
                  <a:pt x="221" y="341"/>
                </a:cubicBezTo>
                <a:cubicBezTo>
                  <a:pt x="221" y="346"/>
                  <a:pt x="184" y="371"/>
                  <a:pt x="180" y="371"/>
                </a:cubicBezTo>
                <a:cubicBezTo>
                  <a:pt x="175" y="371"/>
                  <a:pt x="164" y="354"/>
                  <a:pt x="152" y="354"/>
                </a:cubicBezTo>
                <a:cubicBezTo>
                  <a:pt x="146" y="354"/>
                  <a:pt x="137" y="361"/>
                  <a:pt x="137" y="367"/>
                </a:cubicBezTo>
                <a:lnTo>
                  <a:pt x="137" y="369"/>
                </a:lnTo>
                <a:cubicBezTo>
                  <a:pt x="137" y="378"/>
                  <a:pt x="166" y="406"/>
                  <a:pt x="173" y="410"/>
                </a:cubicBezTo>
                <a:lnTo>
                  <a:pt x="221" y="375"/>
                </a:lnTo>
                <a:lnTo>
                  <a:pt x="221" y="425"/>
                </a:lnTo>
                <a:lnTo>
                  <a:pt x="132" y="425"/>
                </a:lnTo>
                <a:lnTo>
                  <a:pt x="132" y="341"/>
                </a:lnTo>
                <a:close/>
                <a:moveTo>
                  <a:pt x="240" y="330"/>
                </a:moveTo>
                <a:cubicBezTo>
                  <a:pt x="238" y="319"/>
                  <a:pt x="228" y="313"/>
                  <a:pt x="214" y="313"/>
                </a:cubicBezTo>
                <a:lnTo>
                  <a:pt x="139" y="313"/>
                </a:lnTo>
                <a:cubicBezTo>
                  <a:pt x="124" y="313"/>
                  <a:pt x="111" y="322"/>
                  <a:pt x="111" y="337"/>
                </a:cubicBezTo>
                <a:lnTo>
                  <a:pt x="111" y="423"/>
                </a:lnTo>
                <a:cubicBezTo>
                  <a:pt x="111" y="436"/>
                  <a:pt x="122" y="447"/>
                  <a:pt x="135" y="447"/>
                </a:cubicBezTo>
                <a:lnTo>
                  <a:pt x="219" y="447"/>
                </a:lnTo>
                <a:cubicBezTo>
                  <a:pt x="253" y="447"/>
                  <a:pt x="243" y="393"/>
                  <a:pt x="242" y="359"/>
                </a:cubicBezTo>
                <a:lnTo>
                  <a:pt x="297" y="313"/>
                </a:lnTo>
                <a:cubicBezTo>
                  <a:pt x="297" y="313"/>
                  <a:pt x="293" y="311"/>
                  <a:pt x="292" y="311"/>
                </a:cubicBezTo>
                <a:cubicBezTo>
                  <a:pt x="271" y="311"/>
                  <a:pt x="254" y="329"/>
                  <a:pt x="240" y="330"/>
                </a:cubicBezTo>
                <a:close/>
                <a:moveTo>
                  <a:pt x="132" y="492"/>
                </a:moveTo>
                <a:lnTo>
                  <a:pt x="221" y="492"/>
                </a:lnTo>
                <a:lnTo>
                  <a:pt x="221" y="503"/>
                </a:lnTo>
                <a:lnTo>
                  <a:pt x="180" y="529"/>
                </a:lnTo>
                <a:lnTo>
                  <a:pt x="153" y="508"/>
                </a:lnTo>
                <a:cubicBezTo>
                  <a:pt x="145" y="513"/>
                  <a:pt x="137" y="514"/>
                  <a:pt x="137" y="524"/>
                </a:cubicBezTo>
                <a:cubicBezTo>
                  <a:pt x="137" y="531"/>
                  <a:pt x="168" y="565"/>
                  <a:pt x="173" y="565"/>
                </a:cubicBezTo>
                <a:cubicBezTo>
                  <a:pt x="183" y="565"/>
                  <a:pt x="210" y="536"/>
                  <a:pt x="221" y="533"/>
                </a:cubicBezTo>
                <a:lnTo>
                  <a:pt x="221" y="580"/>
                </a:lnTo>
                <a:lnTo>
                  <a:pt x="132" y="580"/>
                </a:lnTo>
                <a:lnTo>
                  <a:pt x="132" y="492"/>
                </a:lnTo>
                <a:close/>
                <a:moveTo>
                  <a:pt x="242" y="487"/>
                </a:moveTo>
                <a:cubicBezTo>
                  <a:pt x="238" y="480"/>
                  <a:pt x="233" y="470"/>
                  <a:pt x="221" y="470"/>
                </a:cubicBezTo>
                <a:lnTo>
                  <a:pt x="132" y="470"/>
                </a:lnTo>
                <a:cubicBezTo>
                  <a:pt x="121" y="470"/>
                  <a:pt x="111" y="481"/>
                  <a:pt x="111" y="492"/>
                </a:cubicBezTo>
                <a:lnTo>
                  <a:pt x="111" y="580"/>
                </a:lnTo>
                <a:cubicBezTo>
                  <a:pt x="111" y="591"/>
                  <a:pt x="121" y="602"/>
                  <a:pt x="132" y="602"/>
                </a:cubicBezTo>
                <a:lnTo>
                  <a:pt x="221" y="602"/>
                </a:lnTo>
                <a:cubicBezTo>
                  <a:pt x="252" y="602"/>
                  <a:pt x="243" y="546"/>
                  <a:pt x="242" y="515"/>
                </a:cubicBezTo>
                <a:lnTo>
                  <a:pt x="296" y="469"/>
                </a:lnTo>
                <a:lnTo>
                  <a:pt x="289" y="465"/>
                </a:lnTo>
                <a:lnTo>
                  <a:pt x="242" y="487"/>
                </a:lnTo>
                <a:close/>
                <a:moveTo>
                  <a:pt x="320" y="716"/>
                </a:moveTo>
                <a:cubicBezTo>
                  <a:pt x="320" y="721"/>
                  <a:pt x="322" y="723"/>
                  <a:pt x="327" y="723"/>
                </a:cubicBezTo>
                <a:lnTo>
                  <a:pt x="496" y="723"/>
                </a:lnTo>
                <a:cubicBezTo>
                  <a:pt x="500" y="723"/>
                  <a:pt x="502" y="721"/>
                  <a:pt x="502" y="716"/>
                </a:cubicBezTo>
                <a:lnTo>
                  <a:pt x="502" y="669"/>
                </a:lnTo>
                <a:cubicBezTo>
                  <a:pt x="502" y="664"/>
                  <a:pt x="500" y="662"/>
                  <a:pt x="496" y="662"/>
                </a:cubicBezTo>
                <a:lnTo>
                  <a:pt x="320" y="662"/>
                </a:lnTo>
                <a:lnTo>
                  <a:pt x="320" y="716"/>
                </a:lnTo>
                <a:close/>
                <a:moveTo>
                  <a:pt x="320" y="565"/>
                </a:moveTo>
                <a:lnTo>
                  <a:pt x="502" y="565"/>
                </a:lnTo>
                <a:lnTo>
                  <a:pt x="502" y="507"/>
                </a:lnTo>
                <a:lnTo>
                  <a:pt x="320" y="507"/>
                </a:lnTo>
                <a:lnTo>
                  <a:pt x="320" y="565"/>
                </a:lnTo>
                <a:close/>
                <a:moveTo>
                  <a:pt x="320" y="410"/>
                </a:moveTo>
                <a:lnTo>
                  <a:pt x="452" y="410"/>
                </a:lnTo>
                <a:lnTo>
                  <a:pt x="452" y="352"/>
                </a:lnTo>
                <a:lnTo>
                  <a:pt x="320" y="352"/>
                </a:lnTo>
                <a:lnTo>
                  <a:pt x="320" y="410"/>
                </a:lnTo>
                <a:close/>
              </a:path>
            </a:pathLst>
          </a:custGeom>
          <a:solidFill>
            <a:srgbClr val="FFFFFF">
              <a:alpha val="100000"/>
            </a:srgbClr>
          </a:solidFill>
          <a:ln w="9525">
            <a:noFill/>
          </a:ln>
        </p:spPr>
        <p:txBody>
          <a:bodyPr/>
          <a:lstStyle/>
          <a:p>
            <a:pPr defTabSz="685165" fontAlgn="base">
              <a:spcBef>
                <a:spcPct val="0"/>
              </a:spcBef>
              <a:spcAft>
                <a:spcPct val="0"/>
              </a:spcAft>
            </a:pPr>
            <a:endParaRPr lang="zh-CN" altLang="en-US" sz="1350">
              <a:solidFill>
                <a:srgbClr val="424554"/>
              </a:solidFill>
              <a:ea typeface="宋体" panose="02010600030101010101" pitchFamily="2" charset="-122"/>
            </a:endParaRPr>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1048631"/>
                                        </p:tgtEl>
                                        <p:attrNameLst>
                                          <p:attrName>style.visibility</p:attrName>
                                        </p:attrNameLst>
                                      </p:cBhvr>
                                      <p:to>
                                        <p:strVal val="visible"/>
                                      </p:to>
                                    </p:set>
                                    <p:animEffect transition="in" filter="barn(outHorizontal)">
                                      <p:cBhvr>
                                        <p:cTn id="7" dur="500"/>
                                        <p:tgtEl>
                                          <p:spTgt spid="1048631"/>
                                        </p:tgtEl>
                                      </p:cBhvr>
                                    </p:animEffect>
                                  </p:childTnLst>
                                </p:cTn>
                              </p:par>
                            </p:childTnLst>
                          </p:cTn>
                        </p:par>
                        <p:par>
                          <p:cTn id="8" fill="hold">
                            <p:stCondLst>
                              <p:cond delay="500"/>
                            </p:stCondLst>
                            <p:childTnLst>
                              <p:par>
                                <p:cTn id="9" presetID="31" presetClass="entr" presetSubtype="0" fill="hold" nodeType="afterEffect">
                                  <p:stCondLst>
                                    <p:cond delay="0"/>
                                  </p:stCondLst>
                                  <p:childTnLst>
                                    <p:set>
                                      <p:cBhvr>
                                        <p:cTn id="10" dur="1" fill="hold">
                                          <p:stCondLst>
                                            <p:cond delay="0"/>
                                          </p:stCondLst>
                                        </p:cTn>
                                        <p:tgtEl>
                                          <p:spTgt spid="1048638"/>
                                        </p:tgtEl>
                                        <p:attrNameLst>
                                          <p:attrName>style.visibility</p:attrName>
                                        </p:attrNameLst>
                                      </p:cBhvr>
                                      <p:to>
                                        <p:strVal val="visible"/>
                                      </p:to>
                                    </p:set>
                                    <p:anim calcmode="lin" valueType="num">
                                      <p:cBhvr>
                                        <p:cTn id="11" dur="500" fill="hold"/>
                                        <p:tgtEl>
                                          <p:spTgt spid="1048638"/>
                                        </p:tgtEl>
                                        <p:attrNameLst>
                                          <p:attrName>ppt_w</p:attrName>
                                        </p:attrNameLst>
                                      </p:cBhvr>
                                      <p:tavLst>
                                        <p:tav tm="0">
                                          <p:val>
                                            <p:fltVal val="0"/>
                                          </p:val>
                                        </p:tav>
                                        <p:tav tm="100000">
                                          <p:val>
                                            <p:strVal val="#ppt_w"/>
                                          </p:val>
                                        </p:tav>
                                      </p:tavLst>
                                    </p:anim>
                                    <p:anim calcmode="lin" valueType="num">
                                      <p:cBhvr>
                                        <p:cTn id="12" dur="500" fill="hold"/>
                                        <p:tgtEl>
                                          <p:spTgt spid="1048638"/>
                                        </p:tgtEl>
                                        <p:attrNameLst>
                                          <p:attrName>ppt_h</p:attrName>
                                        </p:attrNameLst>
                                      </p:cBhvr>
                                      <p:tavLst>
                                        <p:tav tm="0">
                                          <p:val>
                                            <p:fltVal val="0"/>
                                          </p:val>
                                        </p:tav>
                                        <p:tav tm="100000">
                                          <p:val>
                                            <p:strVal val="#ppt_h"/>
                                          </p:val>
                                        </p:tav>
                                      </p:tavLst>
                                    </p:anim>
                                    <p:anim calcmode="lin" valueType="num">
                                      <p:cBhvr>
                                        <p:cTn id="13" dur="500" fill="hold"/>
                                        <p:tgtEl>
                                          <p:spTgt spid="1048638"/>
                                        </p:tgtEl>
                                        <p:attrNameLst>
                                          <p:attrName>style.rotation</p:attrName>
                                        </p:attrNameLst>
                                      </p:cBhvr>
                                      <p:tavLst>
                                        <p:tav tm="0">
                                          <p:val>
                                            <p:fltVal val="90"/>
                                          </p:val>
                                        </p:tav>
                                        <p:tav tm="100000">
                                          <p:val>
                                            <p:fltVal val="0"/>
                                          </p:val>
                                        </p:tav>
                                      </p:tavLst>
                                    </p:anim>
                                    <p:animEffect transition="in" filter="fade">
                                      <p:cBhvr>
                                        <p:cTn id="14" dur="500"/>
                                        <p:tgtEl>
                                          <p:spTgt spid="1048638"/>
                                        </p:tgtEl>
                                      </p:cBhvr>
                                    </p:animEffect>
                                  </p:childTnLst>
                                </p:cTn>
                              </p:par>
                            </p:childTnLst>
                          </p:cTn>
                        </p:par>
                        <p:par>
                          <p:cTn id="15" fill="hold">
                            <p:stCondLst>
                              <p:cond delay="1000"/>
                            </p:stCondLst>
                            <p:childTnLst>
                              <p:par>
                                <p:cTn id="16" presetID="56" presetClass="entr" presetSubtype="0" fill="hold" grpId="0" nodeType="afterEffect">
                                  <p:stCondLst>
                                    <p:cond delay="0"/>
                                  </p:stCondLst>
                                  <p:iterate type="lt">
                                    <p:tmPct val="10000"/>
                                  </p:iterate>
                                  <p:childTnLst>
                                    <p:set>
                                      <p:cBhvr>
                                        <p:cTn id="17" dur="1" fill="hold">
                                          <p:stCondLst>
                                            <p:cond delay="0"/>
                                          </p:stCondLst>
                                        </p:cTn>
                                        <p:tgtEl>
                                          <p:spTgt spid="1048630"/>
                                        </p:tgtEl>
                                        <p:attrNameLst>
                                          <p:attrName>style.visibility</p:attrName>
                                        </p:attrNameLst>
                                      </p:cBhvr>
                                      <p:to>
                                        <p:strVal val="visible"/>
                                      </p:to>
                                    </p:set>
                                    <p:anim by="(-#ppt_w*2)" calcmode="lin" valueType="num">
                                      <p:cBhvr rctx="PPT">
                                        <p:cTn id="18" dur="300" autoRev="1" fill="hold">
                                          <p:stCondLst>
                                            <p:cond delay="0"/>
                                          </p:stCondLst>
                                        </p:cTn>
                                        <p:tgtEl>
                                          <p:spTgt spid="1048630"/>
                                        </p:tgtEl>
                                        <p:attrNameLst>
                                          <p:attrName>ppt_w</p:attrName>
                                        </p:attrNameLst>
                                      </p:cBhvr>
                                    </p:anim>
                                    <p:anim by="(#ppt_w*0.50)" calcmode="lin" valueType="num">
                                      <p:cBhvr>
                                        <p:cTn id="19" dur="300" decel="50000" autoRev="1" fill="hold">
                                          <p:stCondLst>
                                            <p:cond delay="0"/>
                                          </p:stCondLst>
                                        </p:cTn>
                                        <p:tgtEl>
                                          <p:spTgt spid="1048630"/>
                                        </p:tgtEl>
                                        <p:attrNameLst>
                                          <p:attrName>ppt_x</p:attrName>
                                        </p:attrNameLst>
                                      </p:cBhvr>
                                    </p:anim>
                                    <p:anim from="(-#ppt_h/2)" to="(#ppt_y)" calcmode="lin" valueType="num">
                                      <p:cBhvr>
                                        <p:cTn id="20" dur="600" fill="hold">
                                          <p:stCondLst>
                                            <p:cond delay="0"/>
                                          </p:stCondLst>
                                        </p:cTn>
                                        <p:tgtEl>
                                          <p:spTgt spid="1048630"/>
                                        </p:tgtEl>
                                        <p:attrNameLst>
                                          <p:attrName>ppt_y</p:attrName>
                                        </p:attrNameLst>
                                      </p:cBhvr>
                                    </p:anim>
                                    <p:animRot by="21600000">
                                      <p:cBhvr>
                                        <p:cTn id="21" dur="600" fill="hold">
                                          <p:stCondLst>
                                            <p:cond delay="0"/>
                                          </p:stCondLst>
                                        </p:cTn>
                                        <p:tgtEl>
                                          <p:spTgt spid="1048630"/>
                                        </p:tgtEl>
                                        <p:attrNameLst>
                                          <p:attrName>r</p:attrName>
                                        </p:attrNameLst>
                                      </p:cBhvr>
                                    </p:animRot>
                                  </p:childTnLst>
                                </p:cTn>
                              </p:par>
                            </p:childTnLst>
                          </p:cTn>
                        </p:par>
                        <p:par>
                          <p:cTn id="22" fill="hold">
                            <p:stCondLst>
                              <p:cond delay="2079"/>
                            </p:stCondLst>
                            <p:childTnLst>
                              <p:par>
                                <p:cTn id="23" presetID="2" presetClass="entr" presetSubtype="2" fill="hold" nodeType="afterEffect">
                                  <p:stCondLst>
                                    <p:cond delay="0"/>
                                  </p:stCondLst>
                                  <p:childTnLst>
                                    <p:set>
                                      <p:cBhvr>
                                        <p:cTn id="24" dur="1" fill="hold">
                                          <p:stCondLst>
                                            <p:cond delay="0"/>
                                          </p:stCondLst>
                                        </p:cTn>
                                        <p:tgtEl>
                                          <p:spTgt spid="1048625"/>
                                        </p:tgtEl>
                                        <p:attrNameLst>
                                          <p:attrName>style.visibility</p:attrName>
                                        </p:attrNameLst>
                                      </p:cBhvr>
                                      <p:to>
                                        <p:strVal val="visible"/>
                                      </p:to>
                                    </p:set>
                                    <p:anim calcmode="lin" valueType="num">
                                      <p:cBhvr additive="base">
                                        <p:cTn id="25" dur="500" fill="hold"/>
                                        <p:tgtEl>
                                          <p:spTgt spid="1048625"/>
                                        </p:tgtEl>
                                        <p:attrNameLst>
                                          <p:attrName>ppt_x</p:attrName>
                                        </p:attrNameLst>
                                      </p:cBhvr>
                                      <p:tavLst>
                                        <p:tav tm="0">
                                          <p:val>
                                            <p:strVal val="1+#ppt_w/2"/>
                                          </p:val>
                                        </p:tav>
                                        <p:tav tm="100000">
                                          <p:val>
                                            <p:strVal val="#ppt_x"/>
                                          </p:val>
                                        </p:tav>
                                      </p:tavLst>
                                    </p:anim>
                                    <p:anim calcmode="lin" valueType="num">
                                      <p:cBhvr additive="base">
                                        <p:cTn id="26" dur="500" fill="hold"/>
                                        <p:tgtEl>
                                          <p:spTgt spid="1048625"/>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200"/>
                                  </p:stCondLst>
                                  <p:childTnLst>
                                    <p:set>
                                      <p:cBhvr>
                                        <p:cTn id="28" dur="1" fill="hold">
                                          <p:stCondLst>
                                            <p:cond delay="0"/>
                                          </p:stCondLst>
                                        </p:cTn>
                                        <p:tgtEl>
                                          <p:spTgt spid="1048624"/>
                                        </p:tgtEl>
                                        <p:attrNameLst>
                                          <p:attrName>style.visibility</p:attrName>
                                        </p:attrNameLst>
                                      </p:cBhvr>
                                      <p:to>
                                        <p:strVal val="visible"/>
                                      </p:to>
                                    </p:set>
                                    <p:anim calcmode="lin" valueType="num">
                                      <p:cBhvr additive="base">
                                        <p:cTn id="29" dur="500" fill="hold"/>
                                        <p:tgtEl>
                                          <p:spTgt spid="1048624"/>
                                        </p:tgtEl>
                                        <p:attrNameLst>
                                          <p:attrName>ppt_x</p:attrName>
                                        </p:attrNameLst>
                                      </p:cBhvr>
                                      <p:tavLst>
                                        <p:tav tm="0">
                                          <p:val>
                                            <p:strVal val="1+#ppt_w/2"/>
                                          </p:val>
                                        </p:tav>
                                        <p:tav tm="100000">
                                          <p:val>
                                            <p:strVal val="#ppt_x"/>
                                          </p:val>
                                        </p:tav>
                                      </p:tavLst>
                                    </p:anim>
                                    <p:anim calcmode="lin" valueType="num">
                                      <p:cBhvr additive="base">
                                        <p:cTn id="30" dur="500" fill="hold"/>
                                        <p:tgtEl>
                                          <p:spTgt spid="10486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矩形 39"/>
          <p:cNvSpPr/>
          <p:nvPr/>
        </p:nvSpPr>
        <p:spPr>
          <a:xfrm flipV="1">
            <a:off x="51435" y="5080635"/>
            <a:ext cx="9142730" cy="7620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643" name="TextBox 31"/>
          <p:cNvSpPr txBox="1"/>
          <p:nvPr/>
        </p:nvSpPr>
        <p:spPr>
          <a:xfrm>
            <a:off x="3108325" y="375920"/>
            <a:ext cx="4697095" cy="521970"/>
          </a:xfrm>
          <a:prstGeom prst="rect">
            <a:avLst/>
          </a:prstGeom>
          <a:noFill/>
          <a:ln w="9525">
            <a:noFill/>
          </a:ln>
        </p:spPr>
        <p:txBody>
          <a:bodyPr wrap="square">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什么是程序正义？</a:t>
            </a:r>
            <a:endParaRPr lang="zh-CN" altLang="en-US" sz="2800" b="1" dirty="0">
              <a:solidFill>
                <a:schemeClr val="bg2"/>
              </a:solidFill>
              <a:latin typeface="微软雅黑" panose="020B0503020204020204" pitchFamily="34" charset="-122"/>
              <a:ea typeface="微软雅黑" panose="020B0503020204020204" pitchFamily="34" charset="-122"/>
            </a:endParaRPr>
          </a:p>
        </p:txBody>
      </p:sp>
      <p:sp>
        <p:nvSpPr>
          <p:cNvPr id="1048644" name="Freeform 5"/>
          <p:cNvSpPr>
            <a:spLocks noEditPoints="1"/>
          </p:cNvSpPr>
          <p:nvPr/>
        </p:nvSpPr>
        <p:spPr>
          <a:xfrm>
            <a:off x="1787208" y="405448"/>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645" name="Freeform 7"/>
          <p:cNvSpPr>
            <a:spLocks noEditPoints="1"/>
          </p:cNvSpPr>
          <p:nvPr/>
        </p:nvSpPr>
        <p:spPr>
          <a:xfrm>
            <a:off x="489194" y="1780271"/>
            <a:ext cx="1170965" cy="1525587"/>
          </a:xfrm>
          <a:custGeom>
            <a:avLst/>
            <a:gdLst/>
            <a:ahLst/>
            <a:cxnLst>
              <a:cxn ang="0">
                <a:pos x="1171984" y="254764"/>
              </a:cxn>
              <a:cxn ang="0">
                <a:pos x="911809" y="509528"/>
              </a:cxn>
              <a:cxn ang="0">
                <a:pos x="651633" y="509528"/>
              </a:cxn>
              <a:cxn ang="0">
                <a:pos x="390264" y="254764"/>
              </a:cxn>
              <a:cxn ang="0">
                <a:pos x="651633" y="0"/>
              </a:cxn>
              <a:cxn ang="0">
                <a:pos x="911809" y="0"/>
              </a:cxn>
              <a:cxn ang="0">
                <a:pos x="1171984" y="254764"/>
              </a:cxn>
              <a:cxn ang="0">
                <a:pos x="1296105" y="254764"/>
              </a:cxn>
              <a:cxn ang="0">
                <a:pos x="1302072" y="313196"/>
              </a:cxn>
              <a:cxn ang="0">
                <a:pos x="976256" y="632236"/>
              </a:cxn>
              <a:cxn ang="0">
                <a:pos x="585992" y="632236"/>
              </a:cxn>
              <a:cxn ang="0">
                <a:pos x="260176" y="313196"/>
              </a:cxn>
              <a:cxn ang="0">
                <a:pos x="266143" y="254764"/>
              </a:cxn>
              <a:cxn ang="0">
                <a:pos x="0" y="567961"/>
              </a:cxn>
              <a:cxn ang="0">
                <a:pos x="0" y="1715568"/>
              </a:cxn>
              <a:cxn ang="0">
                <a:pos x="325816" y="2034608"/>
              </a:cxn>
              <a:cxn ang="0">
                <a:pos x="1192273" y="2034608"/>
              </a:cxn>
              <a:cxn ang="0">
                <a:pos x="837814" y="1509887"/>
              </a:cxn>
              <a:cxn ang="0">
                <a:pos x="1420225" y="940758"/>
              </a:cxn>
              <a:cxn ang="0">
                <a:pos x="1562248" y="958288"/>
              </a:cxn>
              <a:cxn ang="0">
                <a:pos x="1562248" y="567961"/>
              </a:cxn>
              <a:cxn ang="0">
                <a:pos x="1296105" y="254764"/>
              </a:cxn>
              <a:cxn ang="0">
                <a:pos x="732789" y="1274990"/>
              </a:cxn>
              <a:cxn ang="0">
                <a:pos x="732789" y="1274990"/>
              </a:cxn>
              <a:cxn ang="0">
                <a:pos x="325816" y="1274990"/>
              </a:cxn>
              <a:cxn ang="0">
                <a:pos x="260176" y="1211883"/>
              </a:cxn>
              <a:cxn ang="0">
                <a:pos x="325816" y="1147608"/>
              </a:cxn>
              <a:cxn ang="0">
                <a:pos x="732789" y="1147608"/>
              </a:cxn>
              <a:cxn ang="0">
                <a:pos x="797236" y="1211883"/>
              </a:cxn>
              <a:cxn ang="0">
                <a:pos x="732789" y="1274990"/>
              </a:cxn>
              <a:cxn ang="0">
                <a:pos x="862876" y="1020226"/>
              </a:cxn>
              <a:cxn ang="0">
                <a:pos x="862876" y="1020226"/>
              </a:cxn>
              <a:cxn ang="0">
                <a:pos x="325816" y="1020226"/>
              </a:cxn>
              <a:cxn ang="0">
                <a:pos x="260176" y="955950"/>
              </a:cxn>
              <a:cxn ang="0">
                <a:pos x="325816" y="892843"/>
              </a:cxn>
              <a:cxn ang="0">
                <a:pos x="862876" y="892843"/>
              </a:cxn>
              <a:cxn ang="0">
                <a:pos x="928517" y="955950"/>
              </a:cxn>
              <a:cxn ang="0">
                <a:pos x="862876" y="1020226"/>
              </a:cxn>
            </a:cxnLst>
            <a:rect l="0" t="0" r="0" b="0"/>
            <a:pathLst>
              <a:path w="1309" h="1741">
                <a:moveTo>
                  <a:pt x="982" y="218"/>
                </a:moveTo>
                <a:cubicBezTo>
                  <a:pt x="982" y="339"/>
                  <a:pt x="884" y="436"/>
                  <a:pt x="764" y="436"/>
                </a:cubicBezTo>
                <a:lnTo>
                  <a:pt x="546" y="436"/>
                </a:lnTo>
                <a:cubicBezTo>
                  <a:pt x="425" y="436"/>
                  <a:pt x="327" y="339"/>
                  <a:pt x="327" y="218"/>
                </a:cubicBezTo>
                <a:cubicBezTo>
                  <a:pt x="327" y="98"/>
                  <a:pt x="425" y="0"/>
                  <a:pt x="546" y="0"/>
                </a:cubicBezTo>
                <a:lnTo>
                  <a:pt x="764" y="0"/>
                </a:lnTo>
                <a:cubicBezTo>
                  <a:pt x="884" y="0"/>
                  <a:pt x="982" y="98"/>
                  <a:pt x="982" y="218"/>
                </a:cubicBezTo>
                <a:close/>
                <a:moveTo>
                  <a:pt x="1086" y="218"/>
                </a:moveTo>
                <a:cubicBezTo>
                  <a:pt x="1090" y="234"/>
                  <a:pt x="1091" y="251"/>
                  <a:pt x="1091" y="268"/>
                </a:cubicBezTo>
                <a:cubicBezTo>
                  <a:pt x="1091" y="419"/>
                  <a:pt x="969" y="541"/>
                  <a:pt x="818" y="541"/>
                </a:cubicBezTo>
                <a:lnTo>
                  <a:pt x="491" y="541"/>
                </a:lnTo>
                <a:cubicBezTo>
                  <a:pt x="340" y="541"/>
                  <a:pt x="218" y="419"/>
                  <a:pt x="218" y="268"/>
                </a:cubicBezTo>
                <a:cubicBezTo>
                  <a:pt x="218" y="251"/>
                  <a:pt x="220" y="234"/>
                  <a:pt x="223" y="218"/>
                </a:cubicBezTo>
                <a:cubicBezTo>
                  <a:pt x="96" y="242"/>
                  <a:pt x="0" y="353"/>
                  <a:pt x="0" y="486"/>
                </a:cubicBezTo>
                <a:lnTo>
                  <a:pt x="0" y="1468"/>
                </a:lnTo>
                <a:cubicBezTo>
                  <a:pt x="0" y="1619"/>
                  <a:pt x="122" y="1741"/>
                  <a:pt x="273" y="1741"/>
                </a:cubicBezTo>
                <a:lnTo>
                  <a:pt x="999" y="1741"/>
                </a:lnTo>
                <a:cubicBezTo>
                  <a:pt x="825" y="1667"/>
                  <a:pt x="702" y="1494"/>
                  <a:pt x="702" y="1292"/>
                </a:cubicBezTo>
                <a:cubicBezTo>
                  <a:pt x="702" y="1023"/>
                  <a:pt x="921" y="805"/>
                  <a:pt x="1190" y="805"/>
                </a:cubicBezTo>
                <a:cubicBezTo>
                  <a:pt x="1231" y="805"/>
                  <a:pt x="1271" y="810"/>
                  <a:pt x="1309" y="820"/>
                </a:cubicBezTo>
                <a:lnTo>
                  <a:pt x="1309" y="486"/>
                </a:lnTo>
                <a:cubicBezTo>
                  <a:pt x="1309" y="353"/>
                  <a:pt x="1213" y="242"/>
                  <a:pt x="1086" y="218"/>
                </a:cubicBezTo>
                <a:close/>
                <a:moveTo>
                  <a:pt x="614" y="1091"/>
                </a:moveTo>
                <a:lnTo>
                  <a:pt x="614" y="1091"/>
                </a:lnTo>
                <a:lnTo>
                  <a:pt x="273" y="1091"/>
                </a:lnTo>
                <a:cubicBezTo>
                  <a:pt x="243" y="1091"/>
                  <a:pt x="218" y="1067"/>
                  <a:pt x="218" y="1037"/>
                </a:cubicBezTo>
                <a:cubicBezTo>
                  <a:pt x="218" y="1006"/>
                  <a:pt x="243" y="982"/>
                  <a:pt x="273" y="982"/>
                </a:cubicBezTo>
                <a:lnTo>
                  <a:pt x="614" y="982"/>
                </a:lnTo>
                <a:cubicBezTo>
                  <a:pt x="644" y="982"/>
                  <a:pt x="668" y="1006"/>
                  <a:pt x="668" y="1037"/>
                </a:cubicBezTo>
                <a:cubicBezTo>
                  <a:pt x="668" y="1067"/>
                  <a:pt x="644" y="1091"/>
                  <a:pt x="614" y="1091"/>
                </a:cubicBezTo>
                <a:close/>
                <a:moveTo>
                  <a:pt x="723" y="873"/>
                </a:moveTo>
                <a:lnTo>
                  <a:pt x="723" y="873"/>
                </a:lnTo>
                <a:lnTo>
                  <a:pt x="273" y="873"/>
                </a:lnTo>
                <a:cubicBezTo>
                  <a:pt x="243" y="873"/>
                  <a:pt x="218" y="849"/>
                  <a:pt x="218" y="818"/>
                </a:cubicBezTo>
                <a:cubicBezTo>
                  <a:pt x="218" y="788"/>
                  <a:pt x="243" y="764"/>
                  <a:pt x="273" y="764"/>
                </a:cubicBezTo>
                <a:lnTo>
                  <a:pt x="723" y="764"/>
                </a:lnTo>
                <a:cubicBezTo>
                  <a:pt x="753" y="764"/>
                  <a:pt x="778" y="788"/>
                  <a:pt x="778" y="818"/>
                </a:cubicBezTo>
                <a:cubicBezTo>
                  <a:pt x="778" y="849"/>
                  <a:pt x="753" y="873"/>
                  <a:pt x="723" y="873"/>
                </a:cubicBezTo>
                <a:close/>
              </a:path>
            </a:pathLst>
          </a:custGeom>
          <a:solidFill>
            <a:srgbClr val="922E17"/>
          </a:solidFill>
          <a:ln w="9525">
            <a:noFill/>
          </a:ln>
        </p:spPr>
        <p:txBody>
          <a:bodyPr/>
          <a:lstStyle/>
          <a:p>
            <a:endParaRPr lang="zh-CN" altLang="en-US" sz="1010"/>
          </a:p>
        </p:txBody>
      </p:sp>
      <p:sp>
        <p:nvSpPr>
          <p:cNvPr id="1048646" name="Freeform 8"/>
          <p:cNvSpPr>
            <a:spLocks noEditPoints="1"/>
          </p:cNvSpPr>
          <p:nvPr/>
        </p:nvSpPr>
        <p:spPr>
          <a:xfrm>
            <a:off x="1244133" y="2626454"/>
            <a:ext cx="621183" cy="609283"/>
          </a:xfrm>
          <a:custGeom>
            <a:avLst/>
            <a:gdLst/>
            <a:ahLst/>
            <a:cxnLst>
              <a:cxn ang="0">
                <a:pos x="327031" y="804034"/>
              </a:cxn>
              <a:cxn ang="0">
                <a:pos x="458320" y="167117"/>
              </a:cxn>
              <a:cxn ang="0">
                <a:pos x="614674" y="405523"/>
              </a:cxn>
              <a:cxn ang="0">
                <a:pos x="213644" y="405523"/>
              </a:cxn>
              <a:cxn ang="0">
                <a:pos x="372385" y="165949"/>
              </a:cxn>
              <a:cxn ang="0">
                <a:pos x="377159" y="161274"/>
              </a:cxn>
              <a:cxn ang="0">
                <a:pos x="380740" y="158937"/>
              </a:cxn>
              <a:cxn ang="0">
                <a:pos x="385514" y="155431"/>
              </a:cxn>
              <a:cxn ang="0">
                <a:pos x="389095" y="154262"/>
              </a:cxn>
              <a:cxn ang="0">
                <a:pos x="391482" y="153094"/>
              </a:cxn>
              <a:cxn ang="0">
                <a:pos x="395063" y="151925"/>
              </a:cxn>
              <a:cxn ang="0">
                <a:pos x="398643" y="150756"/>
              </a:cxn>
              <a:cxn ang="0">
                <a:pos x="401030" y="150756"/>
              </a:cxn>
              <a:cxn ang="0">
                <a:pos x="405804" y="149588"/>
              </a:cxn>
              <a:cxn ang="0">
                <a:pos x="408192" y="149588"/>
              </a:cxn>
              <a:cxn ang="0">
                <a:pos x="411772" y="149588"/>
              </a:cxn>
              <a:cxn ang="0">
                <a:pos x="414159" y="148419"/>
              </a:cxn>
              <a:cxn ang="0">
                <a:pos x="417740" y="149588"/>
              </a:cxn>
              <a:cxn ang="0">
                <a:pos x="420127" y="149588"/>
              </a:cxn>
              <a:cxn ang="0">
                <a:pos x="424901" y="149588"/>
              </a:cxn>
              <a:cxn ang="0">
                <a:pos x="429675" y="150756"/>
              </a:cxn>
              <a:cxn ang="0">
                <a:pos x="432062" y="151925"/>
              </a:cxn>
              <a:cxn ang="0">
                <a:pos x="434449" y="151925"/>
              </a:cxn>
              <a:cxn ang="0">
                <a:pos x="438030" y="153094"/>
              </a:cxn>
              <a:cxn ang="0">
                <a:pos x="441611" y="155431"/>
              </a:cxn>
              <a:cxn ang="0">
                <a:pos x="445191" y="156600"/>
              </a:cxn>
              <a:cxn ang="0">
                <a:pos x="449966" y="160106"/>
              </a:cxn>
              <a:cxn ang="0">
                <a:pos x="453546" y="162443"/>
              </a:cxn>
              <a:cxn ang="0">
                <a:pos x="458320" y="167117"/>
              </a:cxn>
              <a:cxn ang="0">
                <a:pos x="614674" y="646266"/>
              </a:cxn>
              <a:cxn ang="0">
                <a:pos x="300773" y="646266"/>
              </a:cxn>
              <a:cxn ang="0">
                <a:pos x="371192" y="407860"/>
              </a:cxn>
              <a:cxn ang="0">
                <a:pos x="375966" y="403186"/>
              </a:cxn>
              <a:cxn ang="0">
                <a:pos x="379546" y="400848"/>
              </a:cxn>
              <a:cxn ang="0">
                <a:pos x="384321" y="397342"/>
              </a:cxn>
              <a:cxn ang="0">
                <a:pos x="387901" y="396174"/>
              </a:cxn>
              <a:cxn ang="0">
                <a:pos x="391482" y="395005"/>
              </a:cxn>
              <a:cxn ang="0">
                <a:pos x="393869" y="393836"/>
              </a:cxn>
              <a:cxn ang="0">
                <a:pos x="397450" y="392668"/>
              </a:cxn>
              <a:cxn ang="0">
                <a:pos x="399837" y="391499"/>
              </a:cxn>
              <a:cxn ang="0">
                <a:pos x="404611" y="391499"/>
              </a:cxn>
              <a:cxn ang="0">
                <a:pos x="408192" y="390330"/>
              </a:cxn>
              <a:cxn ang="0">
                <a:pos x="411772" y="390330"/>
              </a:cxn>
              <a:cxn ang="0">
                <a:pos x="414159" y="390330"/>
              </a:cxn>
              <a:cxn ang="0">
                <a:pos x="417740" y="390330"/>
              </a:cxn>
              <a:cxn ang="0">
                <a:pos x="420127" y="390330"/>
              </a:cxn>
              <a:cxn ang="0">
                <a:pos x="423708" y="390330"/>
              </a:cxn>
              <a:cxn ang="0">
                <a:pos x="427288" y="391499"/>
              </a:cxn>
              <a:cxn ang="0">
                <a:pos x="430869" y="392668"/>
              </a:cxn>
              <a:cxn ang="0">
                <a:pos x="433256" y="392668"/>
              </a:cxn>
              <a:cxn ang="0">
                <a:pos x="438030" y="395005"/>
              </a:cxn>
              <a:cxn ang="0">
                <a:pos x="440417" y="396174"/>
              </a:cxn>
              <a:cxn ang="0">
                <a:pos x="442804" y="397342"/>
              </a:cxn>
              <a:cxn ang="0">
                <a:pos x="448772" y="399680"/>
              </a:cxn>
              <a:cxn ang="0">
                <a:pos x="452353" y="403186"/>
              </a:cxn>
              <a:cxn ang="0">
                <a:pos x="457127" y="406692"/>
              </a:cxn>
            </a:cxnLst>
            <a:rect l="0" t="0" r="0" b="0"/>
            <a:pathLst>
              <a:path w="695" h="696">
                <a:moveTo>
                  <a:pt x="434" y="11"/>
                </a:moveTo>
                <a:cubicBezTo>
                  <a:pt x="407" y="4"/>
                  <a:pt x="377" y="0"/>
                  <a:pt x="347" y="0"/>
                </a:cubicBezTo>
                <a:cubicBezTo>
                  <a:pt x="155" y="0"/>
                  <a:pt x="0" y="156"/>
                  <a:pt x="0" y="348"/>
                </a:cubicBezTo>
                <a:cubicBezTo>
                  <a:pt x="0" y="515"/>
                  <a:pt x="117" y="654"/>
                  <a:pt x="274" y="688"/>
                </a:cubicBezTo>
                <a:cubicBezTo>
                  <a:pt x="298" y="693"/>
                  <a:pt x="322" y="696"/>
                  <a:pt x="347" y="696"/>
                </a:cubicBezTo>
                <a:cubicBezTo>
                  <a:pt x="540" y="696"/>
                  <a:pt x="695" y="540"/>
                  <a:pt x="695" y="348"/>
                </a:cubicBezTo>
                <a:cubicBezTo>
                  <a:pt x="695" y="186"/>
                  <a:pt x="584" y="50"/>
                  <a:pt x="434" y="11"/>
                </a:cubicBezTo>
                <a:close/>
                <a:moveTo>
                  <a:pt x="384" y="143"/>
                </a:moveTo>
                <a:lnTo>
                  <a:pt x="384" y="143"/>
                </a:lnTo>
                <a:lnTo>
                  <a:pt x="515" y="274"/>
                </a:lnTo>
                <a:cubicBezTo>
                  <a:pt x="536" y="294"/>
                  <a:pt x="536" y="327"/>
                  <a:pt x="515" y="347"/>
                </a:cubicBezTo>
                <a:lnTo>
                  <a:pt x="515" y="347"/>
                </a:lnTo>
                <a:cubicBezTo>
                  <a:pt x="495" y="367"/>
                  <a:pt x="463" y="367"/>
                  <a:pt x="443" y="347"/>
                </a:cubicBezTo>
                <a:lnTo>
                  <a:pt x="347" y="252"/>
                </a:lnTo>
                <a:lnTo>
                  <a:pt x="252" y="347"/>
                </a:lnTo>
                <a:cubicBezTo>
                  <a:pt x="232" y="367"/>
                  <a:pt x="199" y="367"/>
                  <a:pt x="179" y="347"/>
                </a:cubicBezTo>
                <a:lnTo>
                  <a:pt x="179" y="347"/>
                </a:lnTo>
                <a:cubicBezTo>
                  <a:pt x="159" y="327"/>
                  <a:pt x="159" y="294"/>
                  <a:pt x="179" y="274"/>
                </a:cubicBezTo>
                <a:lnTo>
                  <a:pt x="311" y="143"/>
                </a:lnTo>
                <a:lnTo>
                  <a:pt x="312" y="142"/>
                </a:lnTo>
                <a:lnTo>
                  <a:pt x="313" y="141"/>
                </a:lnTo>
                <a:lnTo>
                  <a:pt x="314" y="140"/>
                </a:lnTo>
                <a:lnTo>
                  <a:pt x="315" y="139"/>
                </a:lnTo>
                <a:lnTo>
                  <a:pt x="316" y="138"/>
                </a:lnTo>
                <a:lnTo>
                  <a:pt x="316" y="138"/>
                </a:lnTo>
                <a:lnTo>
                  <a:pt x="317" y="137"/>
                </a:lnTo>
                <a:lnTo>
                  <a:pt x="318" y="137"/>
                </a:lnTo>
                <a:lnTo>
                  <a:pt x="319" y="136"/>
                </a:lnTo>
                <a:lnTo>
                  <a:pt x="320" y="135"/>
                </a:lnTo>
                <a:lnTo>
                  <a:pt x="321" y="135"/>
                </a:lnTo>
                <a:lnTo>
                  <a:pt x="322" y="134"/>
                </a:lnTo>
                <a:lnTo>
                  <a:pt x="323" y="133"/>
                </a:lnTo>
                <a:lnTo>
                  <a:pt x="323" y="133"/>
                </a:lnTo>
                <a:lnTo>
                  <a:pt x="324" y="133"/>
                </a:lnTo>
                <a:lnTo>
                  <a:pt x="325" y="133"/>
                </a:lnTo>
                <a:lnTo>
                  <a:pt x="326" y="132"/>
                </a:lnTo>
                <a:lnTo>
                  <a:pt x="326" y="132"/>
                </a:lnTo>
                <a:lnTo>
                  <a:pt x="327" y="132"/>
                </a:lnTo>
                <a:lnTo>
                  <a:pt x="328" y="131"/>
                </a:lnTo>
                <a:lnTo>
                  <a:pt x="328" y="131"/>
                </a:lnTo>
                <a:lnTo>
                  <a:pt x="329" y="131"/>
                </a:lnTo>
                <a:lnTo>
                  <a:pt x="329" y="131"/>
                </a:lnTo>
                <a:lnTo>
                  <a:pt x="330" y="130"/>
                </a:lnTo>
                <a:lnTo>
                  <a:pt x="331" y="130"/>
                </a:lnTo>
                <a:lnTo>
                  <a:pt x="332" y="130"/>
                </a:lnTo>
                <a:lnTo>
                  <a:pt x="333" y="130"/>
                </a:lnTo>
                <a:lnTo>
                  <a:pt x="333" y="130"/>
                </a:lnTo>
                <a:lnTo>
                  <a:pt x="334" y="129"/>
                </a:lnTo>
                <a:lnTo>
                  <a:pt x="334" y="129"/>
                </a:lnTo>
                <a:lnTo>
                  <a:pt x="335" y="129"/>
                </a:lnTo>
                <a:lnTo>
                  <a:pt x="335" y="129"/>
                </a:lnTo>
                <a:lnTo>
                  <a:pt x="336" y="129"/>
                </a:lnTo>
                <a:lnTo>
                  <a:pt x="338" y="128"/>
                </a:lnTo>
                <a:lnTo>
                  <a:pt x="339" y="128"/>
                </a:lnTo>
                <a:lnTo>
                  <a:pt x="339" y="128"/>
                </a:lnTo>
                <a:lnTo>
                  <a:pt x="340" y="128"/>
                </a:lnTo>
                <a:lnTo>
                  <a:pt x="340" y="128"/>
                </a:lnTo>
                <a:lnTo>
                  <a:pt x="341" y="128"/>
                </a:lnTo>
                <a:lnTo>
                  <a:pt x="342" y="128"/>
                </a:lnTo>
                <a:lnTo>
                  <a:pt x="342" y="128"/>
                </a:lnTo>
                <a:lnTo>
                  <a:pt x="344" y="128"/>
                </a:lnTo>
                <a:lnTo>
                  <a:pt x="344" y="128"/>
                </a:lnTo>
                <a:lnTo>
                  <a:pt x="345" y="128"/>
                </a:lnTo>
                <a:lnTo>
                  <a:pt x="345" y="128"/>
                </a:lnTo>
                <a:lnTo>
                  <a:pt x="346" y="127"/>
                </a:lnTo>
                <a:lnTo>
                  <a:pt x="346" y="127"/>
                </a:lnTo>
                <a:lnTo>
                  <a:pt x="347" y="127"/>
                </a:lnTo>
                <a:lnTo>
                  <a:pt x="347" y="127"/>
                </a:lnTo>
                <a:lnTo>
                  <a:pt x="349" y="127"/>
                </a:lnTo>
                <a:lnTo>
                  <a:pt x="349" y="127"/>
                </a:lnTo>
                <a:lnTo>
                  <a:pt x="350" y="128"/>
                </a:lnTo>
                <a:lnTo>
                  <a:pt x="350" y="128"/>
                </a:lnTo>
                <a:lnTo>
                  <a:pt x="351" y="128"/>
                </a:lnTo>
                <a:lnTo>
                  <a:pt x="351" y="128"/>
                </a:lnTo>
                <a:lnTo>
                  <a:pt x="352" y="128"/>
                </a:lnTo>
                <a:lnTo>
                  <a:pt x="352" y="128"/>
                </a:lnTo>
                <a:lnTo>
                  <a:pt x="354" y="128"/>
                </a:lnTo>
                <a:lnTo>
                  <a:pt x="355" y="128"/>
                </a:lnTo>
                <a:lnTo>
                  <a:pt x="355" y="128"/>
                </a:lnTo>
                <a:lnTo>
                  <a:pt x="356" y="128"/>
                </a:lnTo>
                <a:lnTo>
                  <a:pt x="356" y="128"/>
                </a:lnTo>
                <a:lnTo>
                  <a:pt x="357" y="128"/>
                </a:lnTo>
                <a:lnTo>
                  <a:pt x="358" y="129"/>
                </a:lnTo>
                <a:lnTo>
                  <a:pt x="360" y="129"/>
                </a:lnTo>
                <a:lnTo>
                  <a:pt x="360" y="129"/>
                </a:lnTo>
                <a:lnTo>
                  <a:pt x="361" y="129"/>
                </a:lnTo>
                <a:lnTo>
                  <a:pt x="361" y="129"/>
                </a:lnTo>
                <a:lnTo>
                  <a:pt x="362" y="130"/>
                </a:lnTo>
                <a:lnTo>
                  <a:pt x="362" y="130"/>
                </a:lnTo>
                <a:lnTo>
                  <a:pt x="363" y="130"/>
                </a:lnTo>
                <a:lnTo>
                  <a:pt x="363" y="130"/>
                </a:lnTo>
                <a:lnTo>
                  <a:pt x="364" y="130"/>
                </a:lnTo>
                <a:lnTo>
                  <a:pt x="366" y="131"/>
                </a:lnTo>
                <a:lnTo>
                  <a:pt x="366" y="131"/>
                </a:lnTo>
                <a:lnTo>
                  <a:pt x="367" y="131"/>
                </a:lnTo>
                <a:lnTo>
                  <a:pt x="367" y="131"/>
                </a:lnTo>
                <a:lnTo>
                  <a:pt x="368" y="132"/>
                </a:lnTo>
                <a:lnTo>
                  <a:pt x="369" y="132"/>
                </a:lnTo>
                <a:lnTo>
                  <a:pt x="369" y="132"/>
                </a:lnTo>
                <a:lnTo>
                  <a:pt x="370" y="133"/>
                </a:lnTo>
                <a:lnTo>
                  <a:pt x="370" y="133"/>
                </a:lnTo>
                <a:lnTo>
                  <a:pt x="371" y="133"/>
                </a:lnTo>
                <a:lnTo>
                  <a:pt x="371" y="133"/>
                </a:lnTo>
                <a:lnTo>
                  <a:pt x="373" y="134"/>
                </a:lnTo>
                <a:lnTo>
                  <a:pt x="374" y="135"/>
                </a:lnTo>
                <a:lnTo>
                  <a:pt x="375" y="135"/>
                </a:lnTo>
                <a:lnTo>
                  <a:pt x="376" y="136"/>
                </a:lnTo>
                <a:lnTo>
                  <a:pt x="377" y="137"/>
                </a:lnTo>
                <a:lnTo>
                  <a:pt x="378" y="137"/>
                </a:lnTo>
                <a:lnTo>
                  <a:pt x="379" y="138"/>
                </a:lnTo>
                <a:lnTo>
                  <a:pt x="379" y="138"/>
                </a:lnTo>
                <a:lnTo>
                  <a:pt x="380" y="139"/>
                </a:lnTo>
                <a:lnTo>
                  <a:pt x="381" y="140"/>
                </a:lnTo>
                <a:lnTo>
                  <a:pt x="382" y="141"/>
                </a:lnTo>
                <a:lnTo>
                  <a:pt x="383" y="142"/>
                </a:lnTo>
                <a:lnTo>
                  <a:pt x="384" y="143"/>
                </a:lnTo>
                <a:close/>
                <a:moveTo>
                  <a:pt x="384" y="349"/>
                </a:moveTo>
                <a:lnTo>
                  <a:pt x="384" y="349"/>
                </a:lnTo>
                <a:lnTo>
                  <a:pt x="515" y="481"/>
                </a:lnTo>
                <a:cubicBezTo>
                  <a:pt x="536" y="501"/>
                  <a:pt x="536" y="533"/>
                  <a:pt x="515" y="553"/>
                </a:cubicBezTo>
                <a:lnTo>
                  <a:pt x="515" y="553"/>
                </a:lnTo>
                <a:cubicBezTo>
                  <a:pt x="495" y="573"/>
                  <a:pt x="463" y="573"/>
                  <a:pt x="443" y="553"/>
                </a:cubicBezTo>
                <a:lnTo>
                  <a:pt x="347" y="458"/>
                </a:lnTo>
                <a:lnTo>
                  <a:pt x="252" y="553"/>
                </a:lnTo>
                <a:cubicBezTo>
                  <a:pt x="232" y="573"/>
                  <a:pt x="199" y="573"/>
                  <a:pt x="179" y="553"/>
                </a:cubicBezTo>
                <a:lnTo>
                  <a:pt x="179" y="553"/>
                </a:lnTo>
                <a:cubicBezTo>
                  <a:pt x="159" y="533"/>
                  <a:pt x="159" y="501"/>
                  <a:pt x="179" y="481"/>
                </a:cubicBezTo>
                <a:lnTo>
                  <a:pt x="311" y="349"/>
                </a:lnTo>
                <a:lnTo>
                  <a:pt x="312" y="348"/>
                </a:lnTo>
                <a:lnTo>
                  <a:pt x="313" y="347"/>
                </a:lnTo>
                <a:lnTo>
                  <a:pt x="314" y="346"/>
                </a:lnTo>
                <a:lnTo>
                  <a:pt x="315" y="345"/>
                </a:lnTo>
                <a:lnTo>
                  <a:pt x="316" y="345"/>
                </a:lnTo>
                <a:lnTo>
                  <a:pt x="316" y="345"/>
                </a:lnTo>
                <a:lnTo>
                  <a:pt x="317" y="344"/>
                </a:lnTo>
                <a:lnTo>
                  <a:pt x="318" y="343"/>
                </a:lnTo>
                <a:lnTo>
                  <a:pt x="319" y="342"/>
                </a:lnTo>
                <a:lnTo>
                  <a:pt x="320" y="342"/>
                </a:lnTo>
                <a:lnTo>
                  <a:pt x="321" y="341"/>
                </a:lnTo>
                <a:lnTo>
                  <a:pt x="322" y="340"/>
                </a:lnTo>
                <a:lnTo>
                  <a:pt x="323" y="340"/>
                </a:lnTo>
                <a:lnTo>
                  <a:pt x="323" y="340"/>
                </a:lnTo>
                <a:lnTo>
                  <a:pt x="324" y="339"/>
                </a:lnTo>
                <a:lnTo>
                  <a:pt x="325" y="339"/>
                </a:lnTo>
                <a:lnTo>
                  <a:pt x="326" y="339"/>
                </a:lnTo>
                <a:lnTo>
                  <a:pt x="326" y="339"/>
                </a:lnTo>
                <a:lnTo>
                  <a:pt x="327" y="338"/>
                </a:lnTo>
                <a:lnTo>
                  <a:pt x="328" y="338"/>
                </a:lnTo>
                <a:lnTo>
                  <a:pt x="328" y="338"/>
                </a:lnTo>
                <a:lnTo>
                  <a:pt x="329" y="337"/>
                </a:lnTo>
                <a:lnTo>
                  <a:pt x="329" y="337"/>
                </a:lnTo>
                <a:lnTo>
                  <a:pt x="330" y="337"/>
                </a:lnTo>
                <a:lnTo>
                  <a:pt x="331" y="336"/>
                </a:lnTo>
                <a:lnTo>
                  <a:pt x="332" y="336"/>
                </a:lnTo>
                <a:lnTo>
                  <a:pt x="333" y="336"/>
                </a:lnTo>
                <a:lnTo>
                  <a:pt x="333" y="336"/>
                </a:lnTo>
                <a:lnTo>
                  <a:pt x="334" y="336"/>
                </a:lnTo>
                <a:lnTo>
                  <a:pt x="334" y="336"/>
                </a:lnTo>
                <a:lnTo>
                  <a:pt x="335" y="335"/>
                </a:lnTo>
                <a:lnTo>
                  <a:pt x="335" y="335"/>
                </a:lnTo>
                <a:lnTo>
                  <a:pt x="336" y="335"/>
                </a:lnTo>
                <a:lnTo>
                  <a:pt x="338" y="335"/>
                </a:lnTo>
                <a:lnTo>
                  <a:pt x="339" y="335"/>
                </a:lnTo>
                <a:lnTo>
                  <a:pt x="339" y="335"/>
                </a:lnTo>
                <a:lnTo>
                  <a:pt x="340" y="334"/>
                </a:lnTo>
                <a:lnTo>
                  <a:pt x="340" y="334"/>
                </a:lnTo>
                <a:lnTo>
                  <a:pt x="341" y="334"/>
                </a:lnTo>
                <a:lnTo>
                  <a:pt x="342" y="334"/>
                </a:lnTo>
                <a:lnTo>
                  <a:pt x="342" y="334"/>
                </a:lnTo>
                <a:lnTo>
                  <a:pt x="344" y="334"/>
                </a:lnTo>
                <a:lnTo>
                  <a:pt x="344" y="334"/>
                </a:lnTo>
                <a:lnTo>
                  <a:pt x="345" y="334"/>
                </a:lnTo>
                <a:lnTo>
                  <a:pt x="345" y="334"/>
                </a:lnTo>
                <a:lnTo>
                  <a:pt x="346" y="334"/>
                </a:lnTo>
                <a:lnTo>
                  <a:pt x="346" y="334"/>
                </a:lnTo>
                <a:lnTo>
                  <a:pt x="347" y="334"/>
                </a:lnTo>
                <a:lnTo>
                  <a:pt x="347" y="334"/>
                </a:lnTo>
                <a:lnTo>
                  <a:pt x="349" y="334"/>
                </a:lnTo>
                <a:lnTo>
                  <a:pt x="349" y="334"/>
                </a:lnTo>
                <a:lnTo>
                  <a:pt x="350" y="334"/>
                </a:lnTo>
                <a:lnTo>
                  <a:pt x="350" y="334"/>
                </a:lnTo>
                <a:lnTo>
                  <a:pt x="351" y="334"/>
                </a:lnTo>
                <a:lnTo>
                  <a:pt x="351" y="334"/>
                </a:lnTo>
                <a:lnTo>
                  <a:pt x="352" y="334"/>
                </a:lnTo>
                <a:lnTo>
                  <a:pt x="352" y="334"/>
                </a:lnTo>
                <a:lnTo>
                  <a:pt x="354" y="334"/>
                </a:lnTo>
                <a:lnTo>
                  <a:pt x="355" y="334"/>
                </a:lnTo>
                <a:lnTo>
                  <a:pt x="355" y="334"/>
                </a:lnTo>
                <a:lnTo>
                  <a:pt x="356" y="335"/>
                </a:lnTo>
                <a:lnTo>
                  <a:pt x="356" y="335"/>
                </a:lnTo>
                <a:lnTo>
                  <a:pt x="357" y="335"/>
                </a:lnTo>
                <a:lnTo>
                  <a:pt x="358" y="335"/>
                </a:lnTo>
                <a:lnTo>
                  <a:pt x="360" y="335"/>
                </a:lnTo>
                <a:lnTo>
                  <a:pt x="360" y="335"/>
                </a:lnTo>
                <a:lnTo>
                  <a:pt x="361" y="336"/>
                </a:lnTo>
                <a:lnTo>
                  <a:pt x="361" y="336"/>
                </a:lnTo>
                <a:lnTo>
                  <a:pt x="362" y="336"/>
                </a:lnTo>
                <a:lnTo>
                  <a:pt x="362" y="336"/>
                </a:lnTo>
                <a:lnTo>
                  <a:pt x="363" y="336"/>
                </a:lnTo>
                <a:lnTo>
                  <a:pt x="363" y="336"/>
                </a:lnTo>
                <a:lnTo>
                  <a:pt x="364" y="337"/>
                </a:lnTo>
                <a:lnTo>
                  <a:pt x="366" y="337"/>
                </a:lnTo>
                <a:lnTo>
                  <a:pt x="366" y="337"/>
                </a:lnTo>
                <a:lnTo>
                  <a:pt x="367" y="338"/>
                </a:lnTo>
                <a:lnTo>
                  <a:pt x="367" y="338"/>
                </a:lnTo>
                <a:lnTo>
                  <a:pt x="368" y="338"/>
                </a:lnTo>
                <a:lnTo>
                  <a:pt x="369" y="339"/>
                </a:lnTo>
                <a:lnTo>
                  <a:pt x="369" y="339"/>
                </a:lnTo>
                <a:lnTo>
                  <a:pt x="370" y="339"/>
                </a:lnTo>
                <a:lnTo>
                  <a:pt x="370" y="339"/>
                </a:lnTo>
                <a:lnTo>
                  <a:pt x="371" y="340"/>
                </a:lnTo>
                <a:lnTo>
                  <a:pt x="371" y="340"/>
                </a:lnTo>
                <a:lnTo>
                  <a:pt x="373" y="340"/>
                </a:lnTo>
                <a:lnTo>
                  <a:pt x="374" y="341"/>
                </a:lnTo>
                <a:lnTo>
                  <a:pt x="375" y="342"/>
                </a:lnTo>
                <a:lnTo>
                  <a:pt x="376" y="342"/>
                </a:lnTo>
                <a:lnTo>
                  <a:pt x="377" y="343"/>
                </a:lnTo>
                <a:lnTo>
                  <a:pt x="378" y="344"/>
                </a:lnTo>
                <a:lnTo>
                  <a:pt x="379" y="345"/>
                </a:lnTo>
                <a:lnTo>
                  <a:pt x="379" y="345"/>
                </a:lnTo>
                <a:lnTo>
                  <a:pt x="380" y="345"/>
                </a:lnTo>
                <a:lnTo>
                  <a:pt x="381" y="346"/>
                </a:lnTo>
                <a:lnTo>
                  <a:pt x="382" y="347"/>
                </a:lnTo>
                <a:lnTo>
                  <a:pt x="383" y="348"/>
                </a:lnTo>
                <a:lnTo>
                  <a:pt x="384" y="349"/>
                </a:lnTo>
                <a:close/>
              </a:path>
            </a:pathLst>
          </a:custGeom>
          <a:solidFill>
            <a:srgbClr val="922E17"/>
          </a:solidFill>
          <a:ln w="9525">
            <a:noFill/>
          </a:ln>
        </p:spPr>
        <p:txBody>
          <a:bodyPr/>
          <a:lstStyle/>
          <a:p>
            <a:endParaRPr lang="zh-CN" altLang="en-US" sz="1010"/>
          </a:p>
        </p:txBody>
      </p:sp>
      <p:sp>
        <p:nvSpPr>
          <p:cNvPr id="159" name=" 159"/>
          <p:cNvSpPr/>
          <p:nvPr/>
        </p:nvSpPr>
        <p:spPr>
          <a:xfrm rot="5400000">
            <a:off x="4219575" y="1223010"/>
            <a:ext cx="806450" cy="450215"/>
          </a:xfrm>
          <a:custGeom>
            <a:avLst/>
            <a:gdLst>
              <a:gd name="connsiteX0" fmla="*/ 545178 w 812503"/>
              <a:gd name="connsiteY0" fmla="*/ 0 h 310097"/>
              <a:gd name="connsiteX1" fmla="*/ 812503 w 812503"/>
              <a:gd name="connsiteY1" fmla="*/ 155049 h 310097"/>
              <a:gd name="connsiteX2" fmla="*/ 545178 w 812503"/>
              <a:gd name="connsiteY2" fmla="*/ 310097 h 310097"/>
              <a:gd name="connsiteX3" fmla="*/ 545178 w 812503"/>
              <a:gd name="connsiteY3" fmla="*/ 212220 h 310097"/>
              <a:gd name="connsiteX4" fmla="*/ 0 w 812503"/>
              <a:gd name="connsiteY4" fmla="*/ 259590 h 310097"/>
              <a:gd name="connsiteX5" fmla="*/ 160832 w 812503"/>
              <a:gd name="connsiteY5" fmla="*/ 155049 h 310097"/>
              <a:gd name="connsiteX6" fmla="*/ 0 w 812503"/>
              <a:gd name="connsiteY6" fmla="*/ 50507 h 310097"/>
              <a:gd name="connsiteX7" fmla="*/ 545178 w 812503"/>
              <a:gd name="connsiteY7" fmla="*/ 97878 h 3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2503" h="310097">
                <a:moveTo>
                  <a:pt x="545178" y="0"/>
                </a:moveTo>
                <a:lnTo>
                  <a:pt x="812503" y="155049"/>
                </a:lnTo>
                <a:lnTo>
                  <a:pt x="545178" y="310097"/>
                </a:lnTo>
                <a:lnTo>
                  <a:pt x="545178" y="212220"/>
                </a:lnTo>
                <a:lnTo>
                  <a:pt x="0" y="259590"/>
                </a:lnTo>
                <a:lnTo>
                  <a:pt x="160832" y="155049"/>
                </a:lnTo>
                <a:lnTo>
                  <a:pt x="0" y="50507"/>
                </a:lnTo>
                <a:lnTo>
                  <a:pt x="545178" y="9787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 name="文本框 1"/>
          <p:cNvSpPr txBox="1"/>
          <p:nvPr/>
        </p:nvSpPr>
        <p:spPr>
          <a:xfrm>
            <a:off x="2280920" y="1780540"/>
            <a:ext cx="5219700" cy="1198880"/>
          </a:xfrm>
          <a:prstGeom prst="rect">
            <a:avLst/>
          </a:prstGeom>
          <a:noFill/>
        </p:spPr>
        <p:txBody>
          <a:bodyPr wrap="square" rtlCol="0">
            <a:spAutoFit/>
          </a:bodyPr>
          <a:lstStyle/>
          <a:p>
            <a:r>
              <a:rPr lang="zh-CN" altLang="en-US" sz="1800"/>
              <a:t>所谓程序正义，即案件在实现正确和公平的过程中，审查过程和裁判者要完全公正、合理、合法，裁判过程和执行过程要得到人们 的普遍认可，保障双方合法权利。</a:t>
            </a:r>
          </a:p>
        </p:txBody>
      </p:sp>
      <p:sp>
        <p:nvSpPr>
          <p:cNvPr id="4" name=" 159"/>
          <p:cNvSpPr/>
          <p:nvPr/>
        </p:nvSpPr>
        <p:spPr>
          <a:xfrm rot="5400000">
            <a:off x="4219575" y="2840990"/>
            <a:ext cx="806450" cy="450215"/>
          </a:xfrm>
          <a:custGeom>
            <a:avLst/>
            <a:gdLst>
              <a:gd name="connsiteX0" fmla="*/ 545178 w 812503"/>
              <a:gd name="connsiteY0" fmla="*/ 0 h 310097"/>
              <a:gd name="connsiteX1" fmla="*/ 812503 w 812503"/>
              <a:gd name="connsiteY1" fmla="*/ 155049 h 310097"/>
              <a:gd name="connsiteX2" fmla="*/ 545178 w 812503"/>
              <a:gd name="connsiteY2" fmla="*/ 310097 h 310097"/>
              <a:gd name="connsiteX3" fmla="*/ 545178 w 812503"/>
              <a:gd name="connsiteY3" fmla="*/ 212220 h 310097"/>
              <a:gd name="connsiteX4" fmla="*/ 0 w 812503"/>
              <a:gd name="connsiteY4" fmla="*/ 259590 h 310097"/>
              <a:gd name="connsiteX5" fmla="*/ 160832 w 812503"/>
              <a:gd name="connsiteY5" fmla="*/ 155049 h 310097"/>
              <a:gd name="connsiteX6" fmla="*/ 0 w 812503"/>
              <a:gd name="connsiteY6" fmla="*/ 50507 h 310097"/>
              <a:gd name="connsiteX7" fmla="*/ 545178 w 812503"/>
              <a:gd name="connsiteY7" fmla="*/ 97878 h 3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2503" h="310097">
                <a:moveTo>
                  <a:pt x="545178" y="0"/>
                </a:moveTo>
                <a:lnTo>
                  <a:pt x="812503" y="155049"/>
                </a:lnTo>
                <a:lnTo>
                  <a:pt x="545178" y="310097"/>
                </a:lnTo>
                <a:lnTo>
                  <a:pt x="545178" y="212220"/>
                </a:lnTo>
                <a:lnTo>
                  <a:pt x="0" y="259590"/>
                </a:lnTo>
                <a:lnTo>
                  <a:pt x="160832" y="155049"/>
                </a:lnTo>
                <a:lnTo>
                  <a:pt x="0" y="50507"/>
                </a:lnTo>
                <a:lnTo>
                  <a:pt x="545178" y="9787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5" name="文本框 4"/>
          <p:cNvSpPr txBox="1"/>
          <p:nvPr/>
        </p:nvSpPr>
        <p:spPr>
          <a:xfrm>
            <a:off x="2250440" y="3780155"/>
            <a:ext cx="5266055" cy="922020"/>
          </a:xfrm>
          <a:prstGeom prst="rect">
            <a:avLst/>
          </a:prstGeom>
          <a:noFill/>
        </p:spPr>
        <p:txBody>
          <a:bodyPr wrap="square" rtlCol="0">
            <a:spAutoFit/>
          </a:bodyPr>
          <a:lstStyle/>
          <a:p>
            <a:r>
              <a:rPr lang="zh-CN" altLang="en-US" sz="1800"/>
              <a:t>简而言之，程序是指身份合法的人，在合法的时间和地点，通过合法的方式，按照法律允许的流程，实现目标。</a:t>
            </a:r>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486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43" grpId="0"/>
      <p:bldP spid="159" grpId="0" bldLvl="0" animBg="1"/>
      <p:bldP spid="2" grpId="0"/>
      <p:bldP spid="4" grpId="0" bldLvl="0" animBg="1"/>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矩形 39"/>
          <p:cNvSpPr/>
          <p:nvPr/>
        </p:nvSpPr>
        <p:spPr>
          <a:xfrm>
            <a:off x="1" y="5064415"/>
            <a:ext cx="9142810" cy="78540"/>
          </a:xfrm>
          <a:prstGeom prst="rect">
            <a:avLst/>
          </a:prstGeom>
          <a:solidFill>
            <a:srgbClr val="922E17"/>
          </a:solidFill>
          <a:ln w="9525">
            <a:noFill/>
          </a:ln>
        </p:spPr>
        <p:txBody>
          <a:bodyPr/>
          <a:lstStyle/>
          <a:p>
            <a:pPr defTabSz="685165" fontAlgn="base">
              <a:spcBef>
                <a:spcPct val="0"/>
              </a:spcBef>
              <a:spcAft>
                <a:spcPct val="0"/>
              </a:spcAft>
            </a:pPr>
            <a:endParaRPr lang="zh-CN" altLang="en-US" sz="1350" dirty="0">
              <a:solidFill>
                <a:srgbClr val="424554"/>
              </a:solidFill>
              <a:ea typeface="宋体" panose="02010600030101010101" pitchFamily="2" charset="-122"/>
            </a:endParaRPr>
          </a:p>
        </p:txBody>
      </p:sp>
      <p:sp>
        <p:nvSpPr>
          <p:cNvPr id="1048643" name="TextBox 31"/>
          <p:cNvSpPr txBox="1"/>
          <p:nvPr/>
        </p:nvSpPr>
        <p:spPr>
          <a:xfrm>
            <a:off x="1348105" y="89218"/>
            <a:ext cx="5208588" cy="521970"/>
          </a:xfrm>
          <a:prstGeom prst="rect">
            <a:avLst/>
          </a:prstGeom>
          <a:noFill/>
          <a:ln w="9525">
            <a:noFill/>
          </a:ln>
        </p:spPr>
        <p:txBody>
          <a:bodyPr>
            <a:spAutoFit/>
          </a:bodyPr>
          <a:lstStyle/>
          <a:p>
            <a:pPr lvl="0" eaLnBrk="1" hangingPunct="1"/>
            <a:r>
              <a:rPr lang="zh-CN" altLang="en-US" sz="2800" b="1">
                <a:solidFill>
                  <a:schemeClr val="bg2"/>
                </a:solidFill>
                <a:latin typeface="微软雅黑" panose="020B0503020204020204" pitchFamily="34" charset="-122"/>
                <a:ea typeface="微软雅黑" panose="020B0503020204020204" pitchFamily="34" charset="-122"/>
              </a:rPr>
              <a:t>程序正义的法治内涵包含三方面</a:t>
            </a:r>
            <a:endParaRPr lang="zh-CN" altLang="en-US" sz="2800" b="1" dirty="0">
              <a:solidFill>
                <a:schemeClr val="bg2"/>
              </a:solidFill>
              <a:latin typeface="微软雅黑" panose="020B0503020204020204" pitchFamily="34" charset="-122"/>
              <a:ea typeface="微软雅黑" panose="020B0503020204020204" pitchFamily="34" charset="-122"/>
            </a:endParaRPr>
          </a:p>
        </p:txBody>
      </p:sp>
      <p:sp>
        <p:nvSpPr>
          <p:cNvPr id="1048644" name="Freeform 5"/>
          <p:cNvSpPr>
            <a:spLocks noEditPoints="1"/>
          </p:cNvSpPr>
          <p:nvPr/>
        </p:nvSpPr>
        <p:spPr>
          <a:xfrm>
            <a:off x="409258" y="120968"/>
            <a:ext cx="493712" cy="492125"/>
          </a:xfrm>
          <a:custGeom>
            <a:avLst/>
            <a:gdLst/>
            <a:ahLst/>
            <a:cxnLst>
              <a:cxn ang="0">
                <a:pos x="246288" y="0"/>
              </a:cxn>
              <a:cxn ang="0">
                <a:pos x="493056" y="246287"/>
              </a:cxn>
              <a:cxn ang="0">
                <a:pos x="246288" y="493054"/>
              </a:cxn>
              <a:cxn ang="0">
                <a:pos x="0" y="246287"/>
              </a:cxn>
              <a:cxn ang="0">
                <a:pos x="246288" y="0"/>
              </a:cxn>
              <a:cxn ang="0">
                <a:pos x="182081" y="410160"/>
              </a:cxn>
              <a:cxn ang="0">
                <a:pos x="342600" y="410160"/>
              </a:cxn>
              <a:cxn ang="0">
                <a:pos x="350745" y="418305"/>
              </a:cxn>
              <a:cxn ang="0">
                <a:pos x="342600" y="426451"/>
              </a:cxn>
              <a:cxn ang="0">
                <a:pos x="182081" y="426451"/>
              </a:cxn>
              <a:cxn ang="0">
                <a:pos x="173935" y="418305"/>
              </a:cxn>
              <a:cxn ang="0">
                <a:pos x="182081" y="410160"/>
              </a:cxn>
              <a:cxn ang="0">
                <a:pos x="185914" y="331098"/>
              </a:cxn>
              <a:cxn ang="0">
                <a:pos x="273601" y="186393"/>
              </a:cxn>
              <a:cxn ang="0">
                <a:pos x="304746" y="205080"/>
              </a:cxn>
              <a:cxn ang="0">
                <a:pos x="216580" y="349786"/>
              </a:cxn>
              <a:cxn ang="0">
                <a:pos x="185914" y="331098"/>
              </a:cxn>
              <a:cxn ang="0">
                <a:pos x="123623" y="293245"/>
              </a:cxn>
              <a:cxn ang="0">
                <a:pos x="211789" y="148539"/>
              </a:cxn>
              <a:cxn ang="0">
                <a:pos x="242934" y="167226"/>
              </a:cxn>
              <a:cxn ang="0">
                <a:pos x="154769" y="312411"/>
              </a:cxn>
              <a:cxn ang="0">
                <a:pos x="123623" y="293245"/>
              </a:cxn>
              <a:cxn ang="0">
                <a:pos x="110207" y="410639"/>
              </a:cxn>
              <a:cxn ang="0">
                <a:pos x="118353" y="338765"/>
              </a:cxn>
              <a:cxn ang="0">
                <a:pos x="178727" y="375181"/>
              </a:cxn>
              <a:cxn ang="0">
                <a:pos x="118832" y="416389"/>
              </a:cxn>
              <a:cxn ang="0">
                <a:pos x="110207" y="410639"/>
              </a:cxn>
              <a:cxn ang="0">
                <a:pos x="235747" y="108290"/>
              </a:cxn>
              <a:cxn ang="0">
                <a:pos x="222810" y="129373"/>
              </a:cxn>
              <a:cxn ang="0">
                <a:pos x="315767" y="185913"/>
              </a:cxn>
              <a:cxn ang="0">
                <a:pos x="328704" y="164830"/>
              </a:cxn>
              <a:cxn ang="0">
                <a:pos x="235747" y="108290"/>
              </a:cxn>
              <a:cxn ang="0">
                <a:pos x="255392" y="76186"/>
              </a:cxn>
              <a:cxn ang="0">
                <a:pos x="283663" y="68999"/>
              </a:cxn>
              <a:cxn ang="0">
                <a:pos x="341641" y="104457"/>
              </a:cxn>
              <a:cxn ang="0">
                <a:pos x="348350" y="132727"/>
              </a:cxn>
              <a:cxn ang="0">
                <a:pos x="340683" y="145664"/>
              </a:cxn>
              <a:cxn ang="0">
                <a:pos x="247726" y="89123"/>
              </a:cxn>
              <a:cxn ang="0">
                <a:pos x="255392" y="76186"/>
              </a:cxn>
            </a:cxnLst>
            <a:rect l="0" t="0" r="0" b="0"/>
            <a:pathLst>
              <a:path w="1029" h="1029">
                <a:moveTo>
                  <a:pt x="514" y="0"/>
                </a:moveTo>
                <a:cubicBezTo>
                  <a:pt x="798" y="0"/>
                  <a:pt x="1029" y="230"/>
                  <a:pt x="1029" y="514"/>
                </a:cubicBezTo>
                <a:cubicBezTo>
                  <a:pt x="1029" y="798"/>
                  <a:pt x="798" y="1029"/>
                  <a:pt x="514" y="1029"/>
                </a:cubicBezTo>
                <a:cubicBezTo>
                  <a:pt x="230" y="1029"/>
                  <a:pt x="0" y="798"/>
                  <a:pt x="0" y="514"/>
                </a:cubicBezTo>
                <a:cubicBezTo>
                  <a:pt x="0" y="230"/>
                  <a:pt x="230" y="0"/>
                  <a:pt x="514" y="0"/>
                </a:cubicBezTo>
                <a:close/>
                <a:moveTo>
                  <a:pt x="380" y="856"/>
                </a:moveTo>
                <a:lnTo>
                  <a:pt x="715" y="856"/>
                </a:lnTo>
                <a:cubicBezTo>
                  <a:pt x="724" y="856"/>
                  <a:pt x="732" y="864"/>
                  <a:pt x="732" y="873"/>
                </a:cubicBezTo>
                <a:cubicBezTo>
                  <a:pt x="732" y="883"/>
                  <a:pt x="724" y="890"/>
                  <a:pt x="715" y="890"/>
                </a:cubicBezTo>
                <a:lnTo>
                  <a:pt x="380" y="890"/>
                </a:lnTo>
                <a:cubicBezTo>
                  <a:pt x="371" y="890"/>
                  <a:pt x="363" y="883"/>
                  <a:pt x="363" y="873"/>
                </a:cubicBezTo>
                <a:cubicBezTo>
                  <a:pt x="363" y="864"/>
                  <a:pt x="371" y="856"/>
                  <a:pt x="380" y="856"/>
                </a:cubicBezTo>
                <a:close/>
                <a:moveTo>
                  <a:pt x="388" y="691"/>
                </a:moveTo>
                <a:lnTo>
                  <a:pt x="571" y="389"/>
                </a:lnTo>
                <a:lnTo>
                  <a:pt x="636" y="428"/>
                </a:lnTo>
                <a:lnTo>
                  <a:pt x="452" y="730"/>
                </a:lnTo>
                <a:lnTo>
                  <a:pt x="388" y="691"/>
                </a:lnTo>
                <a:close/>
                <a:moveTo>
                  <a:pt x="258" y="612"/>
                </a:moveTo>
                <a:lnTo>
                  <a:pt x="442" y="310"/>
                </a:lnTo>
                <a:lnTo>
                  <a:pt x="507" y="349"/>
                </a:lnTo>
                <a:lnTo>
                  <a:pt x="323" y="652"/>
                </a:lnTo>
                <a:lnTo>
                  <a:pt x="258" y="612"/>
                </a:lnTo>
                <a:close/>
                <a:moveTo>
                  <a:pt x="230" y="857"/>
                </a:moveTo>
                <a:lnTo>
                  <a:pt x="247" y="707"/>
                </a:lnTo>
                <a:lnTo>
                  <a:pt x="373" y="783"/>
                </a:lnTo>
                <a:lnTo>
                  <a:pt x="248" y="869"/>
                </a:lnTo>
                <a:cubicBezTo>
                  <a:pt x="235" y="878"/>
                  <a:pt x="227" y="873"/>
                  <a:pt x="230" y="857"/>
                </a:cubicBezTo>
                <a:close/>
                <a:moveTo>
                  <a:pt x="492" y="226"/>
                </a:moveTo>
                <a:lnTo>
                  <a:pt x="465" y="270"/>
                </a:lnTo>
                <a:lnTo>
                  <a:pt x="659" y="388"/>
                </a:lnTo>
                <a:lnTo>
                  <a:pt x="686" y="344"/>
                </a:lnTo>
                <a:lnTo>
                  <a:pt x="492" y="226"/>
                </a:lnTo>
                <a:close/>
                <a:moveTo>
                  <a:pt x="533" y="159"/>
                </a:moveTo>
                <a:cubicBezTo>
                  <a:pt x="546" y="139"/>
                  <a:pt x="572" y="132"/>
                  <a:pt x="592" y="144"/>
                </a:cubicBezTo>
                <a:lnTo>
                  <a:pt x="713" y="218"/>
                </a:lnTo>
                <a:cubicBezTo>
                  <a:pt x="733" y="230"/>
                  <a:pt x="740" y="256"/>
                  <a:pt x="727" y="277"/>
                </a:cubicBezTo>
                <a:lnTo>
                  <a:pt x="711" y="304"/>
                </a:lnTo>
                <a:lnTo>
                  <a:pt x="517" y="186"/>
                </a:lnTo>
                <a:lnTo>
                  <a:pt x="533" y="159"/>
                </a:lnTo>
                <a:close/>
              </a:path>
            </a:pathLst>
          </a:custGeom>
          <a:solidFill>
            <a:srgbClr val="922E17"/>
          </a:solidFill>
          <a:ln w="9525">
            <a:noFill/>
          </a:ln>
        </p:spPr>
        <p:txBody>
          <a:bodyPr/>
          <a:lstStyle/>
          <a:p>
            <a:endParaRPr lang="zh-CN" altLang="en-US"/>
          </a:p>
        </p:txBody>
      </p:sp>
      <p:sp>
        <p:nvSpPr>
          <p:cNvPr id="1048645" name="Freeform 7"/>
          <p:cNvSpPr>
            <a:spLocks noEditPoints="1"/>
          </p:cNvSpPr>
          <p:nvPr/>
        </p:nvSpPr>
        <p:spPr>
          <a:xfrm>
            <a:off x="903214" y="1695181"/>
            <a:ext cx="1170965" cy="1525587"/>
          </a:xfrm>
          <a:custGeom>
            <a:avLst/>
            <a:gdLst/>
            <a:ahLst/>
            <a:cxnLst>
              <a:cxn ang="0">
                <a:pos x="1171984" y="254764"/>
              </a:cxn>
              <a:cxn ang="0">
                <a:pos x="911809" y="509528"/>
              </a:cxn>
              <a:cxn ang="0">
                <a:pos x="651633" y="509528"/>
              </a:cxn>
              <a:cxn ang="0">
                <a:pos x="390264" y="254764"/>
              </a:cxn>
              <a:cxn ang="0">
                <a:pos x="651633" y="0"/>
              </a:cxn>
              <a:cxn ang="0">
                <a:pos x="911809" y="0"/>
              </a:cxn>
              <a:cxn ang="0">
                <a:pos x="1171984" y="254764"/>
              </a:cxn>
              <a:cxn ang="0">
                <a:pos x="1296105" y="254764"/>
              </a:cxn>
              <a:cxn ang="0">
                <a:pos x="1302072" y="313196"/>
              </a:cxn>
              <a:cxn ang="0">
                <a:pos x="976256" y="632236"/>
              </a:cxn>
              <a:cxn ang="0">
                <a:pos x="585992" y="632236"/>
              </a:cxn>
              <a:cxn ang="0">
                <a:pos x="260176" y="313196"/>
              </a:cxn>
              <a:cxn ang="0">
                <a:pos x="266143" y="254764"/>
              </a:cxn>
              <a:cxn ang="0">
                <a:pos x="0" y="567961"/>
              </a:cxn>
              <a:cxn ang="0">
                <a:pos x="0" y="1715568"/>
              </a:cxn>
              <a:cxn ang="0">
                <a:pos x="325816" y="2034608"/>
              </a:cxn>
              <a:cxn ang="0">
                <a:pos x="1192273" y="2034608"/>
              </a:cxn>
              <a:cxn ang="0">
                <a:pos x="837814" y="1509887"/>
              </a:cxn>
              <a:cxn ang="0">
                <a:pos x="1420225" y="940758"/>
              </a:cxn>
              <a:cxn ang="0">
                <a:pos x="1562248" y="958288"/>
              </a:cxn>
              <a:cxn ang="0">
                <a:pos x="1562248" y="567961"/>
              </a:cxn>
              <a:cxn ang="0">
                <a:pos x="1296105" y="254764"/>
              </a:cxn>
              <a:cxn ang="0">
                <a:pos x="732789" y="1274990"/>
              </a:cxn>
              <a:cxn ang="0">
                <a:pos x="732789" y="1274990"/>
              </a:cxn>
              <a:cxn ang="0">
                <a:pos x="325816" y="1274990"/>
              </a:cxn>
              <a:cxn ang="0">
                <a:pos x="260176" y="1211883"/>
              </a:cxn>
              <a:cxn ang="0">
                <a:pos x="325816" y="1147608"/>
              </a:cxn>
              <a:cxn ang="0">
                <a:pos x="732789" y="1147608"/>
              </a:cxn>
              <a:cxn ang="0">
                <a:pos x="797236" y="1211883"/>
              </a:cxn>
              <a:cxn ang="0">
                <a:pos x="732789" y="1274990"/>
              </a:cxn>
              <a:cxn ang="0">
                <a:pos x="862876" y="1020226"/>
              </a:cxn>
              <a:cxn ang="0">
                <a:pos x="862876" y="1020226"/>
              </a:cxn>
              <a:cxn ang="0">
                <a:pos x="325816" y="1020226"/>
              </a:cxn>
              <a:cxn ang="0">
                <a:pos x="260176" y="955950"/>
              </a:cxn>
              <a:cxn ang="0">
                <a:pos x="325816" y="892843"/>
              </a:cxn>
              <a:cxn ang="0">
                <a:pos x="862876" y="892843"/>
              </a:cxn>
              <a:cxn ang="0">
                <a:pos x="928517" y="955950"/>
              </a:cxn>
              <a:cxn ang="0">
                <a:pos x="862876" y="1020226"/>
              </a:cxn>
            </a:cxnLst>
            <a:rect l="0" t="0" r="0" b="0"/>
            <a:pathLst>
              <a:path w="1309" h="1741">
                <a:moveTo>
                  <a:pt x="982" y="218"/>
                </a:moveTo>
                <a:cubicBezTo>
                  <a:pt x="982" y="339"/>
                  <a:pt x="884" y="436"/>
                  <a:pt x="764" y="436"/>
                </a:cubicBezTo>
                <a:lnTo>
                  <a:pt x="546" y="436"/>
                </a:lnTo>
                <a:cubicBezTo>
                  <a:pt x="425" y="436"/>
                  <a:pt x="327" y="339"/>
                  <a:pt x="327" y="218"/>
                </a:cubicBezTo>
                <a:cubicBezTo>
                  <a:pt x="327" y="98"/>
                  <a:pt x="425" y="0"/>
                  <a:pt x="546" y="0"/>
                </a:cubicBezTo>
                <a:lnTo>
                  <a:pt x="764" y="0"/>
                </a:lnTo>
                <a:cubicBezTo>
                  <a:pt x="884" y="0"/>
                  <a:pt x="982" y="98"/>
                  <a:pt x="982" y="218"/>
                </a:cubicBezTo>
                <a:close/>
                <a:moveTo>
                  <a:pt x="1086" y="218"/>
                </a:moveTo>
                <a:cubicBezTo>
                  <a:pt x="1090" y="234"/>
                  <a:pt x="1091" y="251"/>
                  <a:pt x="1091" y="268"/>
                </a:cubicBezTo>
                <a:cubicBezTo>
                  <a:pt x="1091" y="419"/>
                  <a:pt x="969" y="541"/>
                  <a:pt x="818" y="541"/>
                </a:cubicBezTo>
                <a:lnTo>
                  <a:pt x="491" y="541"/>
                </a:lnTo>
                <a:cubicBezTo>
                  <a:pt x="340" y="541"/>
                  <a:pt x="218" y="419"/>
                  <a:pt x="218" y="268"/>
                </a:cubicBezTo>
                <a:cubicBezTo>
                  <a:pt x="218" y="251"/>
                  <a:pt x="220" y="234"/>
                  <a:pt x="223" y="218"/>
                </a:cubicBezTo>
                <a:cubicBezTo>
                  <a:pt x="96" y="242"/>
                  <a:pt x="0" y="353"/>
                  <a:pt x="0" y="486"/>
                </a:cubicBezTo>
                <a:lnTo>
                  <a:pt x="0" y="1468"/>
                </a:lnTo>
                <a:cubicBezTo>
                  <a:pt x="0" y="1619"/>
                  <a:pt x="122" y="1741"/>
                  <a:pt x="273" y="1741"/>
                </a:cubicBezTo>
                <a:lnTo>
                  <a:pt x="999" y="1741"/>
                </a:lnTo>
                <a:cubicBezTo>
                  <a:pt x="825" y="1667"/>
                  <a:pt x="702" y="1494"/>
                  <a:pt x="702" y="1292"/>
                </a:cubicBezTo>
                <a:cubicBezTo>
                  <a:pt x="702" y="1023"/>
                  <a:pt x="921" y="805"/>
                  <a:pt x="1190" y="805"/>
                </a:cubicBezTo>
                <a:cubicBezTo>
                  <a:pt x="1231" y="805"/>
                  <a:pt x="1271" y="810"/>
                  <a:pt x="1309" y="820"/>
                </a:cubicBezTo>
                <a:lnTo>
                  <a:pt x="1309" y="486"/>
                </a:lnTo>
                <a:cubicBezTo>
                  <a:pt x="1309" y="353"/>
                  <a:pt x="1213" y="242"/>
                  <a:pt x="1086" y="218"/>
                </a:cubicBezTo>
                <a:close/>
                <a:moveTo>
                  <a:pt x="614" y="1091"/>
                </a:moveTo>
                <a:lnTo>
                  <a:pt x="614" y="1091"/>
                </a:lnTo>
                <a:lnTo>
                  <a:pt x="273" y="1091"/>
                </a:lnTo>
                <a:cubicBezTo>
                  <a:pt x="243" y="1091"/>
                  <a:pt x="218" y="1067"/>
                  <a:pt x="218" y="1037"/>
                </a:cubicBezTo>
                <a:cubicBezTo>
                  <a:pt x="218" y="1006"/>
                  <a:pt x="243" y="982"/>
                  <a:pt x="273" y="982"/>
                </a:cubicBezTo>
                <a:lnTo>
                  <a:pt x="614" y="982"/>
                </a:lnTo>
                <a:cubicBezTo>
                  <a:pt x="644" y="982"/>
                  <a:pt x="668" y="1006"/>
                  <a:pt x="668" y="1037"/>
                </a:cubicBezTo>
                <a:cubicBezTo>
                  <a:pt x="668" y="1067"/>
                  <a:pt x="644" y="1091"/>
                  <a:pt x="614" y="1091"/>
                </a:cubicBezTo>
                <a:close/>
                <a:moveTo>
                  <a:pt x="723" y="873"/>
                </a:moveTo>
                <a:lnTo>
                  <a:pt x="723" y="873"/>
                </a:lnTo>
                <a:lnTo>
                  <a:pt x="273" y="873"/>
                </a:lnTo>
                <a:cubicBezTo>
                  <a:pt x="243" y="873"/>
                  <a:pt x="218" y="849"/>
                  <a:pt x="218" y="818"/>
                </a:cubicBezTo>
                <a:cubicBezTo>
                  <a:pt x="218" y="788"/>
                  <a:pt x="243" y="764"/>
                  <a:pt x="273" y="764"/>
                </a:cubicBezTo>
                <a:lnTo>
                  <a:pt x="723" y="764"/>
                </a:lnTo>
                <a:cubicBezTo>
                  <a:pt x="753" y="764"/>
                  <a:pt x="778" y="788"/>
                  <a:pt x="778" y="818"/>
                </a:cubicBezTo>
                <a:cubicBezTo>
                  <a:pt x="778" y="849"/>
                  <a:pt x="753" y="873"/>
                  <a:pt x="723" y="873"/>
                </a:cubicBezTo>
                <a:close/>
              </a:path>
            </a:pathLst>
          </a:custGeom>
          <a:solidFill>
            <a:srgbClr val="922E17"/>
          </a:solidFill>
          <a:ln w="9525">
            <a:noFill/>
          </a:ln>
        </p:spPr>
        <p:txBody>
          <a:bodyPr/>
          <a:lstStyle/>
          <a:p>
            <a:endParaRPr lang="zh-CN" altLang="en-US" sz="1010"/>
          </a:p>
        </p:txBody>
      </p:sp>
      <p:sp>
        <p:nvSpPr>
          <p:cNvPr id="1048646" name="Freeform 8"/>
          <p:cNvSpPr>
            <a:spLocks noEditPoints="1"/>
          </p:cNvSpPr>
          <p:nvPr/>
        </p:nvSpPr>
        <p:spPr>
          <a:xfrm>
            <a:off x="1660058" y="2582004"/>
            <a:ext cx="621183" cy="609283"/>
          </a:xfrm>
          <a:custGeom>
            <a:avLst/>
            <a:gdLst/>
            <a:ahLst/>
            <a:cxnLst>
              <a:cxn ang="0">
                <a:pos x="327031" y="804034"/>
              </a:cxn>
              <a:cxn ang="0">
                <a:pos x="458320" y="167117"/>
              </a:cxn>
              <a:cxn ang="0">
                <a:pos x="614674" y="405523"/>
              </a:cxn>
              <a:cxn ang="0">
                <a:pos x="213644" y="405523"/>
              </a:cxn>
              <a:cxn ang="0">
                <a:pos x="372385" y="165949"/>
              </a:cxn>
              <a:cxn ang="0">
                <a:pos x="377159" y="161274"/>
              </a:cxn>
              <a:cxn ang="0">
                <a:pos x="380740" y="158937"/>
              </a:cxn>
              <a:cxn ang="0">
                <a:pos x="385514" y="155431"/>
              </a:cxn>
              <a:cxn ang="0">
                <a:pos x="389095" y="154262"/>
              </a:cxn>
              <a:cxn ang="0">
                <a:pos x="391482" y="153094"/>
              </a:cxn>
              <a:cxn ang="0">
                <a:pos x="395063" y="151925"/>
              </a:cxn>
              <a:cxn ang="0">
                <a:pos x="398643" y="150756"/>
              </a:cxn>
              <a:cxn ang="0">
                <a:pos x="401030" y="150756"/>
              </a:cxn>
              <a:cxn ang="0">
                <a:pos x="405804" y="149588"/>
              </a:cxn>
              <a:cxn ang="0">
                <a:pos x="408192" y="149588"/>
              </a:cxn>
              <a:cxn ang="0">
                <a:pos x="411772" y="149588"/>
              </a:cxn>
              <a:cxn ang="0">
                <a:pos x="414159" y="148419"/>
              </a:cxn>
              <a:cxn ang="0">
                <a:pos x="417740" y="149588"/>
              </a:cxn>
              <a:cxn ang="0">
                <a:pos x="420127" y="149588"/>
              </a:cxn>
              <a:cxn ang="0">
                <a:pos x="424901" y="149588"/>
              </a:cxn>
              <a:cxn ang="0">
                <a:pos x="429675" y="150756"/>
              </a:cxn>
              <a:cxn ang="0">
                <a:pos x="432062" y="151925"/>
              </a:cxn>
              <a:cxn ang="0">
                <a:pos x="434449" y="151925"/>
              </a:cxn>
              <a:cxn ang="0">
                <a:pos x="438030" y="153094"/>
              </a:cxn>
              <a:cxn ang="0">
                <a:pos x="441611" y="155431"/>
              </a:cxn>
              <a:cxn ang="0">
                <a:pos x="445191" y="156600"/>
              </a:cxn>
              <a:cxn ang="0">
                <a:pos x="449966" y="160106"/>
              </a:cxn>
              <a:cxn ang="0">
                <a:pos x="453546" y="162443"/>
              </a:cxn>
              <a:cxn ang="0">
                <a:pos x="458320" y="167117"/>
              </a:cxn>
              <a:cxn ang="0">
                <a:pos x="614674" y="646266"/>
              </a:cxn>
              <a:cxn ang="0">
                <a:pos x="300773" y="646266"/>
              </a:cxn>
              <a:cxn ang="0">
                <a:pos x="371192" y="407860"/>
              </a:cxn>
              <a:cxn ang="0">
                <a:pos x="375966" y="403186"/>
              </a:cxn>
              <a:cxn ang="0">
                <a:pos x="379546" y="400848"/>
              </a:cxn>
              <a:cxn ang="0">
                <a:pos x="384321" y="397342"/>
              </a:cxn>
              <a:cxn ang="0">
                <a:pos x="387901" y="396174"/>
              </a:cxn>
              <a:cxn ang="0">
                <a:pos x="391482" y="395005"/>
              </a:cxn>
              <a:cxn ang="0">
                <a:pos x="393869" y="393836"/>
              </a:cxn>
              <a:cxn ang="0">
                <a:pos x="397450" y="392668"/>
              </a:cxn>
              <a:cxn ang="0">
                <a:pos x="399837" y="391499"/>
              </a:cxn>
              <a:cxn ang="0">
                <a:pos x="404611" y="391499"/>
              </a:cxn>
              <a:cxn ang="0">
                <a:pos x="408192" y="390330"/>
              </a:cxn>
              <a:cxn ang="0">
                <a:pos x="411772" y="390330"/>
              </a:cxn>
              <a:cxn ang="0">
                <a:pos x="414159" y="390330"/>
              </a:cxn>
              <a:cxn ang="0">
                <a:pos x="417740" y="390330"/>
              </a:cxn>
              <a:cxn ang="0">
                <a:pos x="420127" y="390330"/>
              </a:cxn>
              <a:cxn ang="0">
                <a:pos x="423708" y="390330"/>
              </a:cxn>
              <a:cxn ang="0">
                <a:pos x="427288" y="391499"/>
              </a:cxn>
              <a:cxn ang="0">
                <a:pos x="430869" y="392668"/>
              </a:cxn>
              <a:cxn ang="0">
                <a:pos x="433256" y="392668"/>
              </a:cxn>
              <a:cxn ang="0">
                <a:pos x="438030" y="395005"/>
              </a:cxn>
              <a:cxn ang="0">
                <a:pos x="440417" y="396174"/>
              </a:cxn>
              <a:cxn ang="0">
                <a:pos x="442804" y="397342"/>
              </a:cxn>
              <a:cxn ang="0">
                <a:pos x="448772" y="399680"/>
              </a:cxn>
              <a:cxn ang="0">
                <a:pos x="452353" y="403186"/>
              </a:cxn>
              <a:cxn ang="0">
                <a:pos x="457127" y="406692"/>
              </a:cxn>
            </a:cxnLst>
            <a:rect l="0" t="0" r="0" b="0"/>
            <a:pathLst>
              <a:path w="695" h="696">
                <a:moveTo>
                  <a:pt x="434" y="11"/>
                </a:moveTo>
                <a:cubicBezTo>
                  <a:pt x="407" y="4"/>
                  <a:pt x="377" y="0"/>
                  <a:pt x="347" y="0"/>
                </a:cubicBezTo>
                <a:cubicBezTo>
                  <a:pt x="155" y="0"/>
                  <a:pt x="0" y="156"/>
                  <a:pt x="0" y="348"/>
                </a:cubicBezTo>
                <a:cubicBezTo>
                  <a:pt x="0" y="515"/>
                  <a:pt x="117" y="654"/>
                  <a:pt x="274" y="688"/>
                </a:cubicBezTo>
                <a:cubicBezTo>
                  <a:pt x="298" y="693"/>
                  <a:pt x="322" y="696"/>
                  <a:pt x="347" y="696"/>
                </a:cubicBezTo>
                <a:cubicBezTo>
                  <a:pt x="540" y="696"/>
                  <a:pt x="695" y="540"/>
                  <a:pt x="695" y="348"/>
                </a:cubicBezTo>
                <a:cubicBezTo>
                  <a:pt x="695" y="186"/>
                  <a:pt x="584" y="50"/>
                  <a:pt x="434" y="11"/>
                </a:cubicBezTo>
                <a:close/>
                <a:moveTo>
                  <a:pt x="384" y="143"/>
                </a:moveTo>
                <a:lnTo>
                  <a:pt x="384" y="143"/>
                </a:lnTo>
                <a:lnTo>
                  <a:pt x="515" y="274"/>
                </a:lnTo>
                <a:cubicBezTo>
                  <a:pt x="536" y="294"/>
                  <a:pt x="536" y="327"/>
                  <a:pt x="515" y="347"/>
                </a:cubicBezTo>
                <a:lnTo>
                  <a:pt x="515" y="347"/>
                </a:lnTo>
                <a:cubicBezTo>
                  <a:pt x="495" y="367"/>
                  <a:pt x="463" y="367"/>
                  <a:pt x="443" y="347"/>
                </a:cubicBezTo>
                <a:lnTo>
                  <a:pt x="347" y="252"/>
                </a:lnTo>
                <a:lnTo>
                  <a:pt x="252" y="347"/>
                </a:lnTo>
                <a:cubicBezTo>
                  <a:pt x="232" y="367"/>
                  <a:pt x="199" y="367"/>
                  <a:pt x="179" y="347"/>
                </a:cubicBezTo>
                <a:lnTo>
                  <a:pt x="179" y="347"/>
                </a:lnTo>
                <a:cubicBezTo>
                  <a:pt x="159" y="327"/>
                  <a:pt x="159" y="294"/>
                  <a:pt x="179" y="274"/>
                </a:cubicBezTo>
                <a:lnTo>
                  <a:pt x="311" y="143"/>
                </a:lnTo>
                <a:lnTo>
                  <a:pt x="312" y="142"/>
                </a:lnTo>
                <a:lnTo>
                  <a:pt x="313" y="141"/>
                </a:lnTo>
                <a:lnTo>
                  <a:pt x="314" y="140"/>
                </a:lnTo>
                <a:lnTo>
                  <a:pt x="315" y="139"/>
                </a:lnTo>
                <a:lnTo>
                  <a:pt x="316" y="138"/>
                </a:lnTo>
                <a:lnTo>
                  <a:pt x="316" y="138"/>
                </a:lnTo>
                <a:lnTo>
                  <a:pt x="317" y="137"/>
                </a:lnTo>
                <a:lnTo>
                  <a:pt x="318" y="137"/>
                </a:lnTo>
                <a:lnTo>
                  <a:pt x="319" y="136"/>
                </a:lnTo>
                <a:lnTo>
                  <a:pt x="320" y="135"/>
                </a:lnTo>
                <a:lnTo>
                  <a:pt x="321" y="135"/>
                </a:lnTo>
                <a:lnTo>
                  <a:pt x="322" y="134"/>
                </a:lnTo>
                <a:lnTo>
                  <a:pt x="323" y="133"/>
                </a:lnTo>
                <a:lnTo>
                  <a:pt x="323" y="133"/>
                </a:lnTo>
                <a:lnTo>
                  <a:pt x="324" y="133"/>
                </a:lnTo>
                <a:lnTo>
                  <a:pt x="325" y="133"/>
                </a:lnTo>
                <a:lnTo>
                  <a:pt x="326" y="132"/>
                </a:lnTo>
                <a:lnTo>
                  <a:pt x="326" y="132"/>
                </a:lnTo>
                <a:lnTo>
                  <a:pt x="327" y="132"/>
                </a:lnTo>
                <a:lnTo>
                  <a:pt x="328" y="131"/>
                </a:lnTo>
                <a:lnTo>
                  <a:pt x="328" y="131"/>
                </a:lnTo>
                <a:lnTo>
                  <a:pt x="329" y="131"/>
                </a:lnTo>
                <a:lnTo>
                  <a:pt x="329" y="131"/>
                </a:lnTo>
                <a:lnTo>
                  <a:pt x="330" y="130"/>
                </a:lnTo>
                <a:lnTo>
                  <a:pt x="331" y="130"/>
                </a:lnTo>
                <a:lnTo>
                  <a:pt x="332" y="130"/>
                </a:lnTo>
                <a:lnTo>
                  <a:pt x="333" y="130"/>
                </a:lnTo>
                <a:lnTo>
                  <a:pt x="333" y="130"/>
                </a:lnTo>
                <a:lnTo>
                  <a:pt x="334" y="129"/>
                </a:lnTo>
                <a:lnTo>
                  <a:pt x="334" y="129"/>
                </a:lnTo>
                <a:lnTo>
                  <a:pt x="335" y="129"/>
                </a:lnTo>
                <a:lnTo>
                  <a:pt x="335" y="129"/>
                </a:lnTo>
                <a:lnTo>
                  <a:pt x="336" y="129"/>
                </a:lnTo>
                <a:lnTo>
                  <a:pt x="338" y="128"/>
                </a:lnTo>
                <a:lnTo>
                  <a:pt x="339" y="128"/>
                </a:lnTo>
                <a:lnTo>
                  <a:pt x="339" y="128"/>
                </a:lnTo>
                <a:lnTo>
                  <a:pt x="340" y="128"/>
                </a:lnTo>
                <a:lnTo>
                  <a:pt x="340" y="128"/>
                </a:lnTo>
                <a:lnTo>
                  <a:pt x="341" y="128"/>
                </a:lnTo>
                <a:lnTo>
                  <a:pt x="342" y="128"/>
                </a:lnTo>
                <a:lnTo>
                  <a:pt x="342" y="128"/>
                </a:lnTo>
                <a:lnTo>
                  <a:pt x="344" y="128"/>
                </a:lnTo>
                <a:lnTo>
                  <a:pt x="344" y="128"/>
                </a:lnTo>
                <a:lnTo>
                  <a:pt x="345" y="128"/>
                </a:lnTo>
                <a:lnTo>
                  <a:pt x="345" y="128"/>
                </a:lnTo>
                <a:lnTo>
                  <a:pt x="346" y="127"/>
                </a:lnTo>
                <a:lnTo>
                  <a:pt x="346" y="127"/>
                </a:lnTo>
                <a:lnTo>
                  <a:pt x="347" y="127"/>
                </a:lnTo>
                <a:lnTo>
                  <a:pt x="347" y="127"/>
                </a:lnTo>
                <a:lnTo>
                  <a:pt x="349" y="127"/>
                </a:lnTo>
                <a:lnTo>
                  <a:pt x="349" y="127"/>
                </a:lnTo>
                <a:lnTo>
                  <a:pt x="350" y="128"/>
                </a:lnTo>
                <a:lnTo>
                  <a:pt x="350" y="128"/>
                </a:lnTo>
                <a:lnTo>
                  <a:pt x="351" y="128"/>
                </a:lnTo>
                <a:lnTo>
                  <a:pt x="351" y="128"/>
                </a:lnTo>
                <a:lnTo>
                  <a:pt x="352" y="128"/>
                </a:lnTo>
                <a:lnTo>
                  <a:pt x="352" y="128"/>
                </a:lnTo>
                <a:lnTo>
                  <a:pt x="354" y="128"/>
                </a:lnTo>
                <a:lnTo>
                  <a:pt x="355" y="128"/>
                </a:lnTo>
                <a:lnTo>
                  <a:pt x="355" y="128"/>
                </a:lnTo>
                <a:lnTo>
                  <a:pt x="356" y="128"/>
                </a:lnTo>
                <a:lnTo>
                  <a:pt x="356" y="128"/>
                </a:lnTo>
                <a:lnTo>
                  <a:pt x="357" y="128"/>
                </a:lnTo>
                <a:lnTo>
                  <a:pt x="358" y="129"/>
                </a:lnTo>
                <a:lnTo>
                  <a:pt x="360" y="129"/>
                </a:lnTo>
                <a:lnTo>
                  <a:pt x="360" y="129"/>
                </a:lnTo>
                <a:lnTo>
                  <a:pt x="361" y="129"/>
                </a:lnTo>
                <a:lnTo>
                  <a:pt x="361" y="129"/>
                </a:lnTo>
                <a:lnTo>
                  <a:pt x="362" y="130"/>
                </a:lnTo>
                <a:lnTo>
                  <a:pt x="362" y="130"/>
                </a:lnTo>
                <a:lnTo>
                  <a:pt x="363" y="130"/>
                </a:lnTo>
                <a:lnTo>
                  <a:pt x="363" y="130"/>
                </a:lnTo>
                <a:lnTo>
                  <a:pt x="364" y="130"/>
                </a:lnTo>
                <a:lnTo>
                  <a:pt x="366" y="131"/>
                </a:lnTo>
                <a:lnTo>
                  <a:pt x="366" y="131"/>
                </a:lnTo>
                <a:lnTo>
                  <a:pt x="367" y="131"/>
                </a:lnTo>
                <a:lnTo>
                  <a:pt x="367" y="131"/>
                </a:lnTo>
                <a:lnTo>
                  <a:pt x="368" y="132"/>
                </a:lnTo>
                <a:lnTo>
                  <a:pt x="369" y="132"/>
                </a:lnTo>
                <a:lnTo>
                  <a:pt x="369" y="132"/>
                </a:lnTo>
                <a:lnTo>
                  <a:pt x="370" y="133"/>
                </a:lnTo>
                <a:lnTo>
                  <a:pt x="370" y="133"/>
                </a:lnTo>
                <a:lnTo>
                  <a:pt x="371" y="133"/>
                </a:lnTo>
                <a:lnTo>
                  <a:pt x="371" y="133"/>
                </a:lnTo>
                <a:lnTo>
                  <a:pt x="373" y="134"/>
                </a:lnTo>
                <a:lnTo>
                  <a:pt x="374" y="135"/>
                </a:lnTo>
                <a:lnTo>
                  <a:pt x="375" y="135"/>
                </a:lnTo>
                <a:lnTo>
                  <a:pt x="376" y="136"/>
                </a:lnTo>
                <a:lnTo>
                  <a:pt x="377" y="137"/>
                </a:lnTo>
                <a:lnTo>
                  <a:pt x="378" y="137"/>
                </a:lnTo>
                <a:lnTo>
                  <a:pt x="379" y="138"/>
                </a:lnTo>
                <a:lnTo>
                  <a:pt x="379" y="138"/>
                </a:lnTo>
                <a:lnTo>
                  <a:pt x="380" y="139"/>
                </a:lnTo>
                <a:lnTo>
                  <a:pt x="381" y="140"/>
                </a:lnTo>
                <a:lnTo>
                  <a:pt x="382" y="141"/>
                </a:lnTo>
                <a:lnTo>
                  <a:pt x="383" y="142"/>
                </a:lnTo>
                <a:lnTo>
                  <a:pt x="384" y="143"/>
                </a:lnTo>
                <a:close/>
                <a:moveTo>
                  <a:pt x="384" y="349"/>
                </a:moveTo>
                <a:lnTo>
                  <a:pt x="384" y="349"/>
                </a:lnTo>
                <a:lnTo>
                  <a:pt x="515" y="481"/>
                </a:lnTo>
                <a:cubicBezTo>
                  <a:pt x="536" y="501"/>
                  <a:pt x="536" y="533"/>
                  <a:pt x="515" y="553"/>
                </a:cubicBezTo>
                <a:lnTo>
                  <a:pt x="515" y="553"/>
                </a:lnTo>
                <a:cubicBezTo>
                  <a:pt x="495" y="573"/>
                  <a:pt x="463" y="573"/>
                  <a:pt x="443" y="553"/>
                </a:cubicBezTo>
                <a:lnTo>
                  <a:pt x="347" y="458"/>
                </a:lnTo>
                <a:lnTo>
                  <a:pt x="252" y="553"/>
                </a:lnTo>
                <a:cubicBezTo>
                  <a:pt x="232" y="573"/>
                  <a:pt x="199" y="573"/>
                  <a:pt x="179" y="553"/>
                </a:cubicBezTo>
                <a:lnTo>
                  <a:pt x="179" y="553"/>
                </a:lnTo>
                <a:cubicBezTo>
                  <a:pt x="159" y="533"/>
                  <a:pt x="159" y="501"/>
                  <a:pt x="179" y="481"/>
                </a:cubicBezTo>
                <a:lnTo>
                  <a:pt x="311" y="349"/>
                </a:lnTo>
                <a:lnTo>
                  <a:pt x="312" y="348"/>
                </a:lnTo>
                <a:lnTo>
                  <a:pt x="313" y="347"/>
                </a:lnTo>
                <a:lnTo>
                  <a:pt x="314" y="346"/>
                </a:lnTo>
                <a:lnTo>
                  <a:pt x="315" y="345"/>
                </a:lnTo>
                <a:lnTo>
                  <a:pt x="316" y="345"/>
                </a:lnTo>
                <a:lnTo>
                  <a:pt x="316" y="345"/>
                </a:lnTo>
                <a:lnTo>
                  <a:pt x="317" y="344"/>
                </a:lnTo>
                <a:lnTo>
                  <a:pt x="318" y="343"/>
                </a:lnTo>
                <a:lnTo>
                  <a:pt x="319" y="342"/>
                </a:lnTo>
                <a:lnTo>
                  <a:pt x="320" y="342"/>
                </a:lnTo>
                <a:lnTo>
                  <a:pt x="321" y="341"/>
                </a:lnTo>
                <a:lnTo>
                  <a:pt x="322" y="340"/>
                </a:lnTo>
                <a:lnTo>
                  <a:pt x="323" y="340"/>
                </a:lnTo>
                <a:lnTo>
                  <a:pt x="323" y="340"/>
                </a:lnTo>
                <a:lnTo>
                  <a:pt x="324" y="339"/>
                </a:lnTo>
                <a:lnTo>
                  <a:pt x="325" y="339"/>
                </a:lnTo>
                <a:lnTo>
                  <a:pt x="326" y="339"/>
                </a:lnTo>
                <a:lnTo>
                  <a:pt x="326" y="339"/>
                </a:lnTo>
                <a:lnTo>
                  <a:pt x="327" y="338"/>
                </a:lnTo>
                <a:lnTo>
                  <a:pt x="328" y="338"/>
                </a:lnTo>
                <a:lnTo>
                  <a:pt x="328" y="338"/>
                </a:lnTo>
                <a:lnTo>
                  <a:pt x="329" y="337"/>
                </a:lnTo>
                <a:lnTo>
                  <a:pt x="329" y="337"/>
                </a:lnTo>
                <a:lnTo>
                  <a:pt x="330" y="337"/>
                </a:lnTo>
                <a:lnTo>
                  <a:pt x="331" y="336"/>
                </a:lnTo>
                <a:lnTo>
                  <a:pt x="332" y="336"/>
                </a:lnTo>
                <a:lnTo>
                  <a:pt x="333" y="336"/>
                </a:lnTo>
                <a:lnTo>
                  <a:pt x="333" y="336"/>
                </a:lnTo>
                <a:lnTo>
                  <a:pt x="334" y="336"/>
                </a:lnTo>
                <a:lnTo>
                  <a:pt x="334" y="336"/>
                </a:lnTo>
                <a:lnTo>
                  <a:pt x="335" y="335"/>
                </a:lnTo>
                <a:lnTo>
                  <a:pt x="335" y="335"/>
                </a:lnTo>
                <a:lnTo>
                  <a:pt x="336" y="335"/>
                </a:lnTo>
                <a:lnTo>
                  <a:pt x="338" y="335"/>
                </a:lnTo>
                <a:lnTo>
                  <a:pt x="339" y="335"/>
                </a:lnTo>
                <a:lnTo>
                  <a:pt x="339" y="335"/>
                </a:lnTo>
                <a:lnTo>
                  <a:pt x="340" y="334"/>
                </a:lnTo>
                <a:lnTo>
                  <a:pt x="340" y="334"/>
                </a:lnTo>
                <a:lnTo>
                  <a:pt x="341" y="334"/>
                </a:lnTo>
                <a:lnTo>
                  <a:pt x="342" y="334"/>
                </a:lnTo>
                <a:lnTo>
                  <a:pt x="342" y="334"/>
                </a:lnTo>
                <a:lnTo>
                  <a:pt x="344" y="334"/>
                </a:lnTo>
                <a:lnTo>
                  <a:pt x="344" y="334"/>
                </a:lnTo>
                <a:lnTo>
                  <a:pt x="345" y="334"/>
                </a:lnTo>
                <a:lnTo>
                  <a:pt x="345" y="334"/>
                </a:lnTo>
                <a:lnTo>
                  <a:pt x="346" y="334"/>
                </a:lnTo>
                <a:lnTo>
                  <a:pt x="346" y="334"/>
                </a:lnTo>
                <a:lnTo>
                  <a:pt x="347" y="334"/>
                </a:lnTo>
                <a:lnTo>
                  <a:pt x="347" y="334"/>
                </a:lnTo>
                <a:lnTo>
                  <a:pt x="349" y="334"/>
                </a:lnTo>
                <a:lnTo>
                  <a:pt x="349" y="334"/>
                </a:lnTo>
                <a:lnTo>
                  <a:pt x="350" y="334"/>
                </a:lnTo>
                <a:lnTo>
                  <a:pt x="350" y="334"/>
                </a:lnTo>
                <a:lnTo>
                  <a:pt x="351" y="334"/>
                </a:lnTo>
                <a:lnTo>
                  <a:pt x="351" y="334"/>
                </a:lnTo>
                <a:lnTo>
                  <a:pt x="352" y="334"/>
                </a:lnTo>
                <a:lnTo>
                  <a:pt x="352" y="334"/>
                </a:lnTo>
                <a:lnTo>
                  <a:pt x="354" y="334"/>
                </a:lnTo>
                <a:lnTo>
                  <a:pt x="355" y="334"/>
                </a:lnTo>
                <a:lnTo>
                  <a:pt x="355" y="334"/>
                </a:lnTo>
                <a:lnTo>
                  <a:pt x="356" y="335"/>
                </a:lnTo>
                <a:lnTo>
                  <a:pt x="356" y="335"/>
                </a:lnTo>
                <a:lnTo>
                  <a:pt x="357" y="335"/>
                </a:lnTo>
                <a:lnTo>
                  <a:pt x="358" y="335"/>
                </a:lnTo>
                <a:lnTo>
                  <a:pt x="360" y="335"/>
                </a:lnTo>
                <a:lnTo>
                  <a:pt x="360" y="335"/>
                </a:lnTo>
                <a:lnTo>
                  <a:pt x="361" y="336"/>
                </a:lnTo>
                <a:lnTo>
                  <a:pt x="361" y="336"/>
                </a:lnTo>
                <a:lnTo>
                  <a:pt x="362" y="336"/>
                </a:lnTo>
                <a:lnTo>
                  <a:pt x="362" y="336"/>
                </a:lnTo>
                <a:lnTo>
                  <a:pt x="363" y="336"/>
                </a:lnTo>
                <a:lnTo>
                  <a:pt x="363" y="336"/>
                </a:lnTo>
                <a:lnTo>
                  <a:pt x="364" y="337"/>
                </a:lnTo>
                <a:lnTo>
                  <a:pt x="366" y="337"/>
                </a:lnTo>
                <a:lnTo>
                  <a:pt x="366" y="337"/>
                </a:lnTo>
                <a:lnTo>
                  <a:pt x="367" y="338"/>
                </a:lnTo>
                <a:lnTo>
                  <a:pt x="367" y="338"/>
                </a:lnTo>
                <a:lnTo>
                  <a:pt x="368" y="338"/>
                </a:lnTo>
                <a:lnTo>
                  <a:pt x="369" y="339"/>
                </a:lnTo>
                <a:lnTo>
                  <a:pt x="369" y="339"/>
                </a:lnTo>
                <a:lnTo>
                  <a:pt x="370" y="339"/>
                </a:lnTo>
                <a:lnTo>
                  <a:pt x="370" y="339"/>
                </a:lnTo>
                <a:lnTo>
                  <a:pt x="371" y="340"/>
                </a:lnTo>
                <a:lnTo>
                  <a:pt x="371" y="340"/>
                </a:lnTo>
                <a:lnTo>
                  <a:pt x="373" y="340"/>
                </a:lnTo>
                <a:lnTo>
                  <a:pt x="374" y="341"/>
                </a:lnTo>
                <a:lnTo>
                  <a:pt x="375" y="342"/>
                </a:lnTo>
                <a:lnTo>
                  <a:pt x="376" y="342"/>
                </a:lnTo>
                <a:lnTo>
                  <a:pt x="377" y="343"/>
                </a:lnTo>
                <a:lnTo>
                  <a:pt x="378" y="344"/>
                </a:lnTo>
                <a:lnTo>
                  <a:pt x="379" y="345"/>
                </a:lnTo>
                <a:lnTo>
                  <a:pt x="379" y="345"/>
                </a:lnTo>
                <a:lnTo>
                  <a:pt x="380" y="345"/>
                </a:lnTo>
                <a:lnTo>
                  <a:pt x="381" y="346"/>
                </a:lnTo>
                <a:lnTo>
                  <a:pt x="382" y="347"/>
                </a:lnTo>
                <a:lnTo>
                  <a:pt x="383" y="348"/>
                </a:lnTo>
                <a:lnTo>
                  <a:pt x="384" y="349"/>
                </a:lnTo>
                <a:close/>
              </a:path>
            </a:pathLst>
          </a:custGeom>
          <a:solidFill>
            <a:srgbClr val="922E17"/>
          </a:solidFill>
          <a:ln w="9525">
            <a:noFill/>
          </a:ln>
        </p:spPr>
        <p:txBody>
          <a:bodyPr/>
          <a:lstStyle/>
          <a:p>
            <a:endParaRPr lang="zh-CN" altLang="en-US" sz="1010"/>
          </a:p>
        </p:txBody>
      </p:sp>
      <p:sp>
        <p:nvSpPr>
          <p:cNvPr id="1048647" name="Oval 6"/>
          <p:cNvSpPr>
            <a:spLocks noChangeArrowheads="1"/>
          </p:cNvSpPr>
          <p:nvPr/>
        </p:nvSpPr>
        <p:spPr bwMode="auto">
          <a:xfrm>
            <a:off x="2758432" y="1201349"/>
            <a:ext cx="387942" cy="38913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500" b="1" dirty="0">
                <a:solidFill>
                  <a:schemeClr val="accent2"/>
                </a:solidFill>
                <a:latin typeface="+mj-ea"/>
                <a:ea typeface="+mj-ea"/>
                <a:cs typeface="+mn-cs"/>
              </a:rPr>
              <a:t>1</a:t>
            </a:r>
            <a:endParaRPr lang="zh-CN" altLang="en-US" sz="1500" b="1" dirty="0">
              <a:solidFill>
                <a:schemeClr val="accent2"/>
              </a:solidFill>
              <a:latin typeface="+mj-ea"/>
              <a:ea typeface="+mj-ea"/>
              <a:cs typeface="+mn-cs"/>
            </a:endParaRPr>
          </a:p>
        </p:txBody>
      </p:sp>
      <p:sp>
        <p:nvSpPr>
          <p:cNvPr id="1048648" name="Oval 6"/>
          <p:cNvSpPr>
            <a:spLocks noChangeArrowheads="1"/>
          </p:cNvSpPr>
          <p:nvPr/>
        </p:nvSpPr>
        <p:spPr bwMode="auto">
          <a:xfrm>
            <a:off x="2758432" y="2145384"/>
            <a:ext cx="387942" cy="38913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500" b="1" dirty="0">
                <a:solidFill>
                  <a:schemeClr val="accent2"/>
                </a:solidFill>
                <a:latin typeface="+mj-ea"/>
                <a:ea typeface="+mj-ea"/>
                <a:cs typeface="+mn-cs"/>
              </a:rPr>
              <a:t>2</a:t>
            </a:r>
            <a:endParaRPr lang="zh-CN" altLang="en-US" sz="1500" b="1" dirty="0">
              <a:solidFill>
                <a:schemeClr val="accent2"/>
              </a:solidFill>
              <a:latin typeface="+mj-ea"/>
              <a:ea typeface="+mj-ea"/>
              <a:cs typeface="+mn-cs"/>
            </a:endParaRPr>
          </a:p>
        </p:txBody>
      </p:sp>
      <p:sp>
        <p:nvSpPr>
          <p:cNvPr id="1048649" name="Oval 6"/>
          <p:cNvSpPr>
            <a:spLocks noChangeArrowheads="1"/>
          </p:cNvSpPr>
          <p:nvPr/>
        </p:nvSpPr>
        <p:spPr bwMode="auto">
          <a:xfrm>
            <a:off x="2758432" y="3104849"/>
            <a:ext cx="387942" cy="387942"/>
          </a:xfrm>
          <a:prstGeom prst="ellipse">
            <a:avLst/>
          </a:prstGeom>
          <a:solidFill>
            <a:srgbClr val="922E17"/>
          </a:solidFill>
          <a:ln>
            <a:noFill/>
          </a:ln>
        </p:spPr>
        <p:txBody>
          <a:bodyPr vert="horz" wrap="square" lIns="68544" tIns="34272" rIns="68544" bIns="34272" numCol="1" anchor="t" anchorCtr="0" compatLnSpc="1"/>
          <a:lstStyle/>
          <a:p>
            <a:pPr algn="ctr" defTabSz="685165" rtl="0"/>
            <a:r>
              <a:rPr lang="en-US" altLang="zh-CN" sz="1500" b="1" dirty="0">
                <a:solidFill>
                  <a:schemeClr val="accent2"/>
                </a:solidFill>
                <a:latin typeface="+mj-ea"/>
                <a:ea typeface="+mj-ea"/>
                <a:cs typeface="+mn-cs"/>
              </a:rPr>
              <a:t>3</a:t>
            </a:r>
            <a:endParaRPr lang="zh-CN" altLang="en-US" sz="1500" b="1" dirty="0">
              <a:solidFill>
                <a:schemeClr val="accent2"/>
              </a:solidFill>
              <a:latin typeface="+mj-ea"/>
              <a:ea typeface="+mj-ea"/>
              <a:cs typeface="+mn-cs"/>
            </a:endParaRPr>
          </a:p>
        </p:txBody>
      </p:sp>
      <p:sp>
        <p:nvSpPr>
          <p:cNvPr id="1048651" name="矩形 51"/>
          <p:cNvSpPr/>
          <p:nvPr/>
        </p:nvSpPr>
        <p:spPr>
          <a:xfrm>
            <a:off x="3222534" y="1151999"/>
            <a:ext cx="4695761" cy="714375"/>
          </a:xfrm>
          <a:prstGeom prst="rect">
            <a:avLst/>
          </a:prstGeom>
          <a:noFill/>
        </p:spPr>
        <p:txBody>
          <a:bodyPr wrap="square" rtlCol="0">
            <a:spAutoFit/>
          </a:bodyPr>
          <a:lstStyle/>
          <a:p>
            <a:pPr algn="just" defTabSz="685165" rtl="0"/>
            <a:r>
              <a:rPr lang="zh-CN" altLang="en-US" sz="1350" dirty="0">
                <a:latin typeface="+mj-ea"/>
                <a:ea typeface="+mj-ea"/>
                <a:cs typeface="+mn-cs"/>
              </a:rPr>
              <a:t>一是规定程序的法律必须是良法，充分保障公民的合法权益，规制约束执法者的权力，在双方对立面以中立形式为双方提供合理公正的执法权和人身权，保证程序合理合法公正。</a:t>
            </a:r>
          </a:p>
        </p:txBody>
      </p:sp>
      <p:sp>
        <p:nvSpPr>
          <p:cNvPr id="1048653" name="矩形 55"/>
          <p:cNvSpPr/>
          <p:nvPr/>
        </p:nvSpPr>
        <p:spPr>
          <a:xfrm>
            <a:off x="3222534" y="2122024"/>
            <a:ext cx="4695761" cy="506730"/>
          </a:xfrm>
          <a:prstGeom prst="rect">
            <a:avLst/>
          </a:prstGeom>
          <a:noFill/>
        </p:spPr>
        <p:txBody>
          <a:bodyPr wrap="square" rtlCol="0">
            <a:spAutoFit/>
          </a:bodyPr>
          <a:lstStyle/>
          <a:p>
            <a:pPr algn="just" defTabSz="685165" rtl="0"/>
            <a:r>
              <a:rPr lang="zh-CN" altLang="en-US" sz="1350" dirty="0">
                <a:latin typeface="+mj-ea"/>
                <a:ea typeface="+mj-ea"/>
                <a:cs typeface="+mn-cs"/>
              </a:rPr>
              <a:t>二是法律必须保证司法行为依照第一层面的要求，合规推进并受到有效监督。</a:t>
            </a:r>
          </a:p>
        </p:txBody>
      </p:sp>
      <p:sp>
        <p:nvSpPr>
          <p:cNvPr id="1048655" name="矩形 57"/>
          <p:cNvSpPr/>
          <p:nvPr/>
        </p:nvSpPr>
        <p:spPr>
          <a:xfrm>
            <a:off x="3222534" y="3072641"/>
            <a:ext cx="4695761" cy="506730"/>
          </a:xfrm>
          <a:prstGeom prst="rect">
            <a:avLst/>
          </a:prstGeom>
          <a:noFill/>
        </p:spPr>
        <p:txBody>
          <a:bodyPr wrap="square" rtlCol="0">
            <a:spAutoFit/>
          </a:bodyPr>
          <a:lstStyle/>
          <a:p>
            <a:pPr algn="just" defTabSz="685165" rtl="0"/>
            <a:r>
              <a:rPr lang="zh-CN" altLang="en-US" sz="1350" dirty="0">
                <a:latin typeface="+mj-ea"/>
                <a:ea typeface="+mj-ea"/>
                <a:cs typeface="+mn-cs"/>
              </a:rPr>
              <a:t>三是司法活动必须在实践中按照程序推进，即程序过程通过法律确立。</a:t>
            </a:r>
          </a:p>
        </p:txBody>
      </p:sp>
      <p:sp>
        <p:nvSpPr>
          <p:cNvPr id="2" name="文本框 0"/>
          <p:cNvSpPr txBox="1"/>
          <p:nvPr/>
        </p:nvSpPr>
        <p:spPr>
          <a:xfrm>
            <a:off x="1960245" y="3964305"/>
            <a:ext cx="6337935" cy="714375"/>
          </a:xfrm>
          <a:prstGeom prst="rect">
            <a:avLst/>
          </a:prstGeom>
          <a:noFill/>
        </p:spPr>
        <p:txBody>
          <a:bodyPr wrap="square" rtlCol="0">
            <a:spAutoFit/>
          </a:bodyPr>
          <a:lstStyle/>
          <a:p>
            <a:r>
              <a:rPr lang="zh-CN" altLang="en-US"/>
              <a:t>这三方面围绕程序正义，从</a:t>
            </a:r>
            <a:r>
              <a:rPr lang="zh-CN" altLang="en-US">
                <a:solidFill>
                  <a:srgbClr val="FF0000"/>
                </a:solidFill>
              </a:rPr>
              <a:t>法律的公正性</a:t>
            </a:r>
            <a:r>
              <a:rPr lang="zh-CN" altLang="en-US"/>
              <a:t>、</a:t>
            </a:r>
            <a:r>
              <a:rPr lang="zh-CN" altLang="en-US">
                <a:solidFill>
                  <a:srgbClr val="FF0000"/>
                </a:solidFill>
              </a:rPr>
              <a:t>程序的约束性</a:t>
            </a:r>
            <a:r>
              <a:rPr lang="zh-CN" altLang="en-US"/>
              <a:t>和</a:t>
            </a:r>
            <a:r>
              <a:rPr lang="zh-CN" altLang="en-US">
                <a:solidFill>
                  <a:srgbClr val="FF0000"/>
                </a:solidFill>
              </a:rPr>
              <a:t>程序的操作性</a:t>
            </a:r>
            <a:r>
              <a:rPr lang="zh-CN" altLang="en-US"/>
              <a:t>三方面给予具体指向。只有满足了这三方面的要求，才能确保程序正义的实现，保证最优化的接近实体正义，实现真正的正义。</a:t>
            </a:r>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48644"/>
                                        </p:tgtEl>
                                        <p:attrNameLst>
                                          <p:attrName>style.visibility</p:attrName>
                                        </p:attrNameLst>
                                      </p:cBhvr>
                                      <p:to>
                                        <p:strVal val="visible"/>
                                      </p:to>
                                    </p:set>
                                    <p:anim calcmode="lin" valueType="num">
                                      <p:cBhvr>
                                        <p:cTn id="7" dur="300" fill="hold"/>
                                        <p:tgtEl>
                                          <p:spTgt spid="1048644"/>
                                        </p:tgtEl>
                                        <p:attrNameLst>
                                          <p:attrName>ppt_w</p:attrName>
                                        </p:attrNameLst>
                                      </p:cBhvr>
                                      <p:tavLst>
                                        <p:tav tm="0">
                                          <p:val>
                                            <p:fltVal val="0"/>
                                          </p:val>
                                        </p:tav>
                                        <p:tav tm="100000">
                                          <p:val>
                                            <p:strVal val="#ppt_w"/>
                                          </p:val>
                                        </p:tav>
                                      </p:tavLst>
                                    </p:anim>
                                    <p:anim calcmode="lin" valueType="num">
                                      <p:cBhvr>
                                        <p:cTn id="8" dur="300" fill="hold"/>
                                        <p:tgtEl>
                                          <p:spTgt spid="1048644"/>
                                        </p:tgtEl>
                                        <p:attrNameLst>
                                          <p:attrName>ppt_h</p:attrName>
                                        </p:attrNameLst>
                                      </p:cBhvr>
                                      <p:tavLst>
                                        <p:tav tm="0">
                                          <p:val>
                                            <p:fltVal val="0"/>
                                          </p:val>
                                        </p:tav>
                                        <p:tav tm="100000">
                                          <p:val>
                                            <p:strVal val="#ppt_h"/>
                                          </p:val>
                                        </p:tav>
                                      </p:tavLst>
                                    </p:anim>
                                    <p:animEffect transition="in" filter="fade">
                                      <p:cBhvr>
                                        <p:cTn id="9" dur="300"/>
                                        <p:tgtEl>
                                          <p:spTgt spid="1048644"/>
                                        </p:tgtEl>
                                      </p:cBhvr>
                                    </p:animEffect>
                                  </p:childTnLst>
                                </p:cTn>
                              </p:par>
                            </p:childTnLst>
                          </p:cTn>
                        </p:par>
                      </p:childTnLst>
                    </p:cTn>
                  </p:par>
                  <p:par>
                    <p:cTn id="10" fill="hold">
                      <p:stCondLst>
                        <p:cond delay="indefinite"/>
                      </p:stCondLst>
                      <p:childTnLst>
                        <p:par>
                          <p:cTn id="11" fill="hold">
                            <p:stCondLst>
                              <p:cond delay="0"/>
                            </p:stCondLst>
                            <p:childTnLst>
                              <p:par>
                                <p:cTn id="12" presetID="41" presetClass="entr" presetSubtype="0" fill="hold" grpId="0" nodeType="clickEffect">
                                  <p:stCondLst>
                                    <p:cond delay="0"/>
                                  </p:stCondLst>
                                  <p:iterate type="lt">
                                    <p:tmPct val="10000"/>
                                  </p:iterate>
                                  <p:childTnLst>
                                    <p:set>
                                      <p:cBhvr>
                                        <p:cTn id="13" dur="1" fill="hold">
                                          <p:stCondLst>
                                            <p:cond delay="0"/>
                                          </p:stCondLst>
                                        </p:cTn>
                                        <p:tgtEl>
                                          <p:spTgt spid="1048643"/>
                                        </p:tgtEl>
                                        <p:attrNameLst>
                                          <p:attrName>style.visibility</p:attrName>
                                        </p:attrNameLst>
                                      </p:cBhvr>
                                      <p:to>
                                        <p:strVal val="visible"/>
                                      </p:to>
                                    </p:set>
                                    <p:anim calcmode="lin" valueType="num">
                                      <p:cBhvr>
                                        <p:cTn id="14" dur="400" fill="hold"/>
                                        <p:tgtEl>
                                          <p:spTgt spid="1048643"/>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1048643"/>
                                        </p:tgtEl>
                                        <p:attrNameLst>
                                          <p:attrName>ppt_y</p:attrName>
                                        </p:attrNameLst>
                                      </p:cBhvr>
                                      <p:tavLst>
                                        <p:tav tm="0">
                                          <p:val>
                                            <p:strVal val="#ppt_y"/>
                                          </p:val>
                                        </p:tav>
                                        <p:tav tm="100000">
                                          <p:val>
                                            <p:strVal val="#ppt_y"/>
                                          </p:val>
                                        </p:tav>
                                      </p:tavLst>
                                    </p:anim>
                                    <p:anim calcmode="lin" valueType="num">
                                      <p:cBhvr>
                                        <p:cTn id="16" dur="400" fill="hold"/>
                                        <p:tgtEl>
                                          <p:spTgt spid="1048643"/>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1048643"/>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1048643"/>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1048645"/>
                                        </p:tgtEl>
                                        <p:attrNameLst>
                                          <p:attrName>style.visibility</p:attrName>
                                        </p:attrNameLst>
                                      </p:cBhvr>
                                      <p:to>
                                        <p:strVal val="visible"/>
                                      </p:to>
                                    </p:set>
                                    <p:anim calcmode="lin" valueType="num">
                                      <p:cBhvr>
                                        <p:cTn id="23" dur="500" fill="hold"/>
                                        <p:tgtEl>
                                          <p:spTgt spid="1048645"/>
                                        </p:tgtEl>
                                        <p:attrNameLst>
                                          <p:attrName>ppt_w</p:attrName>
                                        </p:attrNameLst>
                                      </p:cBhvr>
                                      <p:tavLst>
                                        <p:tav tm="0">
                                          <p:val>
                                            <p:fltVal val="0"/>
                                          </p:val>
                                        </p:tav>
                                        <p:tav tm="100000">
                                          <p:val>
                                            <p:strVal val="#ppt_w"/>
                                          </p:val>
                                        </p:tav>
                                      </p:tavLst>
                                    </p:anim>
                                    <p:anim calcmode="lin" valueType="num">
                                      <p:cBhvr>
                                        <p:cTn id="24" dur="500" fill="hold"/>
                                        <p:tgtEl>
                                          <p:spTgt spid="1048645"/>
                                        </p:tgtEl>
                                        <p:attrNameLst>
                                          <p:attrName>ppt_h</p:attrName>
                                        </p:attrNameLst>
                                      </p:cBhvr>
                                      <p:tavLst>
                                        <p:tav tm="0">
                                          <p:val>
                                            <p:fltVal val="0"/>
                                          </p:val>
                                        </p:tav>
                                        <p:tav tm="100000">
                                          <p:val>
                                            <p:strVal val="#ppt_h"/>
                                          </p:val>
                                        </p:tav>
                                      </p:tavLst>
                                    </p:anim>
                                    <p:animEffect transition="in" filter="fade">
                                      <p:cBhvr>
                                        <p:cTn id="25" dur="500"/>
                                        <p:tgtEl>
                                          <p:spTgt spid="1048645"/>
                                        </p:tgtEl>
                                      </p:cBhvr>
                                    </p:animEffect>
                                  </p:childTnLst>
                                </p:cTn>
                              </p:par>
                            </p:childTnLst>
                          </p:cTn>
                        </p:par>
                        <p:par>
                          <p:cTn id="26" fill="hold">
                            <p:stCondLst>
                              <p:cond delay="500"/>
                            </p:stCondLst>
                            <p:childTnLst>
                              <p:par>
                                <p:cTn id="27" presetID="31" presetClass="entr" presetSubtype="0" fill="hold" grpId="0" nodeType="afterEffect">
                                  <p:stCondLst>
                                    <p:cond delay="0"/>
                                  </p:stCondLst>
                                  <p:childTnLst>
                                    <p:set>
                                      <p:cBhvr>
                                        <p:cTn id="28" dur="1" fill="hold">
                                          <p:stCondLst>
                                            <p:cond delay="0"/>
                                          </p:stCondLst>
                                        </p:cTn>
                                        <p:tgtEl>
                                          <p:spTgt spid="1048646"/>
                                        </p:tgtEl>
                                        <p:attrNameLst>
                                          <p:attrName>style.visibility</p:attrName>
                                        </p:attrNameLst>
                                      </p:cBhvr>
                                      <p:to>
                                        <p:strVal val="visible"/>
                                      </p:to>
                                    </p:set>
                                    <p:anim calcmode="lin" valueType="num">
                                      <p:cBhvr>
                                        <p:cTn id="29" dur="1000" fill="hold"/>
                                        <p:tgtEl>
                                          <p:spTgt spid="1048646"/>
                                        </p:tgtEl>
                                        <p:attrNameLst>
                                          <p:attrName>ppt_w</p:attrName>
                                        </p:attrNameLst>
                                      </p:cBhvr>
                                      <p:tavLst>
                                        <p:tav tm="0">
                                          <p:val>
                                            <p:fltVal val="0"/>
                                          </p:val>
                                        </p:tav>
                                        <p:tav tm="100000">
                                          <p:val>
                                            <p:strVal val="#ppt_w"/>
                                          </p:val>
                                        </p:tav>
                                      </p:tavLst>
                                    </p:anim>
                                    <p:anim calcmode="lin" valueType="num">
                                      <p:cBhvr>
                                        <p:cTn id="30" dur="1000" fill="hold"/>
                                        <p:tgtEl>
                                          <p:spTgt spid="1048646"/>
                                        </p:tgtEl>
                                        <p:attrNameLst>
                                          <p:attrName>ppt_h</p:attrName>
                                        </p:attrNameLst>
                                      </p:cBhvr>
                                      <p:tavLst>
                                        <p:tav tm="0">
                                          <p:val>
                                            <p:fltVal val="0"/>
                                          </p:val>
                                        </p:tav>
                                        <p:tav tm="100000">
                                          <p:val>
                                            <p:strVal val="#ppt_h"/>
                                          </p:val>
                                        </p:tav>
                                      </p:tavLst>
                                    </p:anim>
                                    <p:anim calcmode="lin" valueType="num">
                                      <p:cBhvr>
                                        <p:cTn id="31" dur="1000" fill="hold"/>
                                        <p:tgtEl>
                                          <p:spTgt spid="1048646"/>
                                        </p:tgtEl>
                                        <p:attrNameLst>
                                          <p:attrName>style.rotation</p:attrName>
                                        </p:attrNameLst>
                                      </p:cBhvr>
                                      <p:tavLst>
                                        <p:tav tm="0">
                                          <p:val>
                                            <p:fltVal val="90"/>
                                          </p:val>
                                        </p:tav>
                                        <p:tav tm="100000">
                                          <p:val>
                                            <p:fltVal val="0"/>
                                          </p:val>
                                        </p:tav>
                                      </p:tavLst>
                                    </p:anim>
                                    <p:animEffect transition="in" filter="fade">
                                      <p:cBhvr>
                                        <p:cTn id="32" dur="1000"/>
                                        <p:tgtEl>
                                          <p:spTgt spid="1048646"/>
                                        </p:tgtEl>
                                      </p:cBhvr>
                                    </p:animEffect>
                                  </p:childTnLst>
                                </p:cTn>
                              </p:par>
                            </p:childTnLst>
                          </p:cTn>
                        </p:par>
                        <p:par>
                          <p:cTn id="33" fill="hold">
                            <p:stCondLst>
                              <p:cond delay="1500"/>
                            </p:stCondLst>
                            <p:childTnLst>
                              <p:par>
                                <p:cTn id="34" presetID="1" presetClass="entr" presetSubtype="0" fill="hold" grpId="0" nodeType="afterEffect">
                                  <p:stCondLst>
                                    <p:cond delay="0"/>
                                  </p:stCondLst>
                                  <p:childTnLst>
                                    <p:set>
                                      <p:cBhvr>
                                        <p:cTn id="35" dur="1" fill="hold">
                                          <p:stCondLst>
                                            <p:cond delay="0"/>
                                          </p:stCondLst>
                                        </p:cTn>
                                        <p:tgtEl>
                                          <p:spTgt spid="1048647"/>
                                        </p:tgtEl>
                                        <p:attrNameLst>
                                          <p:attrName>style.visibility</p:attrName>
                                        </p:attrNameLst>
                                      </p:cBhvr>
                                      <p:to>
                                        <p:strVal val="visible"/>
                                      </p:to>
                                    </p:set>
                                  </p:childTnLst>
                                </p:cTn>
                              </p:par>
                              <p:par>
                                <p:cTn id="36" presetID="56" presetClass="path" presetSubtype="0" accel="50000" decel="50000" fill="hold" grpId="1" nodeType="withEffect">
                                  <p:stCondLst>
                                    <p:cond delay="0"/>
                                  </p:stCondLst>
                                  <p:childTnLst>
                                    <p:animMotion origin="layout" path="M 3.33333E-6 2.39124E-6 L -0.2125 0.30176 " pathEditMode="relative" rAng="0" ptsTypes="AA">
                                      <p:cBhvr>
                                        <p:cTn id="37" dur="500" spd="-100000" fill="hold"/>
                                        <p:tgtEl>
                                          <p:spTgt spid="1048647"/>
                                        </p:tgtEl>
                                        <p:attrNameLst>
                                          <p:attrName>ppt_x</p:attrName>
                                          <p:attrName>ppt_y</p:attrName>
                                        </p:attrNameLst>
                                      </p:cBhvr>
                                      <p:rCtr x="-10625" y="15088"/>
                                    </p:animMotion>
                                  </p:childTnLst>
                                </p:cTn>
                              </p:par>
                              <p:par>
                                <p:cTn id="38" presetID="1" presetClass="entr" presetSubtype="0" fill="hold" grpId="0" nodeType="withEffect">
                                  <p:stCondLst>
                                    <p:cond delay="100"/>
                                  </p:stCondLst>
                                  <p:childTnLst>
                                    <p:set>
                                      <p:cBhvr>
                                        <p:cTn id="39" dur="1" fill="hold">
                                          <p:stCondLst>
                                            <p:cond delay="0"/>
                                          </p:stCondLst>
                                        </p:cTn>
                                        <p:tgtEl>
                                          <p:spTgt spid="1048648"/>
                                        </p:tgtEl>
                                        <p:attrNameLst>
                                          <p:attrName>style.visibility</p:attrName>
                                        </p:attrNameLst>
                                      </p:cBhvr>
                                      <p:to>
                                        <p:strVal val="visible"/>
                                      </p:to>
                                    </p:set>
                                  </p:childTnLst>
                                </p:cTn>
                              </p:par>
                              <p:par>
                                <p:cTn id="40" presetID="56" presetClass="path" presetSubtype="0" accel="50000" decel="50000" fill="hold" grpId="1" nodeType="withEffect">
                                  <p:stCondLst>
                                    <p:cond delay="100"/>
                                  </p:stCondLst>
                                  <p:childTnLst>
                                    <p:animMotion origin="layout" path="M 3.33333E-6 -9.19469E-7 L -0.21059 0.02499 " pathEditMode="relative" rAng="0" ptsTypes="AA">
                                      <p:cBhvr>
                                        <p:cTn id="41" dur="500" spd="-100000" fill="hold"/>
                                        <p:tgtEl>
                                          <p:spTgt spid="1048648"/>
                                        </p:tgtEl>
                                        <p:attrNameLst>
                                          <p:attrName>ppt_x</p:attrName>
                                          <p:attrName>ppt_y</p:attrName>
                                        </p:attrNameLst>
                                      </p:cBhvr>
                                      <p:rCtr x="-10538" y="1234"/>
                                    </p:animMotion>
                                  </p:childTnLst>
                                </p:cTn>
                              </p:par>
                              <p:par>
                                <p:cTn id="42" presetID="1" presetClass="entr" presetSubtype="0" fill="hold" grpId="0" nodeType="withEffect">
                                  <p:stCondLst>
                                    <p:cond delay="200"/>
                                  </p:stCondLst>
                                  <p:childTnLst>
                                    <p:set>
                                      <p:cBhvr>
                                        <p:cTn id="43" dur="1" fill="hold">
                                          <p:stCondLst>
                                            <p:cond delay="0"/>
                                          </p:stCondLst>
                                        </p:cTn>
                                        <p:tgtEl>
                                          <p:spTgt spid="1048649"/>
                                        </p:tgtEl>
                                        <p:attrNameLst>
                                          <p:attrName>style.visibility</p:attrName>
                                        </p:attrNameLst>
                                      </p:cBhvr>
                                      <p:to>
                                        <p:strVal val="visible"/>
                                      </p:to>
                                    </p:set>
                                  </p:childTnLst>
                                </p:cTn>
                              </p:par>
                              <p:par>
                                <p:cTn id="44" presetID="56" presetClass="path" presetSubtype="0" accel="50000" decel="50000" fill="hold" grpId="1" nodeType="withEffect">
                                  <p:stCondLst>
                                    <p:cond delay="200"/>
                                  </p:stCondLst>
                                  <p:childTnLst>
                                    <p:animMotion origin="layout" path="M 3.33333E-6 5.86239E-8 L -0.2125 -0.2382 " pathEditMode="relative" rAng="0" ptsTypes="AA">
                                      <p:cBhvr>
                                        <p:cTn id="45" dur="500" spd="-100000" fill="hold"/>
                                        <p:tgtEl>
                                          <p:spTgt spid="1048649"/>
                                        </p:tgtEl>
                                        <p:attrNameLst>
                                          <p:attrName>ppt_x</p:attrName>
                                          <p:attrName>ppt_y</p:attrName>
                                        </p:attrNameLst>
                                      </p:cBhvr>
                                      <p:rCtr x="-10625" y="-11910"/>
                                    </p:animMotion>
                                  </p:childTnLst>
                                </p:cTn>
                              </p:par>
                            </p:childTnLst>
                          </p:cTn>
                        </p:par>
                        <p:par>
                          <p:cTn id="46" fill="hold">
                            <p:stCondLst>
                              <p:cond delay="1500"/>
                            </p:stCondLst>
                            <p:childTnLst>
                              <p:par>
                                <p:cTn id="47" presetID="22" presetClass="entr" presetSubtype="8" fill="hold" grpId="0" nodeType="afterEffect">
                                  <p:stCondLst>
                                    <p:cond delay="0"/>
                                  </p:stCondLst>
                                  <p:childTnLst>
                                    <p:set>
                                      <p:cBhvr>
                                        <p:cTn id="48" dur="1" fill="hold">
                                          <p:stCondLst>
                                            <p:cond delay="0"/>
                                          </p:stCondLst>
                                        </p:cTn>
                                        <p:tgtEl>
                                          <p:spTgt spid="1048651"/>
                                        </p:tgtEl>
                                        <p:attrNameLst>
                                          <p:attrName>style.visibility</p:attrName>
                                        </p:attrNameLst>
                                      </p:cBhvr>
                                      <p:to>
                                        <p:strVal val="visible"/>
                                      </p:to>
                                    </p:set>
                                    <p:animEffect transition="in" filter="wipe(left)">
                                      <p:cBhvr>
                                        <p:cTn id="49" dur="500"/>
                                        <p:tgtEl>
                                          <p:spTgt spid="1048651"/>
                                        </p:tgtEl>
                                      </p:cBhvr>
                                    </p:animEffect>
                                  </p:childTnLst>
                                </p:cTn>
                              </p:par>
                            </p:childTnLst>
                          </p:cTn>
                        </p:par>
                        <p:par>
                          <p:cTn id="50" fill="hold">
                            <p:stCondLst>
                              <p:cond delay="2000"/>
                            </p:stCondLst>
                            <p:childTnLst>
                              <p:par>
                                <p:cTn id="51" presetID="22" presetClass="entr" presetSubtype="8" fill="hold" grpId="0" nodeType="afterEffect">
                                  <p:stCondLst>
                                    <p:cond delay="0"/>
                                  </p:stCondLst>
                                  <p:childTnLst>
                                    <p:set>
                                      <p:cBhvr>
                                        <p:cTn id="52" dur="1" fill="hold">
                                          <p:stCondLst>
                                            <p:cond delay="0"/>
                                          </p:stCondLst>
                                        </p:cTn>
                                        <p:tgtEl>
                                          <p:spTgt spid="1048653"/>
                                        </p:tgtEl>
                                        <p:attrNameLst>
                                          <p:attrName>style.visibility</p:attrName>
                                        </p:attrNameLst>
                                      </p:cBhvr>
                                      <p:to>
                                        <p:strVal val="visible"/>
                                      </p:to>
                                    </p:set>
                                    <p:animEffect transition="in" filter="wipe(left)">
                                      <p:cBhvr>
                                        <p:cTn id="53" dur="500"/>
                                        <p:tgtEl>
                                          <p:spTgt spid="1048653"/>
                                        </p:tgtEl>
                                      </p:cBhvr>
                                    </p:animEffect>
                                  </p:childTnLst>
                                </p:cTn>
                              </p:par>
                            </p:childTnLst>
                          </p:cTn>
                        </p:par>
                        <p:par>
                          <p:cTn id="54" fill="hold">
                            <p:stCondLst>
                              <p:cond delay="2500"/>
                            </p:stCondLst>
                            <p:childTnLst>
                              <p:par>
                                <p:cTn id="55" presetID="22" presetClass="entr" presetSubtype="8" fill="hold" grpId="0" nodeType="afterEffect">
                                  <p:stCondLst>
                                    <p:cond delay="0"/>
                                  </p:stCondLst>
                                  <p:childTnLst>
                                    <p:set>
                                      <p:cBhvr>
                                        <p:cTn id="56" dur="1" fill="hold">
                                          <p:stCondLst>
                                            <p:cond delay="0"/>
                                          </p:stCondLst>
                                        </p:cTn>
                                        <p:tgtEl>
                                          <p:spTgt spid="1048655"/>
                                        </p:tgtEl>
                                        <p:attrNameLst>
                                          <p:attrName>style.visibility</p:attrName>
                                        </p:attrNameLst>
                                      </p:cBhvr>
                                      <p:to>
                                        <p:strVal val="visible"/>
                                      </p:to>
                                    </p:set>
                                    <p:animEffect transition="in" filter="wipe(left)">
                                      <p:cBhvr>
                                        <p:cTn id="57" dur="500"/>
                                        <p:tgtEl>
                                          <p:spTgt spid="1048655"/>
                                        </p:tgtEl>
                                      </p:cBhvr>
                                    </p:animEffec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 grpId="0"/>
      <p:bldP spid="1048643" grpId="0"/>
      <p:bldP spid="1048645" grpId="0" bldLvl="0" animBg="1"/>
      <p:bldP spid="1048646" grpId="0" bldLvl="0" animBg="1"/>
      <p:bldP spid="1048647" grpId="0" bldLvl="0" animBg="1"/>
      <p:bldP spid="1048647" grpId="1" bldLvl="0" animBg="1"/>
      <p:bldP spid="1048648" grpId="0" bldLvl="0" animBg="1"/>
      <p:bldP spid="1048648" grpId="1" bldLvl="0" animBg="1"/>
      <p:bldP spid="1048649" grpId="0" bldLvl="0" animBg="1"/>
      <p:bldP spid="1048649" grpId="1" bldLvl="0" animBg="1"/>
      <p:bldP spid="1048651" grpId="0"/>
      <p:bldP spid="1048653" grpId="0"/>
      <p:bldP spid="1048655" grpId="0"/>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默认设计模板">
  <a:themeElements>
    <a:clrScheme name="自定义 1">
      <a:dk1>
        <a:srgbClr val="424554"/>
      </a:dk1>
      <a:lt1>
        <a:srgbClr val="44A6BA"/>
      </a:lt1>
      <a:dk2>
        <a:srgbClr val="E34B07"/>
      </a:dk2>
      <a:lt2>
        <a:srgbClr val="605958"/>
      </a:lt2>
      <a:accent1>
        <a:srgbClr val="F38D16"/>
      </a:accent1>
      <a:accent2>
        <a:srgbClr val="F3F4F6"/>
      </a:accent2>
      <a:accent3>
        <a:srgbClr val="42494D"/>
      </a:accent3>
      <a:accent4>
        <a:srgbClr val="424554"/>
      </a:accent4>
      <a:accent5>
        <a:srgbClr val="44A6BA"/>
      </a:accent5>
      <a:accent6>
        <a:srgbClr val="E34B07"/>
      </a:accent6>
      <a:hlink>
        <a:srgbClr val="F38D16"/>
      </a:hlink>
      <a:folHlink>
        <a:srgbClr val="605958"/>
      </a:folHlink>
    </a:clrScheme>
    <a:fontScheme name="默认设计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默认设计模板">
  <a:themeElements>
    <a:clrScheme name="自定义 1">
      <a:dk1>
        <a:srgbClr val="424554"/>
      </a:dk1>
      <a:lt1>
        <a:srgbClr val="44A6BA"/>
      </a:lt1>
      <a:dk2>
        <a:srgbClr val="E34B07"/>
      </a:dk2>
      <a:lt2>
        <a:srgbClr val="605958"/>
      </a:lt2>
      <a:accent1>
        <a:srgbClr val="F38D16"/>
      </a:accent1>
      <a:accent2>
        <a:srgbClr val="F3F4F6"/>
      </a:accent2>
      <a:accent3>
        <a:srgbClr val="42494D"/>
      </a:accent3>
      <a:accent4>
        <a:srgbClr val="424554"/>
      </a:accent4>
      <a:accent5>
        <a:srgbClr val="44A6BA"/>
      </a:accent5>
      <a:accent6>
        <a:srgbClr val="E34B07"/>
      </a:accent6>
      <a:hlink>
        <a:srgbClr val="F38D16"/>
      </a:hlink>
      <a:folHlink>
        <a:srgbClr val="605958"/>
      </a:folHlink>
    </a:clrScheme>
    <a:fontScheme name="默认设计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2394</Words>
  <Application>Microsoft Office PowerPoint</Application>
  <PresentationFormat>自定义</PresentationFormat>
  <Paragraphs>147</Paragraphs>
  <Slides>25</Slides>
  <Notes>7</Notes>
  <HiddenSlides>0</HiddenSlides>
  <MMClips>1</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25</vt:i4>
      </vt:variant>
    </vt:vector>
  </HeadingPairs>
  <TitlesOfParts>
    <vt:vector size="37" baseType="lpstr">
      <vt:lpstr>Gungsuh</vt:lpstr>
      <vt:lpstr>楷体</vt:lpstr>
      <vt:lpstr>宋体</vt:lpstr>
      <vt:lpstr>微软雅黑</vt:lpstr>
      <vt:lpstr>Arial</vt:lpstr>
      <vt:lpstr>Arial Rounded MT Bold</vt:lpstr>
      <vt:lpstr>Calibri</vt:lpstr>
      <vt:lpstr>Calibri Light</vt:lpstr>
      <vt:lpstr>Wingdings</vt:lpstr>
      <vt:lpstr>Office 主题</vt:lpstr>
      <vt:lpstr>2_默认设计模板</vt:lpstr>
      <vt:lpstr>3_默认设计模板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PGOS</dc:creator>
  <cp:lastModifiedBy>张 逸轩</cp:lastModifiedBy>
  <cp:revision>17</cp:revision>
  <dcterms:created xsi:type="dcterms:W3CDTF">2020-06-15T12:07:00Z</dcterms:created>
  <dcterms:modified xsi:type="dcterms:W3CDTF">2022-10-27T03:23:56Z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1033-11.2.0.8342</vt:lpwstr>
  </property>
</Properties>
</file>